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55"/>
  </p:notesMasterIdLst>
  <p:handoutMasterIdLst>
    <p:handoutMasterId r:id="rId56"/>
  </p:handoutMasterIdLst>
  <p:sldIdLst>
    <p:sldId id="256" r:id="rId5"/>
    <p:sldId id="518" r:id="rId6"/>
    <p:sldId id="1046" r:id="rId7"/>
    <p:sldId id="917" r:id="rId8"/>
    <p:sldId id="1050" r:id="rId9"/>
    <p:sldId id="940" r:id="rId10"/>
    <p:sldId id="1019" r:id="rId11"/>
    <p:sldId id="1005" r:id="rId12"/>
    <p:sldId id="1033" r:id="rId13"/>
    <p:sldId id="1034" r:id="rId14"/>
    <p:sldId id="1037" r:id="rId15"/>
    <p:sldId id="1038" r:id="rId16"/>
    <p:sldId id="941" r:id="rId17"/>
    <p:sldId id="953" r:id="rId18"/>
    <p:sldId id="1022" r:id="rId19"/>
    <p:sldId id="1006" r:id="rId20"/>
    <p:sldId id="950" r:id="rId21"/>
    <p:sldId id="942" r:id="rId22"/>
    <p:sldId id="1007" r:id="rId23"/>
    <p:sldId id="1039" r:id="rId24"/>
    <p:sldId id="1040" r:id="rId25"/>
    <p:sldId id="1047" r:id="rId26"/>
    <p:sldId id="943" r:id="rId27"/>
    <p:sldId id="1009" r:id="rId28"/>
    <p:sldId id="990" r:id="rId29"/>
    <p:sldId id="1014" r:id="rId30"/>
    <p:sldId id="1015" r:id="rId31"/>
    <p:sldId id="962" r:id="rId32"/>
    <p:sldId id="1042" r:id="rId33"/>
    <p:sldId id="969" r:id="rId34"/>
    <p:sldId id="1043" r:id="rId35"/>
    <p:sldId id="1016" r:id="rId36"/>
    <p:sldId id="1017" r:id="rId37"/>
    <p:sldId id="1018" r:id="rId38"/>
    <p:sldId id="1020" r:id="rId39"/>
    <p:sldId id="972" r:id="rId40"/>
    <p:sldId id="973" r:id="rId41"/>
    <p:sldId id="1045" r:id="rId42"/>
    <p:sldId id="1048" r:id="rId43"/>
    <p:sldId id="985" r:id="rId44"/>
    <p:sldId id="1025" r:id="rId45"/>
    <p:sldId id="1044" r:id="rId46"/>
    <p:sldId id="1035" r:id="rId47"/>
    <p:sldId id="986" r:id="rId48"/>
    <p:sldId id="1049" r:id="rId49"/>
    <p:sldId id="965" r:id="rId50"/>
    <p:sldId id="963" r:id="rId51"/>
    <p:sldId id="424" r:id="rId52"/>
    <p:sldId id="1052" r:id="rId53"/>
    <p:sldId id="1051" r:id="rId54"/>
  </p:sldIdLst>
  <p:sldSz cx="12192000" cy="6858000"/>
  <p:notesSz cx="6858000" cy="9144000"/>
  <p:defaultTextStyle>
    <a:defPPr>
      <a:defRPr lang="en-US"/>
    </a:defPPr>
    <a:lvl1pPr marL="0" algn="l" defTabSz="975090" rtl="0" eaLnBrk="1" latinLnBrk="0" hangingPunct="1">
      <a:defRPr sz="1920" kern="1200">
        <a:solidFill>
          <a:schemeClr val="tx1"/>
        </a:solidFill>
        <a:latin typeface="+mn-lt"/>
        <a:ea typeface="+mn-ea"/>
        <a:cs typeface="+mn-cs"/>
      </a:defRPr>
    </a:lvl1pPr>
    <a:lvl2pPr marL="487544" algn="l" defTabSz="975090" rtl="0" eaLnBrk="1" latinLnBrk="0" hangingPunct="1">
      <a:defRPr sz="1920" kern="1200">
        <a:solidFill>
          <a:schemeClr val="tx1"/>
        </a:solidFill>
        <a:latin typeface="+mn-lt"/>
        <a:ea typeface="+mn-ea"/>
        <a:cs typeface="+mn-cs"/>
      </a:defRPr>
    </a:lvl2pPr>
    <a:lvl3pPr marL="975090" algn="l" defTabSz="975090" rtl="0" eaLnBrk="1" latinLnBrk="0" hangingPunct="1">
      <a:defRPr sz="1920" kern="1200">
        <a:solidFill>
          <a:schemeClr val="tx1"/>
        </a:solidFill>
        <a:latin typeface="+mn-lt"/>
        <a:ea typeface="+mn-ea"/>
        <a:cs typeface="+mn-cs"/>
      </a:defRPr>
    </a:lvl3pPr>
    <a:lvl4pPr marL="1462633" algn="l" defTabSz="975090" rtl="0" eaLnBrk="1" latinLnBrk="0" hangingPunct="1">
      <a:defRPr sz="1920" kern="1200">
        <a:solidFill>
          <a:schemeClr val="tx1"/>
        </a:solidFill>
        <a:latin typeface="+mn-lt"/>
        <a:ea typeface="+mn-ea"/>
        <a:cs typeface="+mn-cs"/>
      </a:defRPr>
    </a:lvl4pPr>
    <a:lvl5pPr marL="1950178" algn="l" defTabSz="975090" rtl="0" eaLnBrk="1" latinLnBrk="0" hangingPunct="1">
      <a:defRPr sz="1920" kern="1200">
        <a:solidFill>
          <a:schemeClr val="tx1"/>
        </a:solidFill>
        <a:latin typeface="+mn-lt"/>
        <a:ea typeface="+mn-ea"/>
        <a:cs typeface="+mn-cs"/>
      </a:defRPr>
    </a:lvl5pPr>
    <a:lvl6pPr marL="2437723" algn="l" defTabSz="975090" rtl="0" eaLnBrk="1" latinLnBrk="0" hangingPunct="1">
      <a:defRPr sz="1920" kern="1200">
        <a:solidFill>
          <a:schemeClr val="tx1"/>
        </a:solidFill>
        <a:latin typeface="+mn-lt"/>
        <a:ea typeface="+mn-ea"/>
        <a:cs typeface="+mn-cs"/>
      </a:defRPr>
    </a:lvl6pPr>
    <a:lvl7pPr marL="2925268" algn="l" defTabSz="975090" rtl="0" eaLnBrk="1" latinLnBrk="0" hangingPunct="1">
      <a:defRPr sz="1920" kern="1200">
        <a:solidFill>
          <a:schemeClr val="tx1"/>
        </a:solidFill>
        <a:latin typeface="+mn-lt"/>
        <a:ea typeface="+mn-ea"/>
        <a:cs typeface="+mn-cs"/>
      </a:defRPr>
    </a:lvl7pPr>
    <a:lvl8pPr marL="3412812" algn="l" defTabSz="975090" rtl="0" eaLnBrk="1" latinLnBrk="0" hangingPunct="1">
      <a:defRPr sz="1920" kern="1200">
        <a:solidFill>
          <a:schemeClr val="tx1"/>
        </a:solidFill>
        <a:latin typeface="+mn-lt"/>
        <a:ea typeface="+mn-ea"/>
        <a:cs typeface="+mn-cs"/>
      </a:defRPr>
    </a:lvl8pPr>
    <a:lvl9pPr marL="3900357" algn="l" defTabSz="975090" rtl="0" eaLnBrk="1" latinLnBrk="0" hangingPunct="1">
      <a:defRPr sz="19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ov Roman" initials="IR" lastIdx="19" clrIdx="0">
    <p:extLst>
      <p:ext uri="{19B8F6BF-5375-455C-9EA6-DF929625EA0E}">
        <p15:presenceInfo xmlns:p15="http://schemas.microsoft.com/office/powerpoint/2012/main" userId="b3d9903638c981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6A4AC-79E2-0F99-6E13-F22A4B3E9B55}" v="1" dt="2026-03-27T09:05:02.30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71" autoAdjust="0"/>
  </p:normalViewPr>
  <p:slideViewPr>
    <p:cSldViewPr>
      <p:cViewPr varScale="1">
        <p:scale>
          <a:sx n="156" d="100"/>
          <a:sy n="156" d="100"/>
        </p:scale>
        <p:origin x="2676" y="132"/>
      </p:cViewPr>
      <p:guideLst>
        <p:guide orient="horz" pos="2160"/>
        <p:guide pos="3840"/>
      </p:guideLst>
    </p:cSldViewPr>
  </p:slideViewPr>
  <p:outlineViewPr>
    <p:cViewPr>
      <p:scale>
        <a:sx n="33" d="100"/>
        <a:sy n="33" d="100"/>
      </p:scale>
      <p:origin x="4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PD model, Credit Risk Rating System and Credit Risk pricing</a:t>
            </a: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150E37-FA06-4167-AB9A-E4EBD2DA1CF7}" type="datetimeFigureOut">
              <a:rPr lang="ru-RU" smtClean="0"/>
              <a:t>27.03.2026</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793F47-5D73-4DF2-9C9A-EF042240C814}" type="slidenum">
              <a:rPr lang="ru-RU" smtClean="0"/>
              <a:t>‹#›</a:t>
            </a:fld>
            <a:endParaRPr lang="ru-RU"/>
          </a:p>
        </p:txBody>
      </p:sp>
    </p:spTree>
    <p:extLst>
      <p:ext uri="{BB962C8B-B14F-4D97-AF65-F5344CB8AC3E}">
        <p14:creationId xmlns:p14="http://schemas.microsoft.com/office/powerpoint/2010/main" val="24056267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PD model, Credit Risk Rating System and Credit Risk pricing</a:t>
            </a: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5686E-01EF-423C-B081-6549AA064844}" type="datetimeFigureOut">
              <a:rPr lang="uk-UA" smtClean="0"/>
              <a:pPr/>
              <a:t>27.03.2026</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5448A-2BFD-4223-8638-68FF3BA46435}" type="slidenum">
              <a:rPr lang="uk-UA" smtClean="0"/>
              <a:pPr/>
              <a:t>‹#›</a:t>
            </a:fld>
            <a:endParaRPr lang="uk-UA"/>
          </a:p>
        </p:txBody>
      </p:sp>
    </p:spTree>
    <p:extLst>
      <p:ext uri="{BB962C8B-B14F-4D97-AF65-F5344CB8AC3E}">
        <p14:creationId xmlns:p14="http://schemas.microsoft.com/office/powerpoint/2010/main" val="1955030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4</a:t>
            </a:fld>
            <a:endParaRPr lang="uk-UA" dirty="0"/>
          </a:p>
        </p:txBody>
      </p:sp>
    </p:spTree>
    <p:extLst>
      <p:ext uri="{BB962C8B-B14F-4D97-AF65-F5344CB8AC3E}">
        <p14:creationId xmlns:p14="http://schemas.microsoft.com/office/powerpoint/2010/main" val="226405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14</a:t>
            </a:fld>
            <a:endParaRPr lang="uk-UA" dirty="0"/>
          </a:p>
        </p:txBody>
      </p:sp>
    </p:spTree>
    <p:extLst>
      <p:ext uri="{BB962C8B-B14F-4D97-AF65-F5344CB8AC3E}">
        <p14:creationId xmlns:p14="http://schemas.microsoft.com/office/powerpoint/2010/main" val="41342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15</a:t>
            </a:fld>
            <a:endParaRPr lang="uk-UA" dirty="0"/>
          </a:p>
        </p:txBody>
      </p:sp>
    </p:spTree>
    <p:extLst>
      <p:ext uri="{BB962C8B-B14F-4D97-AF65-F5344CB8AC3E}">
        <p14:creationId xmlns:p14="http://schemas.microsoft.com/office/powerpoint/2010/main" val="397061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16</a:t>
            </a:fld>
            <a:endParaRPr lang="uk-UA" dirty="0"/>
          </a:p>
        </p:txBody>
      </p:sp>
    </p:spTree>
    <p:extLst>
      <p:ext uri="{BB962C8B-B14F-4D97-AF65-F5344CB8AC3E}">
        <p14:creationId xmlns:p14="http://schemas.microsoft.com/office/powerpoint/2010/main" val="238878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17</a:t>
            </a:fld>
            <a:endParaRPr lang="uk-UA" dirty="0"/>
          </a:p>
        </p:txBody>
      </p:sp>
    </p:spTree>
    <p:extLst>
      <p:ext uri="{BB962C8B-B14F-4D97-AF65-F5344CB8AC3E}">
        <p14:creationId xmlns:p14="http://schemas.microsoft.com/office/powerpoint/2010/main" val="393229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18</a:t>
            </a:fld>
            <a:endParaRPr lang="uk-UA" dirty="0"/>
          </a:p>
        </p:txBody>
      </p:sp>
    </p:spTree>
    <p:extLst>
      <p:ext uri="{BB962C8B-B14F-4D97-AF65-F5344CB8AC3E}">
        <p14:creationId xmlns:p14="http://schemas.microsoft.com/office/powerpoint/2010/main" val="1922972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19</a:t>
            </a:fld>
            <a:endParaRPr lang="uk-UA" dirty="0"/>
          </a:p>
        </p:txBody>
      </p:sp>
    </p:spTree>
    <p:extLst>
      <p:ext uri="{BB962C8B-B14F-4D97-AF65-F5344CB8AC3E}">
        <p14:creationId xmlns:p14="http://schemas.microsoft.com/office/powerpoint/2010/main" val="1357044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20</a:t>
            </a:fld>
            <a:endParaRPr lang="uk-UA" dirty="0"/>
          </a:p>
        </p:txBody>
      </p:sp>
    </p:spTree>
    <p:extLst>
      <p:ext uri="{BB962C8B-B14F-4D97-AF65-F5344CB8AC3E}">
        <p14:creationId xmlns:p14="http://schemas.microsoft.com/office/powerpoint/2010/main" val="297362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21</a:t>
            </a:fld>
            <a:endParaRPr lang="uk-UA" dirty="0"/>
          </a:p>
        </p:txBody>
      </p:sp>
    </p:spTree>
    <p:extLst>
      <p:ext uri="{BB962C8B-B14F-4D97-AF65-F5344CB8AC3E}">
        <p14:creationId xmlns:p14="http://schemas.microsoft.com/office/powerpoint/2010/main" val="291017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23</a:t>
            </a:fld>
            <a:endParaRPr lang="uk-UA" dirty="0"/>
          </a:p>
        </p:txBody>
      </p:sp>
    </p:spTree>
    <p:extLst>
      <p:ext uri="{BB962C8B-B14F-4D97-AF65-F5344CB8AC3E}">
        <p14:creationId xmlns:p14="http://schemas.microsoft.com/office/powerpoint/2010/main" val="124623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24</a:t>
            </a:fld>
            <a:endParaRPr lang="uk-UA" dirty="0"/>
          </a:p>
        </p:txBody>
      </p:sp>
    </p:spTree>
    <p:extLst>
      <p:ext uri="{BB962C8B-B14F-4D97-AF65-F5344CB8AC3E}">
        <p14:creationId xmlns:p14="http://schemas.microsoft.com/office/powerpoint/2010/main" val="400948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6</a:t>
            </a:fld>
            <a:endParaRPr lang="uk-UA" dirty="0"/>
          </a:p>
        </p:txBody>
      </p:sp>
    </p:spTree>
    <p:extLst>
      <p:ext uri="{BB962C8B-B14F-4D97-AF65-F5344CB8AC3E}">
        <p14:creationId xmlns:p14="http://schemas.microsoft.com/office/powerpoint/2010/main" val="3039992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25</a:t>
            </a:fld>
            <a:endParaRPr lang="uk-UA" dirty="0"/>
          </a:p>
        </p:txBody>
      </p:sp>
    </p:spTree>
    <p:extLst>
      <p:ext uri="{BB962C8B-B14F-4D97-AF65-F5344CB8AC3E}">
        <p14:creationId xmlns:p14="http://schemas.microsoft.com/office/powerpoint/2010/main" val="322904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26</a:t>
            </a:fld>
            <a:endParaRPr lang="uk-UA" dirty="0"/>
          </a:p>
        </p:txBody>
      </p:sp>
    </p:spTree>
    <p:extLst>
      <p:ext uri="{BB962C8B-B14F-4D97-AF65-F5344CB8AC3E}">
        <p14:creationId xmlns:p14="http://schemas.microsoft.com/office/powerpoint/2010/main" val="336817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27</a:t>
            </a:fld>
            <a:endParaRPr lang="uk-UA" dirty="0"/>
          </a:p>
        </p:txBody>
      </p:sp>
    </p:spTree>
    <p:extLst>
      <p:ext uri="{BB962C8B-B14F-4D97-AF65-F5344CB8AC3E}">
        <p14:creationId xmlns:p14="http://schemas.microsoft.com/office/powerpoint/2010/main" val="1408764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28</a:t>
            </a:fld>
            <a:endParaRPr lang="uk-UA" dirty="0"/>
          </a:p>
        </p:txBody>
      </p:sp>
    </p:spTree>
    <p:extLst>
      <p:ext uri="{BB962C8B-B14F-4D97-AF65-F5344CB8AC3E}">
        <p14:creationId xmlns:p14="http://schemas.microsoft.com/office/powerpoint/2010/main" val="191094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29</a:t>
            </a:fld>
            <a:endParaRPr lang="uk-UA" dirty="0"/>
          </a:p>
        </p:txBody>
      </p:sp>
    </p:spTree>
    <p:extLst>
      <p:ext uri="{BB962C8B-B14F-4D97-AF65-F5344CB8AC3E}">
        <p14:creationId xmlns:p14="http://schemas.microsoft.com/office/powerpoint/2010/main" val="432985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30</a:t>
            </a:fld>
            <a:endParaRPr lang="uk-UA" dirty="0"/>
          </a:p>
        </p:txBody>
      </p:sp>
    </p:spTree>
    <p:extLst>
      <p:ext uri="{BB962C8B-B14F-4D97-AF65-F5344CB8AC3E}">
        <p14:creationId xmlns:p14="http://schemas.microsoft.com/office/powerpoint/2010/main" val="1040349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31</a:t>
            </a:fld>
            <a:endParaRPr lang="uk-UA" dirty="0"/>
          </a:p>
        </p:txBody>
      </p:sp>
    </p:spTree>
    <p:extLst>
      <p:ext uri="{BB962C8B-B14F-4D97-AF65-F5344CB8AC3E}">
        <p14:creationId xmlns:p14="http://schemas.microsoft.com/office/powerpoint/2010/main" val="279412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32</a:t>
            </a:fld>
            <a:endParaRPr lang="uk-UA" dirty="0"/>
          </a:p>
        </p:txBody>
      </p:sp>
    </p:spTree>
    <p:extLst>
      <p:ext uri="{BB962C8B-B14F-4D97-AF65-F5344CB8AC3E}">
        <p14:creationId xmlns:p14="http://schemas.microsoft.com/office/powerpoint/2010/main" val="1533312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33</a:t>
            </a:fld>
            <a:endParaRPr lang="uk-UA" dirty="0"/>
          </a:p>
        </p:txBody>
      </p:sp>
    </p:spTree>
    <p:extLst>
      <p:ext uri="{BB962C8B-B14F-4D97-AF65-F5344CB8AC3E}">
        <p14:creationId xmlns:p14="http://schemas.microsoft.com/office/powerpoint/2010/main" val="3279130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34</a:t>
            </a:fld>
            <a:endParaRPr lang="uk-UA" dirty="0"/>
          </a:p>
        </p:txBody>
      </p:sp>
    </p:spTree>
    <p:extLst>
      <p:ext uri="{BB962C8B-B14F-4D97-AF65-F5344CB8AC3E}">
        <p14:creationId xmlns:p14="http://schemas.microsoft.com/office/powerpoint/2010/main" val="43682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7</a:t>
            </a:fld>
            <a:endParaRPr lang="uk-UA" dirty="0"/>
          </a:p>
        </p:txBody>
      </p:sp>
    </p:spTree>
    <p:extLst>
      <p:ext uri="{BB962C8B-B14F-4D97-AF65-F5344CB8AC3E}">
        <p14:creationId xmlns:p14="http://schemas.microsoft.com/office/powerpoint/2010/main" val="36706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35</a:t>
            </a:fld>
            <a:endParaRPr lang="uk-UA" dirty="0"/>
          </a:p>
        </p:txBody>
      </p:sp>
    </p:spTree>
    <p:extLst>
      <p:ext uri="{BB962C8B-B14F-4D97-AF65-F5344CB8AC3E}">
        <p14:creationId xmlns:p14="http://schemas.microsoft.com/office/powerpoint/2010/main" val="1467484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36</a:t>
            </a:fld>
            <a:endParaRPr lang="uk-UA" dirty="0"/>
          </a:p>
        </p:txBody>
      </p:sp>
    </p:spTree>
    <p:extLst>
      <p:ext uri="{BB962C8B-B14F-4D97-AF65-F5344CB8AC3E}">
        <p14:creationId xmlns:p14="http://schemas.microsoft.com/office/powerpoint/2010/main" val="396241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37</a:t>
            </a:fld>
            <a:endParaRPr lang="uk-UA" dirty="0"/>
          </a:p>
        </p:txBody>
      </p:sp>
    </p:spTree>
    <p:extLst>
      <p:ext uri="{BB962C8B-B14F-4D97-AF65-F5344CB8AC3E}">
        <p14:creationId xmlns:p14="http://schemas.microsoft.com/office/powerpoint/2010/main" val="3215816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38</a:t>
            </a:fld>
            <a:endParaRPr lang="uk-UA" dirty="0"/>
          </a:p>
        </p:txBody>
      </p:sp>
    </p:spTree>
    <p:extLst>
      <p:ext uri="{BB962C8B-B14F-4D97-AF65-F5344CB8AC3E}">
        <p14:creationId xmlns:p14="http://schemas.microsoft.com/office/powerpoint/2010/main" val="2514745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40</a:t>
            </a:fld>
            <a:endParaRPr lang="uk-UA" dirty="0"/>
          </a:p>
        </p:txBody>
      </p:sp>
    </p:spTree>
    <p:extLst>
      <p:ext uri="{BB962C8B-B14F-4D97-AF65-F5344CB8AC3E}">
        <p14:creationId xmlns:p14="http://schemas.microsoft.com/office/powerpoint/2010/main" val="4183091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41</a:t>
            </a:fld>
            <a:endParaRPr lang="uk-UA" dirty="0"/>
          </a:p>
        </p:txBody>
      </p:sp>
    </p:spTree>
    <p:extLst>
      <p:ext uri="{BB962C8B-B14F-4D97-AF65-F5344CB8AC3E}">
        <p14:creationId xmlns:p14="http://schemas.microsoft.com/office/powerpoint/2010/main" val="1730948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42</a:t>
            </a:fld>
            <a:endParaRPr lang="uk-UA" dirty="0"/>
          </a:p>
        </p:txBody>
      </p:sp>
    </p:spTree>
    <p:extLst>
      <p:ext uri="{BB962C8B-B14F-4D97-AF65-F5344CB8AC3E}">
        <p14:creationId xmlns:p14="http://schemas.microsoft.com/office/powerpoint/2010/main" val="3944410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43</a:t>
            </a:fld>
            <a:endParaRPr lang="uk-UA" dirty="0"/>
          </a:p>
        </p:txBody>
      </p:sp>
    </p:spTree>
    <p:extLst>
      <p:ext uri="{BB962C8B-B14F-4D97-AF65-F5344CB8AC3E}">
        <p14:creationId xmlns:p14="http://schemas.microsoft.com/office/powerpoint/2010/main" val="219077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44</a:t>
            </a:fld>
            <a:endParaRPr lang="uk-UA" dirty="0"/>
          </a:p>
        </p:txBody>
      </p:sp>
    </p:spTree>
    <p:extLst>
      <p:ext uri="{BB962C8B-B14F-4D97-AF65-F5344CB8AC3E}">
        <p14:creationId xmlns:p14="http://schemas.microsoft.com/office/powerpoint/2010/main" val="4017657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46</a:t>
            </a:fld>
            <a:endParaRPr lang="uk-UA" dirty="0"/>
          </a:p>
        </p:txBody>
      </p:sp>
    </p:spTree>
    <p:extLst>
      <p:ext uri="{BB962C8B-B14F-4D97-AF65-F5344CB8AC3E}">
        <p14:creationId xmlns:p14="http://schemas.microsoft.com/office/powerpoint/2010/main" val="203794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8</a:t>
            </a:fld>
            <a:endParaRPr lang="uk-UA" dirty="0"/>
          </a:p>
        </p:txBody>
      </p:sp>
    </p:spTree>
    <p:extLst>
      <p:ext uri="{BB962C8B-B14F-4D97-AF65-F5344CB8AC3E}">
        <p14:creationId xmlns:p14="http://schemas.microsoft.com/office/powerpoint/2010/main" val="3050471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47</a:t>
            </a:fld>
            <a:endParaRPr lang="uk-UA" dirty="0"/>
          </a:p>
        </p:txBody>
      </p:sp>
    </p:spTree>
    <p:extLst>
      <p:ext uri="{BB962C8B-B14F-4D97-AF65-F5344CB8AC3E}">
        <p14:creationId xmlns:p14="http://schemas.microsoft.com/office/powerpoint/2010/main" val="249195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9</a:t>
            </a:fld>
            <a:endParaRPr lang="uk-UA" dirty="0"/>
          </a:p>
        </p:txBody>
      </p:sp>
    </p:spTree>
    <p:extLst>
      <p:ext uri="{BB962C8B-B14F-4D97-AF65-F5344CB8AC3E}">
        <p14:creationId xmlns:p14="http://schemas.microsoft.com/office/powerpoint/2010/main" val="302752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10</a:t>
            </a:fld>
            <a:endParaRPr lang="uk-UA" dirty="0"/>
          </a:p>
        </p:txBody>
      </p:sp>
    </p:spTree>
    <p:extLst>
      <p:ext uri="{BB962C8B-B14F-4D97-AF65-F5344CB8AC3E}">
        <p14:creationId xmlns:p14="http://schemas.microsoft.com/office/powerpoint/2010/main" val="296146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11</a:t>
            </a:fld>
            <a:endParaRPr lang="uk-UA" dirty="0"/>
          </a:p>
        </p:txBody>
      </p:sp>
    </p:spTree>
    <p:extLst>
      <p:ext uri="{BB962C8B-B14F-4D97-AF65-F5344CB8AC3E}">
        <p14:creationId xmlns:p14="http://schemas.microsoft.com/office/powerpoint/2010/main" val="183871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12</a:t>
            </a:fld>
            <a:endParaRPr lang="uk-UA" dirty="0"/>
          </a:p>
        </p:txBody>
      </p:sp>
    </p:spTree>
    <p:extLst>
      <p:ext uri="{BB962C8B-B14F-4D97-AF65-F5344CB8AC3E}">
        <p14:creationId xmlns:p14="http://schemas.microsoft.com/office/powerpoint/2010/main" val="163992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F5448A-2BFD-4223-8638-68FF3BA46435}" type="slidenum">
              <a:rPr lang="uk-UA" smtClean="0"/>
              <a:pPr/>
              <a:t>13</a:t>
            </a:fld>
            <a:endParaRPr lang="uk-UA" dirty="0"/>
          </a:p>
        </p:txBody>
      </p:sp>
    </p:spTree>
    <p:extLst>
      <p:ext uri="{BB962C8B-B14F-4D97-AF65-F5344CB8AC3E}">
        <p14:creationId xmlns:p14="http://schemas.microsoft.com/office/powerpoint/2010/main" val="543044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Iconic Big and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D15CBCA-7861-DA41-B882-C837E8C600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5727375"/>
            <a:ext cx="2114188" cy="1111771"/>
          </a:xfrm>
          <a:prstGeom prst="rect">
            <a:avLst/>
          </a:prstGeom>
        </p:spPr>
      </p:pic>
      <p:sp>
        <p:nvSpPr>
          <p:cNvPr id="8" name="Text Placeholder">
            <a:extLst>
              <a:ext uri="{FF2B5EF4-FFF2-40B4-BE49-F238E27FC236}">
                <a16:creationId xmlns:a16="http://schemas.microsoft.com/office/drawing/2014/main" id="{F1946267-D490-B744-972E-8EA403356D95}"/>
              </a:ext>
            </a:extLst>
          </p:cNvPr>
          <p:cNvSpPr>
            <a:spLocks noGrp="1"/>
          </p:cNvSpPr>
          <p:nvPr>
            <p:ph type="body" sz="quarter" idx="10" hasCustomPrompt="1"/>
          </p:nvPr>
        </p:nvSpPr>
        <p:spPr>
          <a:xfrm>
            <a:off x="389457" y="4580997"/>
            <a:ext cx="5708696" cy="626108"/>
          </a:xfrm>
        </p:spPr>
        <p:txBody>
          <a:bodyPr anchor="b"/>
          <a:lstStyle>
            <a:lvl1pPr marL="0" indent="0">
              <a:tabLst>
                <a:tab pos="1205508" algn="l"/>
              </a:tabLst>
              <a:defRPr sz="1500">
                <a:solidFill>
                  <a:srgbClr val="333333"/>
                </a:solidFill>
              </a:defRPr>
            </a:lvl1pPr>
          </a:lstStyle>
          <a:p>
            <a:pPr>
              <a:lnSpc>
                <a:spcPct val="80000"/>
              </a:lnSpc>
            </a:pPr>
            <a:r>
              <a:rPr lang="en-US" dirty="0"/>
              <a:t>Prepared by:	XXXXXXXXXXX</a:t>
            </a:r>
          </a:p>
          <a:p>
            <a:pPr>
              <a:lnSpc>
                <a:spcPct val="80000"/>
              </a:lnSpc>
            </a:pPr>
            <a:r>
              <a:rPr lang="en-US" dirty="0"/>
              <a:t>Date:	XX Month XX22</a:t>
            </a:r>
          </a:p>
        </p:txBody>
      </p:sp>
      <p:sp>
        <p:nvSpPr>
          <p:cNvPr id="27" name="Presentation subtitle">
            <a:extLst>
              <a:ext uri="{FF2B5EF4-FFF2-40B4-BE49-F238E27FC236}">
                <a16:creationId xmlns:a16="http://schemas.microsoft.com/office/drawing/2014/main" id="{4D96B219-CE6A-4E79-B746-AB9D9B8F9BAA}"/>
              </a:ext>
            </a:extLst>
          </p:cNvPr>
          <p:cNvSpPr>
            <a:spLocks noGrp="1"/>
          </p:cNvSpPr>
          <p:nvPr>
            <p:ph type="subTitle" idx="1" hasCustomPrompt="1"/>
          </p:nvPr>
        </p:nvSpPr>
        <p:spPr>
          <a:xfrm>
            <a:off x="393252" y="3899157"/>
            <a:ext cx="3639962" cy="626108"/>
          </a:xfrm>
        </p:spPr>
        <p:txBody>
          <a:bodyPr anchor="b">
            <a:normAutofit/>
          </a:bodyPr>
          <a:lstStyle>
            <a:lvl1pPr marL="0" indent="0" algn="l">
              <a:buNone/>
              <a:defRPr sz="1500" b="1">
                <a:latin typeface="Univers Next for HSBC Regular" panose="020B0503030202020203" pitchFamily="34" charset="0"/>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edit subtitle</a:t>
            </a:r>
            <a:endParaRPr lang="en-GB" dirty="0"/>
          </a:p>
        </p:txBody>
      </p:sp>
      <p:sp>
        <p:nvSpPr>
          <p:cNvPr id="2" name="Presentation title"/>
          <p:cNvSpPr>
            <a:spLocks noGrp="1"/>
          </p:cNvSpPr>
          <p:nvPr>
            <p:ph type="ctrTitle"/>
          </p:nvPr>
        </p:nvSpPr>
        <p:spPr>
          <a:xfrm>
            <a:off x="318848" y="389929"/>
            <a:ext cx="7521904" cy="2272058"/>
          </a:xfrm>
        </p:spPr>
        <p:txBody>
          <a:bodyPr anchor="t" anchorCtr="0"/>
          <a:lstStyle>
            <a:lvl1pPr algn="l">
              <a:lnSpc>
                <a:spcPct val="80000"/>
              </a:lnSpc>
              <a:defRPr sz="6750" b="0" i="0" spc="-75" baseline="0">
                <a:solidFill>
                  <a:srgbClr val="333333"/>
                </a:solidFill>
                <a:latin typeface="Univers Next for HSBC Light" panose="020B0403030202020203"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023456943"/>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Small and Bold 2">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E993BAF-6580-0B41-86D4-8C8DAFC01F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20" name="Graphic">
            <a:extLst>
              <a:ext uri="{FF2B5EF4-FFF2-40B4-BE49-F238E27FC236}">
                <a16:creationId xmlns:a16="http://schemas.microsoft.com/office/drawing/2014/main" id="{38874D62-85FF-47FC-AB23-69725BE792D9}"/>
              </a:ext>
            </a:extLst>
          </p:cNvPr>
          <p:cNvSpPr/>
          <p:nvPr/>
        </p:nvSpPr>
        <p:spPr>
          <a:xfrm flipH="1">
            <a:off x="4974102" y="1"/>
            <a:ext cx="7238312" cy="5759015"/>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 name="connsiteX0" fmla="*/ 0 w 7698153"/>
              <a:gd name="connsiteY0" fmla="*/ 0 h 6328006"/>
              <a:gd name="connsiteX1" fmla="*/ 4712878 w 7698153"/>
              <a:gd name="connsiteY1" fmla="*/ 185057 h 6328006"/>
              <a:gd name="connsiteX2" fmla="*/ 7698153 w 7698153"/>
              <a:gd name="connsiteY2" fmla="*/ 3167700 h 6328006"/>
              <a:gd name="connsiteX3" fmla="*/ 4538707 w 7698153"/>
              <a:gd name="connsiteY3" fmla="*/ 6328006 h 6328006"/>
              <a:gd name="connsiteX4" fmla="*/ 0 w 7698153"/>
              <a:gd name="connsiteY4" fmla="*/ 6328006 h 6328006"/>
              <a:gd name="connsiteX5" fmla="*/ 0 w 7698153"/>
              <a:gd name="connsiteY5" fmla="*/ 0 h 6328006"/>
              <a:gd name="connsiteX0" fmla="*/ 32657 w 7698153"/>
              <a:gd name="connsiteY0" fmla="*/ 32658 h 6142949"/>
              <a:gd name="connsiteX1" fmla="*/ 4712878 w 7698153"/>
              <a:gd name="connsiteY1" fmla="*/ 0 h 6142949"/>
              <a:gd name="connsiteX2" fmla="*/ 7698153 w 7698153"/>
              <a:gd name="connsiteY2" fmla="*/ 2982643 h 6142949"/>
              <a:gd name="connsiteX3" fmla="*/ 4538707 w 7698153"/>
              <a:gd name="connsiteY3" fmla="*/ 6142949 h 6142949"/>
              <a:gd name="connsiteX4" fmla="*/ 0 w 7698153"/>
              <a:gd name="connsiteY4" fmla="*/ 6142949 h 6142949"/>
              <a:gd name="connsiteX5" fmla="*/ 32657 w 7698153"/>
              <a:gd name="connsiteY5" fmla="*/ 32658 h 6142949"/>
              <a:gd name="connsiteX0" fmla="*/ 0 w 7719924"/>
              <a:gd name="connsiteY0" fmla="*/ 1 h 6142949"/>
              <a:gd name="connsiteX1" fmla="*/ 4734649 w 7719924"/>
              <a:gd name="connsiteY1" fmla="*/ 0 h 6142949"/>
              <a:gd name="connsiteX2" fmla="*/ 7719924 w 7719924"/>
              <a:gd name="connsiteY2" fmla="*/ 2982643 h 6142949"/>
              <a:gd name="connsiteX3" fmla="*/ 4560478 w 7719924"/>
              <a:gd name="connsiteY3" fmla="*/ 6142949 h 6142949"/>
              <a:gd name="connsiteX4" fmla="*/ 21771 w 7719924"/>
              <a:gd name="connsiteY4" fmla="*/ 6142949 h 6142949"/>
              <a:gd name="connsiteX5" fmla="*/ 0 w 7719924"/>
              <a:gd name="connsiteY5" fmla="*/ 1 h 61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9924" h="6142949">
                <a:moveTo>
                  <a:pt x="0" y="1"/>
                </a:moveTo>
                <a:lnTo>
                  <a:pt x="4734649" y="0"/>
                </a:lnTo>
                <a:lnTo>
                  <a:pt x="7719924" y="2982643"/>
                </a:lnTo>
                <a:lnTo>
                  <a:pt x="4560478" y="6142949"/>
                </a:lnTo>
                <a:lnTo>
                  <a:pt x="21771" y="6142949"/>
                </a:lnTo>
                <a:lnTo>
                  <a:pt x="0" y="1"/>
                </a:lnTo>
                <a:close/>
              </a:path>
            </a:pathLst>
          </a:custGeom>
          <a:solidFill>
            <a:srgbClr val="DB0011"/>
          </a:solidFill>
        </p:spPr>
        <p:txBody>
          <a:bodyPr wrap="square" lIns="0" tIns="0" rIns="0" bIns="0" rtlCol="0">
            <a:noAutofit/>
          </a:bodyPr>
          <a:lstStyle/>
          <a:p>
            <a:endParaRPr sz="1266" dirty="0"/>
          </a:p>
        </p:txBody>
      </p:sp>
      <p:sp>
        <p:nvSpPr>
          <p:cNvPr id="19" name="Section Detail">
            <a:extLst>
              <a:ext uri="{FF2B5EF4-FFF2-40B4-BE49-F238E27FC236}">
                <a16:creationId xmlns:a16="http://schemas.microsoft.com/office/drawing/2014/main" id="{7417D45C-A5EF-4918-87BF-C9F9A811CD76}"/>
              </a:ext>
            </a:extLst>
          </p:cNvPr>
          <p:cNvSpPr>
            <a:spLocks noGrp="1"/>
          </p:cNvSpPr>
          <p:nvPr>
            <p:ph type="body" sz="quarter" idx="10" hasCustomPrompt="1"/>
          </p:nvPr>
        </p:nvSpPr>
        <p:spPr>
          <a:xfrm>
            <a:off x="391467" y="2939801"/>
            <a:ext cx="4323984" cy="959560"/>
          </a:xfrm>
        </p:spPr>
        <p:txBody>
          <a:bodyPr anchor="t" anchorCtr="0"/>
          <a:lstStyle>
            <a:lvl1pPr marL="0" indent="0">
              <a:buNone/>
              <a:defRPr sz="1500"/>
            </a:lvl1pPr>
          </a:lstStyle>
          <a:p>
            <a:pPr lvl="0"/>
            <a:r>
              <a:rPr lang="en-GB" dirty="0"/>
              <a:t>Click to add section detail</a:t>
            </a:r>
          </a:p>
        </p:txBody>
      </p:sp>
      <p:sp>
        <p:nvSpPr>
          <p:cNvPr id="18" name="Section Title">
            <a:extLst>
              <a:ext uri="{FF2B5EF4-FFF2-40B4-BE49-F238E27FC236}">
                <a16:creationId xmlns:a16="http://schemas.microsoft.com/office/drawing/2014/main" id="{64337276-AFB5-4CF9-80EE-3B76F723BE4E}"/>
              </a:ext>
            </a:extLst>
          </p:cNvPr>
          <p:cNvSpPr>
            <a:spLocks noGrp="1"/>
          </p:cNvSpPr>
          <p:nvPr>
            <p:ph type="subTitle" idx="1" hasCustomPrompt="1"/>
          </p:nvPr>
        </p:nvSpPr>
        <p:spPr>
          <a:xfrm>
            <a:off x="395264" y="391419"/>
            <a:ext cx="5427212" cy="2130832"/>
          </a:xfrm>
        </p:spPr>
        <p:txBody>
          <a:bodyPr anchor="b" anchorCtr="0">
            <a:noAutofit/>
          </a:bodyPr>
          <a:lstStyle>
            <a:lvl1pPr marL="0" indent="0" algn="l">
              <a:lnSpc>
                <a:spcPct val="80000"/>
              </a:lnSpc>
              <a:buNone/>
              <a:defRPr sz="6750" b="0" spc="-75" baseline="0">
                <a:latin typeface="+mn-lt"/>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add section title</a:t>
            </a:r>
            <a:endParaRPr lang="en-GB" dirty="0"/>
          </a:p>
        </p:txBody>
      </p:sp>
    </p:spTree>
    <p:extLst>
      <p:ext uri="{BB962C8B-B14F-4D97-AF65-F5344CB8AC3E}">
        <p14:creationId xmlns:p14="http://schemas.microsoft.com/office/powerpoint/2010/main" val="42816131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Small and Bold 1">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10C29C2-585E-2C44-A427-37DA399FEB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20" name="Graphic">
            <a:extLst>
              <a:ext uri="{FF2B5EF4-FFF2-40B4-BE49-F238E27FC236}">
                <a16:creationId xmlns:a16="http://schemas.microsoft.com/office/drawing/2014/main" id="{38874D62-85FF-47FC-AB23-69725BE792D9}"/>
              </a:ext>
            </a:extLst>
          </p:cNvPr>
          <p:cNvSpPr/>
          <p:nvPr/>
        </p:nvSpPr>
        <p:spPr>
          <a:xfrm flipH="1">
            <a:off x="4974102" y="540164"/>
            <a:ext cx="7217898" cy="59325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266" dirty="0"/>
          </a:p>
        </p:txBody>
      </p:sp>
      <p:sp>
        <p:nvSpPr>
          <p:cNvPr id="17" name="Section Detail">
            <a:extLst>
              <a:ext uri="{FF2B5EF4-FFF2-40B4-BE49-F238E27FC236}">
                <a16:creationId xmlns:a16="http://schemas.microsoft.com/office/drawing/2014/main" id="{86DC8D48-705C-4641-A38A-2697B016BF1F}"/>
              </a:ext>
            </a:extLst>
          </p:cNvPr>
          <p:cNvSpPr>
            <a:spLocks noGrp="1"/>
          </p:cNvSpPr>
          <p:nvPr>
            <p:ph type="body" sz="quarter" idx="10" hasCustomPrompt="1"/>
          </p:nvPr>
        </p:nvSpPr>
        <p:spPr>
          <a:xfrm>
            <a:off x="391468" y="3506984"/>
            <a:ext cx="4117583" cy="1916773"/>
          </a:xfrm>
        </p:spPr>
        <p:txBody>
          <a:bodyPr anchor="t" anchorCtr="0"/>
          <a:lstStyle>
            <a:lvl1pPr marL="0" indent="0">
              <a:buNone/>
              <a:defRPr sz="1500"/>
            </a:lvl1pPr>
          </a:lstStyle>
          <a:p>
            <a:pPr lvl="0"/>
            <a:r>
              <a:rPr lang="en-GB" dirty="0"/>
              <a:t>Click to add section detail</a:t>
            </a:r>
          </a:p>
        </p:txBody>
      </p:sp>
      <p:sp>
        <p:nvSpPr>
          <p:cNvPr id="16" name="Section Title">
            <a:extLst>
              <a:ext uri="{FF2B5EF4-FFF2-40B4-BE49-F238E27FC236}">
                <a16:creationId xmlns:a16="http://schemas.microsoft.com/office/drawing/2014/main" id="{93062727-8D88-446D-B346-C30BA3B0721E}"/>
              </a:ext>
            </a:extLst>
          </p:cNvPr>
          <p:cNvSpPr>
            <a:spLocks noGrp="1"/>
          </p:cNvSpPr>
          <p:nvPr>
            <p:ph type="subTitle" idx="1" hasCustomPrompt="1"/>
          </p:nvPr>
        </p:nvSpPr>
        <p:spPr>
          <a:xfrm>
            <a:off x="391468" y="2245616"/>
            <a:ext cx="4117583" cy="915015"/>
          </a:xfrm>
        </p:spPr>
        <p:txBody>
          <a:bodyPr anchor="b" anchorCtr="0">
            <a:noAutofit/>
          </a:bodyPr>
          <a:lstStyle>
            <a:lvl1pPr marL="0" indent="0" algn="l">
              <a:lnSpc>
                <a:spcPts val="3656"/>
              </a:lnSpc>
              <a:buNone/>
              <a:defRPr sz="3375" b="0" spc="-19" baseline="0">
                <a:latin typeface="Univers Next for HSBC Bold" panose="020B0603030202020203" pitchFamily="34" charset="0"/>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add section title</a:t>
            </a:r>
            <a:endParaRPr lang="en-GB" dirty="0"/>
          </a:p>
        </p:txBody>
      </p:sp>
    </p:spTree>
    <p:extLst>
      <p:ext uri="{BB962C8B-B14F-4D97-AF65-F5344CB8AC3E}">
        <p14:creationId xmlns:p14="http://schemas.microsoft.com/office/powerpoint/2010/main" val="20623500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Small and Bold 3">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43740AC-A064-AC4B-BC56-3B39D3540C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20" name="Graphic">
            <a:extLst>
              <a:ext uri="{FF2B5EF4-FFF2-40B4-BE49-F238E27FC236}">
                <a16:creationId xmlns:a16="http://schemas.microsoft.com/office/drawing/2014/main" id="{38874D62-85FF-47FC-AB23-69725BE792D9}"/>
              </a:ext>
            </a:extLst>
          </p:cNvPr>
          <p:cNvSpPr/>
          <p:nvPr/>
        </p:nvSpPr>
        <p:spPr>
          <a:xfrm flipH="1">
            <a:off x="4974102" y="1"/>
            <a:ext cx="7217898" cy="59325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266" dirty="0"/>
          </a:p>
        </p:txBody>
      </p:sp>
      <p:sp>
        <p:nvSpPr>
          <p:cNvPr id="19" name="Section Detail">
            <a:extLst>
              <a:ext uri="{FF2B5EF4-FFF2-40B4-BE49-F238E27FC236}">
                <a16:creationId xmlns:a16="http://schemas.microsoft.com/office/drawing/2014/main" id="{7417D45C-A5EF-4918-87BF-C9F9A811CD76}"/>
              </a:ext>
            </a:extLst>
          </p:cNvPr>
          <p:cNvSpPr>
            <a:spLocks noGrp="1"/>
          </p:cNvSpPr>
          <p:nvPr>
            <p:ph type="body" sz="quarter" idx="10" hasCustomPrompt="1"/>
          </p:nvPr>
        </p:nvSpPr>
        <p:spPr>
          <a:xfrm>
            <a:off x="391467" y="2966820"/>
            <a:ext cx="3948666" cy="1916773"/>
          </a:xfrm>
        </p:spPr>
        <p:txBody>
          <a:bodyPr anchor="t" anchorCtr="0"/>
          <a:lstStyle>
            <a:lvl1pPr marL="0" indent="0">
              <a:buNone/>
              <a:defRPr sz="1500"/>
            </a:lvl1pPr>
          </a:lstStyle>
          <a:p>
            <a:pPr lvl="0"/>
            <a:r>
              <a:rPr lang="en-GB" dirty="0"/>
              <a:t>Click to add section detail</a:t>
            </a:r>
          </a:p>
        </p:txBody>
      </p:sp>
      <p:sp>
        <p:nvSpPr>
          <p:cNvPr id="18" name="Section Title">
            <a:extLst>
              <a:ext uri="{FF2B5EF4-FFF2-40B4-BE49-F238E27FC236}">
                <a16:creationId xmlns:a16="http://schemas.microsoft.com/office/drawing/2014/main" id="{64337276-AFB5-4CF9-80EE-3B76F723BE4E}"/>
              </a:ext>
            </a:extLst>
          </p:cNvPr>
          <p:cNvSpPr>
            <a:spLocks noGrp="1"/>
          </p:cNvSpPr>
          <p:nvPr>
            <p:ph type="subTitle" idx="1" hasCustomPrompt="1"/>
          </p:nvPr>
        </p:nvSpPr>
        <p:spPr>
          <a:xfrm>
            <a:off x="395264" y="1648268"/>
            <a:ext cx="3948666" cy="915015"/>
          </a:xfrm>
        </p:spPr>
        <p:txBody>
          <a:bodyPr anchor="b" anchorCtr="0">
            <a:noAutofit/>
          </a:bodyPr>
          <a:lstStyle>
            <a:lvl1pPr marL="0" indent="0" algn="l">
              <a:lnSpc>
                <a:spcPts val="3656"/>
              </a:lnSpc>
              <a:buNone/>
              <a:defRPr sz="3375" b="1" spc="-19" baseline="0">
                <a:latin typeface="Univers Next for HSBC Bold" panose="020B0603030202020203" pitchFamily="34" charset="0"/>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add section title</a:t>
            </a:r>
            <a:endParaRPr lang="en-GB" dirty="0"/>
          </a:p>
        </p:txBody>
      </p:sp>
    </p:spTree>
    <p:extLst>
      <p:ext uri="{BB962C8B-B14F-4D97-AF65-F5344CB8AC3E}">
        <p14:creationId xmlns:p14="http://schemas.microsoft.com/office/powerpoint/2010/main" val="182964988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bg1"/>
        </a:solidFill>
        <a:effectLst/>
      </p:bgPr>
    </p:bg>
    <p:spTree>
      <p:nvGrpSpPr>
        <p:cNvPr id="1" name=""/>
        <p:cNvGrpSpPr/>
        <p:nvPr/>
      </p:nvGrpSpPr>
      <p:grpSpPr>
        <a:xfrm>
          <a:off x="0" y="0"/>
          <a:ext cx="0" cy="0"/>
          <a:chOff x="0" y="0"/>
          <a:chExt cx="0" cy="0"/>
        </a:xfrm>
      </p:grpSpPr>
      <p:pic>
        <p:nvPicPr>
          <p:cNvPr id="5" name="HSBC logo">
            <a:extLst>
              <a:ext uri="{FF2B5EF4-FFF2-40B4-BE49-F238E27FC236}">
                <a16:creationId xmlns:a16="http://schemas.microsoft.com/office/drawing/2014/main" id="{24D24EAB-7781-864B-A2BB-DF9AA77BE1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9" name="Quote"/>
          <p:cNvSpPr>
            <a:spLocks noGrp="1"/>
          </p:cNvSpPr>
          <p:nvPr>
            <p:ph type="body" sz="quarter" idx="12" hasCustomPrompt="1"/>
          </p:nvPr>
        </p:nvSpPr>
        <p:spPr>
          <a:xfrm>
            <a:off x="398299" y="1017396"/>
            <a:ext cx="11412538" cy="4826251"/>
          </a:xfrm>
        </p:spPr>
        <p:txBody>
          <a:bodyPr anchor="ctr" anchorCtr="0">
            <a:normAutofit/>
          </a:bodyPr>
          <a:lstStyle>
            <a:lvl1pPr marL="456903" indent="-495598">
              <a:lnSpc>
                <a:spcPct val="80000"/>
              </a:lnSpc>
              <a:spcBef>
                <a:spcPts val="0"/>
              </a:spcBef>
              <a:buNone/>
              <a:defRPr sz="6750" b="0" i="0" spc="-19" baseline="0">
                <a:solidFill>
                  <a:srgbClr val="333333"/>
                </a:solidFill>
                <a:latin typeface="Univers Next for HSBC Thin" panose="020B0303030202020203" pitchFamily="34" charset="77"/>
              </a:defRPr>
            </a:lvl1pPr>
            <a:lvl2pPr marL="586383" indent="0" algn="l">
              <a:lnSpc>
                <a:spcPct val="112000"/>
              </a:lnSpc>
              <a:spcBef>
                <a:spcPts val="2250"/>
              </a:spcBef>
              <a:buNone/>
              <a:defRPr sz="1875" b="1" i="0">
                <a:solidFill>
                  <a:srgbClr val="333333"/>
                </a:solidFill>
                <a:latin typeface="Univers Next for HSBC Regular" panose="020B0503030202020203" pitchFamily="34" charset="0"/>
              </a:defRPr>
            </a:lvl2pPr>
          </a:lstStyle>
          <a:p>
            <a:pPr lvl="0"/>
            <a:r>
              <a:rPr lang="en-US" dirty="0"/>
              <a:t>“Click to edit quote”</a:t>
            </a:r>
          </a:p>
          <a:p>
            <a:pPr lvl="1"/>
            <a:r>
              <a:rPr lang="en-US" dirty="0"/>
              <a:t>Second level</a:t>
            </a:r>
          </a:p>
        </p:txBody>
      </p:sp>
    </p:spTree>
    <p:extLst>
      <p:ext uri="{BB962C8B-B14F-4D97-AF65-F5344CB8AC3E}">
        <p14:creationId xmlns:p14="http://schemas.microsoft.com/office/powerpoint/2010/main" val="2380780754"/>
      </p:ext>
    </p:extLst>
  </p:cSld>
  <p:clrMapOvr>
    <a:masterClrMapping/>
  </p:clrMapOvr>
  <p:hf hdr="0" ftr="0" dt="0"/>
  <p:extLst>
    <p:ext uri="{DCECCB84-F9BA-43D5-87BE-67443E8EF086}">
      <p15:sldGuideLst xmlns:p15="http://schemas.microsoft.com/office/powerpoint/2012/main">
        <p15:guide id="1" orient="horz" pos="683">
          <p15:clr>
            <a:srgbClr val="FBAE40"/>
          </p15:clr>
        </p15:guide>
        <p15:guide id="2" orient="horz" pos="39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Small">
    <p:bg>
      <p:bgPr>
        <a:solidFill>
          <a:schemeClr val="bg1"/>
        </a:solidFill>
        <a:effectLst/>
      </p:bgPr>
    </p:bg>
    <p:spTree>
      <p:nvGrpSpPr>
        <p:cNvPr id="1" name=""/>
        <p:cNvGrpSpPr/>
        <p:nvPr/>
      </p:nvGrpSpPr>
      <p:grpSpPr>
        <a:xfrm>
          <a:off x="0" y="0"/>
          <a:ext cx="0" cy="0"/>
          <a:chOff x="0" y="0"/>
          <a:chExt cx="0" cy="0"/>
        </a:xfrm>
      </p:grpSpPr>
      <p:pic>
        <p:nvPicPr>
          <p:cNvPr id="5" name="HSBC logo">
            <a:extLst>
              <a:ext uri="{FF2B5EF4-FFF2-40B4-BE49-F238E27FC236}">
                <a16:creationId xmlns:a16="http://schemas.microsoft.com/office/drawing/2014/main" id="{75CB97B0-BC96-6044-8C10-2C8CA7700E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9" name="Quote"/>
          <p:cNvSpPr>
            <a:spLocks noGrp="1"/>
          </p:cNvSpPr>
          <p:nvPr>
            <p:ph type="body" sz="quarter" idx="12" hasCustomPrompt="1"/>
          </p:nvPr>
        </p:nvSpPr>
        <p:spPr>
          <a:xfrm>
            <a:off x="391467" y="1019250"/>
            <a:ext cx="11412538" cy="4826251"/>
          </a:xfrm>
        </p:spPr>
        <p:txBody>
          <a:bodyPr anchor="ctr" anchorCtr="0">
            <a:normAutofit/>
          </a:bodyPr>
          <a:lstStyle>
            <a:lvl1pPr marL="285750" indent="-324445">
              <a:lnSpc>
                <a:spcPct val="80000"/>
              </a:lnSpc>
              <a:spcBef>
                <a:spcPts val="0"/>
              </a:spcBef>
              <a:buNone/>
              <a:defRPr sz="4500" spc="-19" baseline="0">
                <a:solidFill>
                  <a:srgbClr val="333333"/>
                </a:solidFill>
                <a:latin typeface="Univers Next for HSBC Thin" panose="020B0303030202020203" pitchFamily="34" charset="0"/>
              </a:defRPr>
            </a:lvl1pPr>
            <a:lvl2pPr marL="255984" indent="0" algn="l">
              <a:lnSpc>
                <a:spcPct val="112000"/>
              </a:lnSpc>
              <a:spcBef>
                <a:spcPts val="2250"/>
              </a:spcBef>
              <a:buNone/>
              <a:defRPr sz="1875" b="1">
                <a:solidFill>
                  <a:srgbClr val="333333"/>
                </a:solidFill>
                <a:latin typeface="Univers Next for HSBC Regular" panose="020B0503030202020203" pitchFamily="34" charset="0"/>
              </a:defRPr>
            </a:lvl2pPr>
          </a:lstStyle>
          <a:p>
            <a:pPr lvl="0"/>
            <a:r>
              <a:rPr lang="en-US" dirty="0"/>
              <a:t>“Click to edit quote”</a:t>
            </a:r>
          </a:p>
          <a:p>
            <a:pPr lvl="1"/>
            <a:r>
              <a:rPr lang="en-US" dirty="0"/>
              <a:t>Second level</a:t>
            </a:r>
          </a:p>
        </p:txBody>
      </p:sp>
    </p:spTree>
    <p:extLst>
      <p:ext uri="{BB962C8B-B14F-4D97-AF65-F5344CB8AC3E}">
        <p14:creationId xmlns:p14="http://schemas.microsoft.com/office/powerpoint/2010/main" val="1704774552"/>
      </p:ext>
    </p:extLst>
  </p:cSld>
  <p:clrMapOvr>
    <a:masterClrMapping/>
  </p:clrMapOvr>
  <p:hf hdr="0" ftr="0" dt="0"/>
  <p:extLst>
    <p:ext uri="{DCECCB84-F9BA-43D5-87BE-67443E8EF086}">
      <p15:sldGuideLst xmlns:p15="http://schemas.microsoft.com/office/powerpoint/2012/main">
        <p15:guide id="1" orient="horz" pos="683">
          <p15:clr>
            <a:srgbClr val="FBAE40"/>
          </p15:clr>
        </p15:guide>
        <p15:guide id="2" orient="horz" pos="39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ultiple Quotes Slide">
    <p:spTree>
      <p:nvGrpSpPr>
        <p:cNvPr id="1" name=""/>
        <p:cNvGrpSpPr/>
        <p:nvPr/>
      </p:nvGrpSpPr>
      <p:grpSpPr>
        <a:xfrm>
          <a:off x="0" y="0"/>
          <a:ext cx="0" cy="0"/>
          <a:chOff x="0" y="0"/>
          <a:chExt cx="0" cy="0"/>
        </a:xfrm>
      </p:grpSpPr>
      <p:sp>
        <p:nvSpPr>
          <p:cNvPr id="11" name="Notes">
            <a:extLst>
              <a:ext uri="{FF2B5EF4-FFF2-40B4-BE49-F238E27FC236}">
                <a16:creationId xmlns:a16="http://schemas.microsoft.com/office/drawing/2014/main" id="{01B270E0-B527-4E4E-A7A2-3954868E7CAE}"/>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3" name="Quote 3">
            <a:extLst>
              <a:ext uri="{FF2B5EF4-FFF2-40B4-BE49-F238E27FC236}">
                <a16:creationId xmlns:a16="http://schemas.microsoft.com/office/drawing/2014/main" id="{D7D4BA4E-5DDF-7742-9027-BEB0DDD31A3E}"/>
              </a:ext>
            </a:extLst>
          </p:cNvPr>
          <p:cNvSpPr>
            <a:spLocks noGrp="1"/>
          </p:cNvSpPr>
          <p:nvPr>
            <p:ph idx="31" hasCustomPrompt="1"/>
          </p:nvPr>
        </p:nvSpPr>
        <p:spPr>
          <a:xfrm>
            <a:off x="8168614" y="1640076"/>
            <a:ext cx="3037871" cy="4455924"/>
          </a:xfrm>
        </p:spPr>
        <p:txBody>
          <a:bodyPr/>
          <a:lstStyle>
            <a:lvl1pPr marL="171153" indent="-171153">
              <a:lnSpc>
                <a:spcPct val="100000"/>
              </a:lnSpc>
              <a:spcBef>
                <a:spcPts val="0"/>
              </a:spcBef>
              <a:spcAft>
                <a:spcPts val="1125"/>
              </a:spcAft>
              <a:buSzPct val="90000"/>
              <a:buNone/>
              <a:defRPr sz="3000" b="0" i="0">
                <a:latin typeface="Univers Next for HSBC Thin" panose="020B0303030202020203" pitchFamily="34" charset="77"/>
              </a:defRPr>
            </a:lvl1pPr>
            <a:lvl2pPr marL="165200" indent="0" algn="l">
              <a:lnSpc>
                <a:spcPct val="112000"/>
              </a:lnSpc>
              <a:buSzPct val="90000"/>
              <a:buNone/>
              <a:defRPr sz="15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12" name="Quote 2">
            <a:extLst>
              <a:ext uri="{FF2B5EF4-FFF2-40B4-BE49-F238E27FC236}">
                <a16:creationId xmlns:a16="http://schemas.microsoft.com/office/drawing/2014/main" id="{CAD35AF3-17B6-3246-B330-D0F196D44DDE}"/>
              </a:ext>
            </a:extLst>
          </p:cNvPr>
          <p:cNvSpPr>
            <a:spLocks noGrp="1"/>
          </p:cNvSpPr>
          <p:nvPr>
            <p:ph idx="30" hasCustomPrompt="1"/>
          </p:nvPr>
        </p:nvSpPr>
        <p:spPr>
          <a:xfrm>
            <a:off x="4297121" y="1640076"/>
            <a:ext cx="3037871" cy="4455924"/>
          </a:xfrm>
        </p:spPr>
        <p:txBody>
          <a:bodyPr/>
          <a:lstStyle>
            <a:lvl1pPr marL="171153" indent="-171153">
              <a:lnSpc>
                <a:spcPct val="100000"/>
              </a:lnSpc>
              <a:spcBef>
                <a:spcPts val="0"/>
              </a:spcBef>
              <a:spcAft>
                <a:spcPts val="1125"/>
              </a:spcAft>
              <a:buSzPct val="90000"/>
              <a:buNone/>
              <a:defRPr sz="3000" b="0" i="0">
                <a:latin typeface="Univers Next for HSBC Thin" panose="020B0303030202020203" pitchFamily="34" charset="77"/>
              </a:defRPr>
            </a:lvl1pPr>
            <a:lvl2pPr marL="165200" indent="0" algn="l">
              <a:lnSpc>
                <a:spcPct val="112000"/>
              </a:lnSpc>
              <a:buSzPct val="90000"/>
              <a:buNone/>
              <a:defRPr sz="15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3" name="Quote 1"/>
          <p:cNvSpPr>
            <a:spLocks noGrp="1"/>
          </p:cNvSpPr>
          <p:nvPr>
            <p:ph idx="1" hasCustomPrompt="1"/>
          </p:nvPr>
        </p:nvSpPr>
        <p:spPr>
          <a:xfrm>
            <a:off x="398837" y="1640076"/>
            <a:ext cx="3037871" cy="4455924"/>
          </a:xfrm>
        </p:spPr>
        <p:txBody>
          <a:bodyPr/>
          <a:lstStyle>
            <a:lvl1pPr marL="171153" indent="-171153">
              <a:lnSpc>
                <a:spcPct val="100000"/>
              </a:lnSpc>
              <a:spcBef>
                <a:spcPts val="0"/>
              </a:spcBef>
              <a:spcAft>
                <a:spcPts val="1125"/>
              </a:spcAft>
              <a:buSzPct val="90000"/>
              <a:buNone/>
              <a:defRPr sz="3000" b="0" i="0">
                <a:latin typeface="Univers Next for HSBC Thin" panose="020B0303030202020203" pitchFamily="34" charset="77"/>
              </a:defRPr>
            </a:lvl1pPr>
            <a:lvl2pPr marL="165200" indent="0" algn="l">
              <a:lnSpc>
                <a:spcPct val="112000"/>
              </a:lnSpc>
              <a:buSzPct val="90000"/>
              <a:buNone/>
              <a:defRPr sz="15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9"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5" name="Slide title">
            <a:extLst>
              <a:ext uri="{FF2B5EF4-FFF2-40B4-BE49-F238E27FC236}">
                <a16:creationId xmlns:a16="http://schemas.microsoft.com/office/drawing/2014/main" id="{3E44805C-65DB-F248-8024-814E3EB752B5}"/>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4003747512"/>
      </p:ext>
    </p:extLst>
  </p:cSld>
  <p:clrMapOvr>
    <a:masterClrMapping/>
  </p:clrMapOvr>
  <p:hf hdr="0" ftr="0" dt="0"/>
  <p:extLst>
    <p:ext uri="{DCECCB84-F9BA-43D5-87BE-67443E8EF086}">
      <p15:sldGuideLst xmlns:p15="http://schemas.microsoft.com/office/powerpoint/2012/main">
        <p15:guide id="1" pos="2309">
          <p15:clr>
            <a:srgbClr val="FBAE40"/>
          </p15:clr>
        </p15:guide>
        <p15:guide id="2" pos="2867">
          <p15:clr>
            <a:srgbClr val="FBAE40"/>
          </p15:clr>
        </p15:guide>
        <p15:guide id="3" pos="4915">
          <p15:clr>
            <a:srgbClr val="FBAE40"/>
          </p15:clr>
        </p15:guide>
        <p15:guide id="4" pos="5478">
          <p15:clr>
            <a:srgbClr val="FBAE40"/>
          </p15:clr>
        </p15:guide>
        <p15:guide id="5" pos="7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ntent with long heading">
    <p:spTree>
      <p:nvGrpSpPr>
        <p:cNvPr id="1" name=""/>
        <p:cNvGrpSpPr/>
        <p:nvPr/>
      </p:nvGrpSpPr>
      <p:grpSpPr>
        <a:xfrm>
          <a:off x="0" y="0"/>
          <a:ext cx="0" cy="0"/>
          <a:chOff x="0" y="0"/>
          <a:chExt cx="0" cy="0"/>
        </a:xfrm>
      </p:grpSpPr>
      <p:sp>
        <p:nvSpPr>
          <p:cNvPr id="13" name="Notes">
            <a:extLst>
              <a:ext uri="{FF2B5EF4-FFF2-40B4-BE49-F238E27FC236}">
                <a16:creationId xmlns:a16="http://schemas.microsoft.com/office/drawing/2014/main" id="{FE582326-46CE-4C3C-8601-A6388C05A762}"/>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0" name="Content Placeholder 3"/>
          <p:cNvSpPr>
            <a:spLocks noGrp="1"/>
          </p:cNvSpPr>
          <p:nvPr>
            <p:ph idx="15" hasCustomPrompt="1"/>
          </p:nvPr>
        </p:nvSpPr>
        <p:spPr>
          <a:xfrm>
            <a:off x="8395060" y="2519681"/>
            <a:ext cx="3395664" cy="3576319"/>
          </a:xfrm>
        </p:spPr>
        <p:txBody>
          <a:bodyPr/>
          <a:lstStyle>
            <a:lvl1pPr>
              <a:spcAft>
                <a:spcPts val="1125"/>
              </a:spcAft>
              <a:buClr>
                <a:srgbClr val="DB0011"/>
              </a:buClr>
              <a:buSzPct val="90000"/>
              <a:defRPr lang="en-US" sz="1500" kern="1200" dirty="0">
                <a:solidFill>
                  <a:srgbClr val="333333"/>
                </a:solidFill>
                <a:latin typeface="+mn-lt"/>
                <a:ea typeface="+mn-ea"/>
                <a:cs typeface="+mn-cs"/>
              </a:defRPr>
            </a:lvl1pPr>
            <a:lvl2pPr marL="175617" indent="-175617" algn="l" defTabSz="914258" rtl="0" eaLnBrk="1" latinLnBrk="0" hangingPunct="1">
              <a:lnSpc>
                <a:spcPct val="112000"/>
              </a:lnSpc>
              <a:spcBef>
                <a:spcPts val="563"/>
              </a:spcBef>
              <a:spcAft>
                <a:spcPts val="563"/>
              </a:spcAft>
              <a:buClr>
                <a:srgbClr val="DB0011"/>
              </a:buClr>
              <a:buSzPct val="80000"/>
              <a:tabLst/>
              <a:defRPr lang="en-US" sz="1500" kern="1200" dirty="0">
                <a:solidFill>
                  <a:srgbClr val="333333"/>
                </a:solidFill>
                <a:latin typeface="+mn-lt"/>
                <a:ea typeface="+mn-ea"/>
                <a:cs typeface="+mn-cs"/>
              </a:defRPr>
            </a:lvl2pPr>
            <a:lvl3pPr marL="506016" indent="-174129" algn="l" defTabSz="914258" rtl="0" eaLnBrk="1" latinLnBrk="0" hangingPunct="1">
              <a:lnSpc>
                <a:spcPct val="112000"/>
              </a:lnSpc>
              <a:spcBef>
                <a:spcPts val="563"/>
              </a:spcBef>
              <a:spcAft>
                <a:spcPts val="563"/>
              </a:spcAft>
              <a:buClr>
                <a:srgbClr val="DB0011"/>
              </a:buClr>
              <a:buSzPct val="100000"/>
              <a:tabLst>
                <a:tab pos="354211" algn="l"/>
                <a:tab pos="1162348" algn="l"/>
              </a:tabLst>
              <a:defRPr lang="en-US" sz="1500" kern="1200" dirty="0">
                <a:solidFill>
                  <a:srgbClr val="333333"/>
                </a:solidFill>
                <a:latin typeface="+mn-lt"/>
                <a:ea typeface="+mn-ea"/>
                <a:cs typeface="+mn-cs"/>
              </a:defRPr>
            </a:lvl3pPr>
            <a:lvl4pPr marL="921247" indent="-248543"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marL="1180208" indent="-258961"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lvl="0" indent="0" algn="l" defTabSz="914258" rtl="0" eaLnBrk="1" latinLnBrk="0" hangingPunct="1">
              <a:lnSpc>
                <a:spcPct val="112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4" hasCustomPrompt="1"/>
          </p:nvPr>
        </p:nvSpPr>
        <p:spPr>
          <a:xfrm>
            <a:off x="4396680" y="2519681"/>
            <a:ext cx="3395664" cy="3576319"/>
          </a:xfrm>
        </p:spPr>
        <p:txBody>
          <a:bodyPr/>
          <a:lstStyle>
            <a:lvl1pPr>
              <a:spcAft>
                <a:spcPts val="1125"/>
              </a:spcAft>
              <a:buClr>
                <a:srgbClr val="DB0011"/>
              </a:buClr>
              <a:buSzPct val="90000"/>
              <a:defRPr lang="en-US" sz="1500" kern="1200" dirty="0">
                <a:solidFill>
                  <a:srgbClr val="333333"/>
                </a:solidFill>
                <a:latin typeface="+mn-lt"/>
                <a:ea typeface="+mn-ea"/>
                <a:cs typeface="+mn-cs"/>
              </a:defRPr>
            </a:lvl1pPr>
            <a:lvl2pPr marL="175617" indent="-175617" algn="l" defTabSz="914258" rtl="0" eaLnBrk="1" latinLnBrk="0" hangingPunct="1">
              <a:lnSpc>
                <a:spcPct val="112000"/>
              </a:lnSpc>
              <a:spcBef>
                <a:spcPts val="563"/>
              </a:spcBef>
              <a:spcAft>
                <a:spcPts val="563"/>
              </a:spcAft>
              <a:buClr>
                <a:srgbClr val="DB0011"/>
              </a:buClr>
              <a:buSzPct val="80000"/>
              <a:tabLst/>
              <a:defRPr lang="en-US" sz="1500" kern="1200" dirty="0">
                <a:solidFill>
                  <a:srgbClr val="333333"/>
                </a:solidFill>
                <a:latin typeface="+mn-lt"/>
                <a:ea typeface="+mn-ea"/>
                <a:cs typeface="+mn-cs"/>
              </a:defRPr>
            </a:lvl2pPr>
            <a:lvl3pPr marL="506016" indent="-174129" algn="l" defTabSz="914258" rtl="0" eaLnBrk="1" latinLnBrk="0" hangingPunct="1">
              <a:lnSpc>
                <a:spcPct val="112000"/>
              </a:lnSpc>
              <a:spcBef>
                <a:spcPts val="563"/>
              </a:spcBef>
              <a:spcAft>
                <a:spcPts val="563"/>
              </a:spcAft>
              <a:buClr>
                <a:srgbClr val="DB0011"/>
              </a:buClr>
              <a:buSzPct val="100000"/>
              <a:tabLst/>
              <a:defRPr lang="en-US" sz="1500" kern="1200" dirty="0">
                <a:solidFill>
                  <a:srgbClr val="333333"/>
                </a:solidFill>
                <a:latin typeface="+mn-lt"/>
                <a:ea typeface="+mn-ea"/>
                <a:cs typeface="+mn-cs"/>
              </a:defRPr>
            </a:lvl3pPr>
            <a:lvl4pPr marL="839391" indent="-250031"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marL="1180208" indent="-258961"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lvl="0" indent="0" algn="l" defTabSz="914258" rtl="0" eaLnBrk="1" latinLnBrk="0" hangingPunct="1">
              <a:lnSpc>
                <a:spcPct val="112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1"/>
          <p:cNvSpPr>
            <a:spLocks noGrp="1"/>
          </p:cNvSpPr>
          <p:nvPr>
            <p:ph idx="1" hasCustomPrompt="1"/>
          </p:nvPr>
        </p:nvSpPr>
        <p:spPr>
          <a:xfrm>
            <a:off x="398299" y="2519681"/>
            <a:ext cx="3395664" cy="3576319"/>
          </a:xfrm>
        </p:spPr>
        <p:txBody>
          <a:bodyPr/>
          <a:lstStyle>
            <a:lvl1pPr>
              <a:spcBef>
                <a:spcPts val="0"/>
              </a:spcBef>
              <a:spcAft>
                <a:spcPts val="1125"/>
              </a:spcAft>
              <a:buClr>
                <a:srgbClr val="DB0011"/>
              </a:buClr>
              <a:buSzPct val="90000"/>
              <a:defRPr sz="1500"/>
            </a:lvl1pPr>
            <a:lvl2pPr marL="175617" indent="-175617">
              <a:spcAft>
                <a:spcPts val="563"/>
              </a:spcAft>
              <a:buClr>
                <a:srgbClr val="DB0011"/>
              </a:buClr>
              <a:buSzPct val="80000"/>
              <a:tabLst/>
              <a:defRPr sz="1500"/>
            </a:lvl2pPr>
            <a:lvl3pPr marL="506016" indent="-174129">
              <a:spcAft>
                <a:spcPts val="563"/>
              </a:spcAft>
              <a:buClr>
                <a:srgbClr val="DB0011"/>
              </a:buClr>
              <a:buSzPct val="100000"/>
              <a:tabLst>
                <a:tab pos="354211" algn="l"/>
                <a:tab pos="1162348" algn="l"/>
              </a:tabLst>
              <a:defRPr sz="1500"/>
            </a:lvl3pPr>
            <a:lvl4pPr marL="839391" indent="-250031">
              <a:spcAft>
                <a:spcPts val="563"/>
              </a:spcAft>
              <a:buClr>
                <a:srgbClr val="DB0011"/>
              </a:buClr>
              <a:buSzPct val="100000"/>
              <a:defRPr sz="1500"/>
            </a:lvl4pPr>
            <a:lvl5pPr marL="1180208" indent="-258961">
              <a:spcAft>
                <a:spcPts val="563"/>
              </a:spcAft>
              <a:buClr>
                <a:srgbClr val="DB0011"/>
              </a:buClr>
              <a:buSzPct val="100000"/>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ummary Placeholder"/>
          <p:cNvSpPr>
            <a:spLocks noGrp="1"/>
          </p:cNvSpPr>
          <p:nvPr>
            <p:ph idx="16" hasCustomPrompt="1"/>
          </p:nvPr>
        </p:nvSpPr>
        <p:spPr>
          <a:xfrm>
            <a:off x="398301" y="1640086"/>
            <a:ext cx="11408892" cy="757674"/>
          </a:xfrm>
        </p:spPr>
        <p:txBody>
          <a:bodyPr>
            <a:noAutofit/>
          </a:bodyPr>
          <a:lstStyle>
            <a:lvl1pPr marL="0" indent="0">
              <a:lnSpc>
                <a:spcPct val="112000"/>
              </a:lnSpc>
              <a:buSzPct val="90000"/>
              <a:buNone/>
              <a:defRPr sz="1875" b="0" i="0">
                <a:latin typeface="Univers Next for HSBC Bold" panose="020B0603030202020203" pitchFamily="34" charset="0"/>
              </a:defRPr>
            </a:lvl1pPr>
            <a:lvl2pPr>
              <a:buSzPct val="90000"/>
              <a:defRPr/>
            </a:lvl2pPr>
            <a:lvl3pPr>
              <a:buSzPct val="90000"/>
              <a:defRPr/>
            </a:lvl3pPr>
            <a:lvl4pPr>
              <a:buSzPct val="90000"/>
              <a:defRPr/>
            </a:lvl4pPr>
            <a:lvl5pPr>
              <a:buSzPct val="90000"/>
              <a:defRPr/>
            </a:lvl5pPr>
          </a:lstStyle>
          <a:p>
            <a:pPr lvl="0"/>
            <a:r>
              <a:rPr lang="en-US" dirty="0"/>
              <a:t>Click to edit text</a:t>
            </a:r>
          </a:p>
        </p:txBody>
      </p:sp>
      <p:sp>
        <p:nvSpPr>
          <p:cNvPr id="15"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4" name="Slide title">
            <a:extLst>
              <a:ext uri="{FF2B5EF4-FFF2-40B4-BE49-F238E27FC236}">
                <a16:creationId xmlns:a16="http://schemas.microsoft.com/office/drawing/2014/main" id="{3E03CED5-3563-D04C-BDCB-C229745A2F9F}"/>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390297937"/>
      </p:ext>
    </p:extLst>
  </p:cSld>
  <p:clrMapOvr>
    <a:masterClrMapping/>
  </p:clrMapOvr>
  <p:hf hdr="0" ftr="0" dt="0"/>
  <p:extLst>
    <p:ext uri="{DCECCB84-F9BA-43D5-87BE-67443E8EF086}">
      <p15:sldGuideLst xmlns:p15="http://schemas.microsoft.com/office/powerpoint/2012/main">
        <p15:guide id="1" pos="5638">
          <p15:clr>
            <a:srgbClr val="FBAE40"/>
          </p15:clr>
        </p15:guide>
        <p15:guide id="2" pos="2553">
          <p15:clr>
            <a:srgbClr val="FBAE40"/>
          </p15:clr>
        </p15:guide>
        <p15:guide id="3" pos="2949">
          <p15:clr>
            <a:srgbClr val="FBAE40"/>
          </p15:clr>
        </p15:guide>
        <p15:guide id="4" pos="52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Images and Text">
    <p:spTree>
      <p:nvGrpSpPr>
        <p:cNvPr id="1" name=""/>
        <p:cNvGrpSpPr/>
        <p:nvPr/>
      </p:nvGrpSpPr>
      <p:grpSpPr>
        <a:xfrm>
          <a:off x="0" y="0"/>
          <a:ext cx="0" cy="0"/>
          <a:chOff x="0" y="0"/>
          <a:chExt cx="0" cy="0"/>
        </a:xfrm>
      </p:grpSpPr>
      <p:sp>
        <p:nvSpPr>
          <p:cNvPr id="17" name="Notes">
            <a:extLst>
              <a:ext uri="{FF2B5EF4-FFF2-40B4-BE49-F238E27FC236}">
                <a16:creationId xmlns:a16="http://schemas.microsoft.com/office/drawing/2014/main" id="{0525F911-96AB-4C35-AA0A-C5D0C232DD94}"/>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4" name="Text Placeholder 4"/>
          <p:cNvSpPr>
            <a:spLocks noGrp="1"/>
          </p:cNvSpPr>
          <p:nvPr>
            <p:ph type="body" sz="quarter" idx="19" hasCustomPrompt="1"/>
          </p:nvPr>
        </p:nvSpPr>
        <p:spPr>
          <a:xfrm>
            <a:off x="9261880" y="4217789"/>
            <a:ext cx="2531559" cy="1878209"/>
          </a:xfrm>
        </p:spPr>
        <p:txBody>
          <a:bodyPr>
            <a:noAutofit/>
          </a:bodyPr>
          <a:lstStyle>
            <a:lvl1pPr marL="0" indent="0">
              <a:lnSpc>
                <a:spcPct val="80000"/>
              </a:lnSpc>
              <a:spcBef>
                <a:spcPts val="0"/>
              </a:spcBef>
              <a:spcAft>
                <a:spcPts val="1125"/>
              </a:spcAft>
              <a:buNone/>
              <a:defRPr lang="en-US" sz="1500" kern="1200" dirty="0">
                <a:solidFill>
                  <a:srgbClr val="333333"/>
                </a:solidFill>
                <a:latin typeface="+mn-lt"/>
                <a:ea typeface="+mn-ea"/>
                <a:cs typeface="+mn-cs"/>
              </a:defRPr>
            </a:lvl1pPr>
            <a:lvl2pPr marL="175617" indent="-175617"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2pPr>
            <a:lvl3pPr marL="379512" indent="-123528"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563"/>
              </a:spcBef>
              <a:spcAft>
                <a:spcPts val="563"/>
              </a:spcAft>
              <a:buClr>
                <a:srgbClr val="DB0011"/>
              </a:buClr>
              <a:defRPr lang="en-US" sz="1500" kern="1200" dirty="0">
                <a:solidFill>
                  <a:srgbClr val="333333"/>
                </a:solidFill>
                <a:latin typeface="+mn-lt"/>
                <a:ea typeface="+mn-ea"/>
                <a:cs typeface="+mn-cs"/>
              </a:defRPr>
            </a:lvl4pPr>
            <a:lvl5pPr marL="751583" indent="-165200" algn="l" defTabSz="914258" rtl="0" eaLnBrk="1" latinLnBrk="0" hangingPunct="1">
              <a:lnSpc>
                <a:spcPct val="112000"/>
              </a:lnSpc>
              <a:spcBef>
                <a:spcPts val="563"/>
              </a:spcBef>
              <a:spcAft>
                <a:spcPts val="563"/>
              </a:spcAft>
              <a:buClr>
                <a:srgbClr val="DB0011"/>
              </a:buClr>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4"/>
          <p:cNvSpPr>
            <a:spLocks noGrp="1"/>
          </p:cNvSpPr>
          <p:nvPr>
            <p:ph type="pic" sz="quarter" idx="18"/>
          </p:nvPr>
        </p:nvSpPr>
        <p:spPr>
          <a:xfrm>
            <a:off x="9262141" y="1640086"/>
            <a:ext cx="2531559" cy="2271118"/>
          </a:xfrm>
        </p:spPr>
        <p:txBody>
          <a:bodyPr/>
          <a:lstStyle>
            <a:lvl1pPr marL="0" indent="0">
              <a:buNone/>
              <a:defRPr sz="1500"/>
            </a:lvl1pPr>
          </a:lstStyle>
          <a:p>
            <a:r>
              <a:rPr lang="en-US"/>
              <a:t>Click icon to add picture</a:t>
            </a:r>
            <a:endParaRPr lang="en-GB" dirty="0"/>
          </a:p>
        </p:txBody>
      </p:sp>
      <p:sp>
        <p:nvSpPr>
          <p:cNvPr id="16" name="Text Placeholder 3"/>
          <p:cNvSpPr>
            <a:spLocks noGrp="1"/>
          </p:cNvSpPr>
          <p:nvPr>
            <p:ph type="body" sz="quarter" idx="21" hasCustomPrompt="1"/>
          </p:nvPr>
        </p:nvSpPr>
        <p:spPr>
          <a:xfrm>
            <a:off x="6307354" y="4217789"/>
            <a:ext cx="2531559" cy="1878209"/>
          </a:xfrm>
        </p:spPr>
        <p:txBody>
          <a:bodyPr>
            <a:noAutofit/>
          </a:bodyPr>
          <a:lstStyle>
            <a:lvl1pPr marL="0" indent="0">
              <a:lnSpc>
                <a:spcPct val="80000"/>
              </a:lnSpc>
              <a:spcBef>
                <a:spcPts val="0"/>
              </a:spcBef>
              <a:spcAft>
                <a:spcPts val="1125"/>
              </a:spcAft>
              <a:buNone/>
              <a:defRPr lang="en-US" sz="1500" kern="1200" dirty="0">
                <a:solidFill>
                  <a:srgbClr val="333333"/>
                </a:solidFill>
                <a:latin typeface="+mn-lt"/>
                <a:ea typeface="+mn-ea"/>
                <a:cs typeface="+mn-cs"/>
              </a:defRPr>
            </a:lvl1pPr>
            <a:lvl2pPr marL="175617" indent="-175617"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2pPr>
            <a:lvl3pPr marL="379512" indent="-123528" algn="l" defTabSz="914258" rtl="0" eaLnBrk="1" latinLnBrk="0" hangingPunct="1">
              <a:lnSpc>
                <a:spcPct val="112000"/>
              </a:lnSpc>
              <a:spcBef>
                <a:spcPts val="563"/>
              </a:spcBef>
              <a:spcAft>
                <a:spcPts val="563"/>
              </a:spcAft>
              <a:buClr>
                <a:srgbClr val="DB0011"/>
              </a:buClr>
              <a:tabLst>
                <a:tab pos="1162348" algn="l"/>
              </a:tabLst>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563"/>
              </a:spcBef>
              <a:spcAft>
                <a:spcPts val="563"/>
              </a:spcAft>
              <a:buClr>
                <a:srgbClr val="DB0011"/>
              </a:buClr>
              <a:defRPr lang="en-US" sz="1500" kern="1200" dirty="0">
                <a:solidFill>
                  <a:srgbClr val="333333"/>
                </a:solidFill>
                <a:latin typeface="+mn-lt"/>
                <a:ea typeface="+mn-ea"/>
                <a:cs typeface="+mn-cs"/>
              </a:defRPr>
            </a:lvl4pPr>
            <a:lvl5pPr marL="751583" indent="-165200" algn="l" defTabSz="914258" rtl="0" eaLnBrk="1" latinLnBrk="0" hangingPunct="1">
              <a:lnSpc>
                <a:spcPct val="112000"/>
              </a:lnSpc>
              <a:spcBef>
                <a:spcPts val="563"/>
              </a:spcBef>
              <a:spcAft>
                <a:spcPts val="563"/>
              </a:spcAft>
              <a:buClr>
                <a:srgbClr val="DB0011"/>
              </a:buClr>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3"/>
          <p:cNvSpPr>
            <a:spLocks noGrp="1"/>
          </p:cNvSpPr>
          <p:nvPr>
            <p:ph type="pic" sz="quarter" idx="20"/>
          </p:nvPr>
        </p:nvSpPr>
        <p:spPr>
          <a:xfrm>
            <a:off x="6307528" y="1640086"/>
            <a:ext cx="2531559" cy="2271118"/>
          </a:xfrm>
        </p:spPr>
        <p:txBody>
          <a:bodyPr/>
          <a:lstStyle>
            <a:lvl1pPr marL="0" indent="0">
              <a:buNone/>
              <a:defRPr sz="1500"/>
            </a:lvl1pPr>
          </a:lstStyle>
          <a:p>
            <a:r>
              <a:rPr lang="en-US"/>
              <a:t>Click icon to add picture</a:t>
            </a:r>
            <a:endParaRPr lang="en-GB" dirty="0"/>
          </a:p>
        </p:txBody>
      </p:sp>
      <p:sp>
        <p:nvSpPr>
          <p:cNvPr id="10" name="Text Placeholder 2"/>
          <p:cNvSpPr>
            <a:spLocks noGrp="1"/>
          </p:cNvSpPr>
          <p:nvPr>
            <p:ph type="body" sz="quarter" idx="15" hasCustomPrompt="1"/>
          </p:nvPr>
        </p:nvSpPr>
        <p:spPr>
          <a:xfrm>
            <a:off x="3352827" y="4217789"/>
            <a:ext cx="2531559" cy="1878209"/>
          </a:xfrm>
        </p:spPr>
        <p:txBody>
          <a:bodyPr>
            <a:noAutofit/>
          </a:bodyPr>
          <a:lstStyle>
            <a:lvl1pPr marL="0" indent="0">
              <a:lnSpc>
                <a:spcPct val="80000"/>
              </a:lnSpc>
              <a:spcBef>
                <a:spcPts val="0"/>
              </a:spcBef>
              <a:spcAft>
                <a:spcPts val="1125"/>
              </a:spcAft>
              <a:buNone/>
              <a:defRPr lang="en-US" sz="1500" kern="1200" dirty="0">
                <a:solidFill>
                  <a:srgbClr val="333333"/>
                </a:solidFill>
                <a:latin typeface="+mn-lt"/>
                <a:ea typeface="+mn-ea"/>
                <a:cs typeface="+mn-cs"/>
              </a:defRPr>
            </a:lvl1pPr>
            <a:lvl2pPr marL="175617" indent="-175617"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2pPr>
            <a:lvl3pPr marL="418208" indent="-162223"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563"/>
              </a:spcBef>
              <a:spcAft>
                <a:spcPts val="563"/>
              </a:spcAft>
              <a:buClr>
                <a:srgbClr val="DB0011"/>
              </a:buClr>
              <a:tabLst>
                <a:tab pos="511969" algn="l"/>
              </a:tabLst>
              <a:defRPr lang="en-US" sz="1500" kern="1200" dirty="0">
                <a:solidFill>
                  <a:srgbClr val="333333"/>
                </a:solidFill>
                <a:latin typeface="+mn-lt"/>
                <a:ea typeface="+mn-ea"/>
                <a:cs typeface="+mn-cs"/>
              </a:defRPr>
            </a:lvl4pPr>
            <a:lvl5pPr marL="751583" indent="-165200" algn="l" defTabSz="914258" rtl="0" eaLnBrk="1" latinLnBrk="0" hangingPunct="1">
              <a:lnSpc>
                <a:spcPct val="112000"/>
              </a:lnSpc>
              <a:spcBef>
                <a:spcPts val="563"/>
              </a:spcBef>
              <a:spcAft>
                <a:spcPts val="563"/>
              </a:spcAft>
              <a:buClr>
                <a:srgbClr val="DB0011"/>
              </a:buClr>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p:cNvSpPr>
            <a:spLocks noGrp="1"/>
          </p:cNvSpPr>
          <p:nvPr>
            <p:ph type="pic" sz="quarter" idx="14"/>
          </p:nvPr>
        </p:nvSpPr>
        <p:spPr>
          <a:xfrm>
            <a:off x="3352914" y="1640086"/>
            <a:ext cx="2531559" cy="2271118"/>
          </a:xfrm>
        </p:spPr>
        <p:txBody>
          <a:bodyPr/>
          <a:lstStyle>
            <a:lvl1pPr marL="0" indent="0">
              <a:buNone/>
              <a:defRPr sz="1500"/>
            </a:lvl1pPr>
          </a:lstStyle>
          <a:p>
            <a:r>
              <a:rPr lang="en-US"/>
              <a:t>Click icon to add picture</a:t>
            </a:r>
            <a:endParaRPr lang="en-GB" dirty="0"/>
          </a:p>
        </p:txBody>
      </p:sp>
      <p:sp>
        <p:nvSpPr>
          <p:cNvPr id="12" name="Text Placeholder 1"/>
          <p:cNvSpPr>
            <a:spLocks noGrp="1"/>
          </p:cNvSpPr>
          <p:nvPr>
            <p:ph type="body" sz="quarter" idx="17" hasCustomPrompt="1"/>
          </p:nvPr>
        </p:nvSpPr>
        <p:spPr>
          <a:xfrm>
            <a:off x="398300" y="4217790"/>
            <a:ext cx="2531559" cy="1878210"/>
          </a:xfrm>
        </p:spPr>
        <p:txBody>
          <a:bodyPr>
            <a:noAutofit/>
          </a:bodyPr>
          <a:lstStyle>
            <a:lvl1pPr marL="0" indent="0">
              <a:lnSpc>
                <a:spcPct val="80000"/>
              </a:lnSpc>
              <a:spcBef>
                <a:spcPts val="0"/>
              </a:spcBef>
              <a:spcAft>
                <a:spcPts val="563"/>
              </a:spcAft>
              <a:buNone/>
              <a:defRPr sz="1500"/>
            </a:lvl1pPr>
            <a:lvl2pPr marL="175617" indent="-175617">
              <a:lnSpc>
                <a:spcPct val="112000"/>
              </a:lnSpc>
              <a:spcAft>
                <a:spcPts val="563"/>
              </a:spcAft>
              <a:buClr>
                <a:srgbClr val="DB0011"/>
              </a:buClr>
              <a:tabLst/>
              <a:defRPr sz="1500"/>
            </a:lvl2pPr>
            <a:lvl3pPr marL="379512" indent="-123528">
              <a:lnSpc>
                <a:spcPct val="112000"/>
              </a:lnSpc>
              <a:spcAft>
                <a:spcPts val="563"/>
              </a:spcAft>
              <a:buClr>
                <a:srgbClr val="DB0011"/>
              </a:buClr>
              <a:tabLst/>
              <a:defRPr sz="1500"/>
            </a:lvl3pPr>
            <a:lvl4pPr marL="586383" indent="-165200">
              <a:lnSpc>
                <a:spcPct val="112000"/>
              </a:lnSpc>
              <a:spcAft>
                <a:spcPts val="563"/>
              </a:spcAft>
              <a:buClr>
                <a:srgbClr val="DB0011"/>
              </a:buClr>
              <a:defRPr sz="1500"/>
            </a:lvl4pPr>
            <a:lvl5pPr marL="751583" indent="-165200">
              <a:lnSpc>
                <a:spcPct val="112000"/>
              </a:lnSpc>
              <a:spcAft>
                <a:spcPts val="563"/>
              </a:spcAft>
              <a:buClr>
                <a:srgbClr val="DB0011"/>
              </a:buCl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
          <p:cNvSpPr>
            <a:spLocks noGrp="1"/>
          </p:cNvSpPr>
          <p:nvPr>
            <p:ph type="pic" sz="quarter" idx="16"/>
          </p:nvPr>
        </p:nvSpPr>
        <p:spPr>
          <a:xfrm>
            <a:off x="398300" y="1640086"/>
            <a:ext cx="2531559" cy="2271118"/>
          </a:xfrm>
        </p:spPr>
        <p:txBody>
          <a:bodyPr/>
          <a:lstStyle>
            <a:lvl1pPr marL="0" indent="0">
              <a:buNone/>
              <a:defRPr sz="1500"/>
            </a:lvl1pPr>
          </a:lstStyle>
          <a:p>
            <a:r>
              <a:rPr lang="en-US"/>
              <a:t>Click icon to add picture</a:t>
            </a:r>
            <a:endParaRPr lang="en-GB" dirty="0"/>
          </a:p>
        </p:txBody>
      </p:sp>
      <p:sp>
        <p:nvSpPr>
          <p:cNvPr id="2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9" name="Slide title">
            <a:extLst>
              <a:ext uri="{FF2B5EF4-FFF2-40B4-BE49-F238E27FC236}">
                <a16:creationId xmlns:a16="http://schemas.microsoft.com/office/drawing/2014/main" id="{27111550-5DE7-724D-A5CC-07E488ABE290}"/>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11814184"/>
      </p:ext>
    </p:extLst>
  </p:cSld>
  <p:clrMapOvr>
    <a:masterClrMapping/>
  </p:clrMapOvr>
  <p:hf hdr="0" ftr="0" dt="0"/>
  <p:extLst>
    <p:ext uri="{DCECCB84-F9BA-43D5-87BE-67443E8EF086}">
      <p15:sldGuideLst xmlns:p15="http://schemas.microsoft.com/office/powerpoint/2012/main">
        <p15:guide id="1" pos="1415">
          <p15:clr>
            <a:srgbClr val="FBAE40"/>
          </p15:clr>
        </p15:guide>
        <p15:guide id="2" pos="1566">
          <p15:clr>
            <a:srgbClr val="FBAE40"/>
          </p15:clr>
        </p15:guide>
        <p15:guide id="3" pos="2718">
          <p15:clr>
            <a:srgbClr val="FBAE40"/>
          </p15:clr>
        </p15:guide>
        <p15:guide id="4" pos="2874">
          <p15:clr>
            <a:srgbClr val="FBAE40"/>
          </p15:clr>
        </p15:guide>
        <p15:guide id="5" pos="4019">
          <p15:clr>
            <a:srgbClr val="FBAE40"/>
          </p15:clr>
        </p15:guide>
        <p15:guide id="6" pos="4177">
          <p15:clr>
            <a:srgbClr val="FBAE40"/>
          </p15:clr>
        </p15:guide>
        <p15:guide id="7" pos="53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ages and tex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87AFCE60-F612-4405-BF95-3BC8CE2C1184}"/>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9" name="Content Placeholder 3"/>
          <p:cNvSpPr>
            <a:spLocks noGrp="1"/>
          </p:cNvSpPr>
          <p:nvPr>
            <p:ph idx="15" hasCustomPrompt="1"/>
          </p:nvPr>
        </p:nvSpPr>
        <p:spPr>
          <a:xfrm>
            <a:off x="8154995" y="3869889"/>
            <a:ext cx="3635319" cy="2226112"/>
          </a:xfrm>
        </p:spPr>
        <p:txBody>
          <a:bodyPr/>
          <a:lstStyle>
            <a:lvl1pPr>
              <a:lnSpc>
                <a:spcPct val="80000"/>
              </a:lnSpc>
              <a:spcBef>
                <a:spcPts val="0"/>
              </a:spcBef>
              <a:spcAft>
                <a:spcPts val="1688"/>
              </a:spcAft>
              <a:buClr>
                <a:srgbClr val="DB0011"/>
              </a:buClr>
              <a:buSzPct val="90000"/>
              <a:defRPr lang="en-US" sz="1500" kern="1200" dirty="0">
                <a:solidFill>
                  <a:srgbClr val="333333"/>
                </a:solidFill>
                <a:latin typeface="+mn-lt"/>
                <a:ea typeface="+mn-ea"/>
                <a:cs typeface="+mn-cs"/>
              </a:defRPr>
            </a:lvl1pPr>
            <a:lvl2pPr marL="255984" indent="-255984"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3"/>
          <p:cNvSpPr>
            <a:spLocks noGrp="1"/>
          </p:cNvSpPr>
          <p:nvPr>
            <p:ph type="pic" sz="quarter" idx="18"/>
          </p:nvPr>
        </p:nvSpPr>
        <p:spPr>
          <a:xfrm>
            <a:off x="8154995" y="1640086"/>
            <a:ext cx="3635319" cy="2048625"/>
          </a:xfrm>
        </p:spPr>
        <p:txBody>
          <a:bodyPr/>
          <a:lstStyle>
            <a:lvl1pPr marL="0" indent="0">
              <a:buNone/>
              <a:defRPr sz="1500"/>
            </a:lvl1pPr>
          </a:lstStyle>
          <a:p>
            <a:r>
              <a:rPr lang="en-US"/>
              <a:t>Click icon to add picture</a:t>
            </a:r>
            <a:endParaRPr lang="en-GB"/>
          </a:p>
        </p:txBody>
      </p:sp>
      <p:sp>
        <p:nvSpPr>
          <p:cNvPr id="7" name="Content Placeholder 2"/>
          <p:cNvSpPr>
            <a:spLocks noGrp="1"/>
          </p:cNvSpPr>
          <p:nvPr>
            <p:ph idx="14" hasCustomPrompt="1"/>
          </p:nvPr>
        </p:nvSpPr>
        <p:spPr>
          <a:xfrm>
            <a:off x="4273272" y="3869889"/>
            <a:ext cx="3635319" cy="2226112"/>
          </a:xfrm>
        </p:spPr>
        <p:txBody>
          <a:bodyPr/>
          <a:lstStyle>
            <a:lvl1pPr>
              <a:lnSpc>
                <a:spcPct val="80000"/>
              </a:lnSpc>
              <a:spcBef>
                <a:spcPts val="0"/>
              </a:spcBef>
              <a:spcAft>
                <a:spcPts val="1688"/>
              </a:spcAft>
              <a:buClr>
                <a:srgbClr val="DB0011"/>
              </a:buClr>
              <a:buSzPct val="90000"/>
              <a:defRPr lang="en-US" sz="1500" kern="1200" dirty="0">
                <a:solidFill>
                  <a:srgbClr val="333333"/>
                </a:solidFill>
                <a:latin typeface="+mn-lt"/>
                <a:ea typeface="+mn-ea"/>
                <a:cs typeface="+mn-cs"/>
              </a:defRPr>
            </a:lvl1pPr>
            <a:lvl2pPr marL="255984" indent="-255984"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2"/>
          <p:cNvSpPr>
            <a:spLocks noGrp="1"/>
          </p:cNvSpPr>
          <p:nvPr>
            <p:ph type="pic" sz="quarter" idx="17"/>
          </p:nvPr>
        </p:nvSpPr>
        <p:spPr>
          <a:xfrm>
            <a:off x="4273272" y="1640086"/>
            <a:ext cx="3635319" cy="2048625"/>
          </a:xfrm>
        </p:spPr>
        <p:txBody>
          <a:bodyPr/>
          <a:lstStyle>
            <a:lvl1pPr marL="0" indent="0">
              <a:buNone/>
              <a:defRPr sz="1500"/>
            </a:lvl1pPr>
          </a:lstStyle>
          <a:p>
            <a:r>
              <a:rPr lang="en-US"/>
              <a:t>Click icon to add picture</a:t>
            </a:r>
            <a:endParaRPr lang="en-GB"/>
          </a:p>
        </p:txBody>
      </p:sp>
      <p:sp>
        <p:nvSpPr>
          <p:cNvPr id="3" name="Content Placeholder 1"/>
          <p:cNvSpPr>
            <a:spLocks noGrp="1"/>
          </p:cNvSpPr>
          <p:nvPr>
            <p:ph idx="1" hasCustomPrompt="1"/>
          </p:nvPr>
        </p:nvSpPr>
        <p:spPr>
          <a:xfrm>
            <a:off x="398299" y="3869889"/>
            <a:ext cx="3635319" cy="2226112"/>
          </a:xfrm>
        </p:spPr>
        <p:txBody>
          <a:bodyPr/>
          <a:lstStyle>
            <a:lvl1pPr>
              <a:lnSpc>
                <a:spcPct val="80000"/>
              </a:lnSpc>
              <a:spcBef>
                <a:spcPts val="0"/>
              </a:spcBef>
              <a:spcAft>
                <a:spcPts val="563"/>
              </a:spcAft>
              <a:buClr>
                <a:srgbClr val="DB0011"/>
              </a:buClr>
              <a:buSzPct val="90000"/>
              <a:defRPr sz="1500"/>
            </a:lvl1pPr>
            <a:lvl2pPr marL="255984" indent="-255984">
              <a:lnSpc>
                <a:spcPct val="112000"/>
              </a:lnSpc>
              <a:spcAft>
                <a:spcPts val="563"/>
              </a:spcAft>
              <a:buClr>
                <a:srgbClr val="DB0011"/>
              </a:buClr>
              <a:buSzPct val="80000"/>
              <a:defRPr sz="1500"/>
            </a:lvl2pPr>
            <a:lvl3pPr>
              <a:lnSpc>
                <a:spcPct val="112000"/>
              </a:lnSpc>
              <a:spcAft>
                <a:spcPts val="563"/>
              </a:spcAft>
              <a:buClr>
                <a:srgbClr val="DB0011"/>
              </a:buClr>
              <a:buSzPct val="100000"/>
              <a:defRPr sz="1500"/>
            </a:lvl3pPr>
            <a:lvl4pPr>
              <a:lnSpc>
                <a:spcPct val="112000"/>
              </a:lnSpc>
              <a:spcAft>
                <a:spcPts val="563"/>
              </a:spcAft>
              <a:buClr>
                <a:srgbClr val="DB0011"/>
              </a:buClr>
              <a:buSzPct val="100000"/>
              <a:defRPr sz="1500"/>
            </a:lvl4pPr>
            <a:lvl5pPr>
              <a:lnSpc>
                <a:spcPct val="112000"/>
              </a:lnSpc>
              <a:spcAft>
                <a:spcPts val="563"/>
              </a:spcAft>
              <a:buClr>
                <a:srgbClr val="DB0011"/>
              </a:buClr>
              <a:buSzPct val="100000"/>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
          <p:cNvSpPr>
            <a:spLocks noGrp="1"/>
          </p:cNvSpPr>
          <p:nvPr>
            <p:ph type="pic" sz="quarter" idx="16"/>
          </p:nvPr>
        </p:nvSpPr>
        <p:spPr>
          <a:xfrm>
            <a:off x="398299" y="1640086"/>
            <a:ext cx="3635319" cy="2048625"/>
          </a:xfrm>
        </p:spPr>
        <p:txBody>
          <a:bodyPr/>
          <a:lstStyle>
            <a:lvl1pPr marL="0" indent="0">
              <a:buNone/>
              <a:defRPr sz="1500"/>
            </a:lvl1pPr>
          </a:lstStyle>
          <a:p>
            <a:r>
              <a:rPr lang="en-US"/>
              <a:t>Click icon to add picture</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7" name="Slide title">
            <a:extLst>
              <a:ext uri="{FF2B5EF4-FFF2-40B4-BE49-F238E27FC236}">
                <a16:creationId xmlns:a16="http://schemas.microsoft.com/office/drawing/2014/main" id="{76CB077B-6CB3-3B45-9D5C-D735F09DE177}"/>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820117247"/>
      </p:ext>
    </p:extLst>
  </p:cSld>
  <p:clrMapOvr>
    <a:masterClrMapping/>
  </p:clrMapOvr>
  <p:hf hdr="0" ftr="0" dt="0"/>
  <p:extLst>
    <p:ext uri="{DCECCB84-F9BA-43D5-87BE-67443E8EF086}">
      <p15:sldGuideLst xmlns:p15="http://schemas.microsoft.com/office/powerpoint/2012/main">
        <p15:guide id="1" pos="5478">
          <p15:clr>
            <a:srgbClr val="FBAE40"/>
          </p15:clr>
        </p15:guide>
        <p15:guide id="2" pos="2710">
          <p15:clr>
            <a:srgbClr val="FBAE40"/>
          </p15:clr>
        </p15:guide>
        <p15:guide id="3" pos="2867">
          <p15:clr>
            <a:srgbClr val="FBAE40"/>
          </p15:clr>
        </p15:guide>
        <p15:guide id="4" pos="53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Large images and tex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A4CE30AC-7E1F-447A-81E4-120F8A9EF27C}"/>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9" name="Content 3 Placeholder"/>
          <p:cNvSpPr>
            <a:spLocks noGrp="1"/>
          </p:cNvSpPr>
          <p:nvPr>
            <p:ph idx="15" hasCustomPrompt="1"/>
          </p:nvPr>
        </p:nvSpPr>
        <p:spPr>
          <a:xfrm>
            <a:off x="8411527" y="4763970"/>
            <a:ext cx="3395664" cy="1332031"/>
          </a:xfrm>
        </p:spPr>
        <p:txBody>
          <a:bodyPr/>
          <a:lstStyle>
            <a:lvl1pPr>
              <a:lnSpc>
                <a:spcPct val="80000"/>
              </a:lnSpc>
              <a:spcBef>
                <a:spcPts val="0"/>
              </a:spcBef>
              <a:spcAft>
                <a:spcPts val="1125"/>
              </a:spcAft>
              <a:buClr>
                <a:srgbClr val="DB0011"/>
              </a:buClr>
              <a:buSzPct val="90000"/>
              <a:defRPr lang="en-US" sz="1500" kern="1200" dirty="0">
                <a:solidFill>
                  <a:srgbClr val="333333"/>
                </a:solidFill>
                <a:latin typeface="+mn-lt"/>
                <a:ea typeface="+mn-ea"/>
                <a:cs typeface="+mn-cs"/>
              </a:defRPr>
            </a:lvl1pPr>
            <a:lvl2pPr marL="255984" indent="-255984"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4pPr>
            <a:lvl5pPr>
              <a:lnSpc>
                <a:spcPct val="112000"/>
              </a:lnSpc>
              <a:buClr>
                <a:srgbClr val="DB0011"/>
              </a:buClr>
              <a:buSzPct val="100000"/>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3" name="Picture 3 Placeholder"/>
          <p:cNvSpPr>
            <a:spLocks noGrp="1"/>
          </p:cNvSpPr>
          <p:nvPr>
            <p:ph type="pic" sz="quarter" idx="18"/>
          </p:nvPr>
        </p:nvSpPr>
        <p:spPr>
          <a:xfrm>
            <a:off x="8411527" y="1640088"/>
            <a:ext cx="3395664" cy="2873871"/>
          </a:xfrm>
        </p:spPr>
        <p:txBody>
          <a:bodyPr/>
          <a:lstStyle>
            <a:lvl1pPr marL="0" indent="0">
              <a:buNone/>
              <a:defRPr sz="1500"/>
            </a:lvl1pPr>
          </a:lstStyle>
          <a:p>
            <a:r>
              <a:rPr lang="en-US"/>
              <a:t>Click icon to add picture</a:t>
            </a:r>
            <a:endParaRPr lang="en-GB" dirty="0"/>
          </a:p>
        </p:txBody>
      </p:sp>
      <p:sp>
        <p:nvSpPr>
          <p:cNvPr id="7" name="Content 2 Placeholder"/>
          <p:cNvSpPr>
            <a:spLocks noGrp="1"/>
          </p:cNvSpPr>
          <p:nvPr>
            <p:ph idx="14" hasCustomPrompt="1"/>
          </p:nvPr>
        </p:nvSpPr>
        <p:spPr>
          <a:xfrm>
            <a:off x="4405181" y="4763970"/>
            <a:ext cx="3395664" cy="1332031"/>
          </a:xfrm>
        </p:spPr>
        <p:txBody>
          <a:bodyPr/>
          <a:lstStyle>
            <a:lvl1pPr>
              <a:lnSpc>
                <a:spcPct val="80000"/>
              </a:lnSpc>
              <a:spcBef>
                <a:spcPts val="0"/>
              </a:spcBef>
              <a:spcAft>
                <a:spcPts val="1125"/>
              </a:spcAft>
              <a:buClr>
                <a:srgbClr val="DB0011"/>
              </a:buClr>
              <a:buSzPct val="90000"/>
              <a:defRPr lang="en-US" sz="1500" kern="1200" dirty="0">
                <a:solidFill>
                  <a:srgbClr val="333333"/>
                </a:solidFill>
                <a:latin typeface="+mn-lt"/>
                <a:ea typeface="+mn-ea"/>
                <a:cs typeface="+mn-cs"/>
              </a:defRPr>
            </a:lvl1pPr>
            <a:lvl2pPr marL="255984" indent="-255984"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4pPr>
            <a:lvl5pPr>
              <a:lnSpc>
                <a:spcPct val="112000"/>
              </a:lnSpc>
              <a:buClr>
                <a:srgbClr val="DB0011"/>
              </a:buClr>
              <a:buSzPct val="100000"/>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2" name="Picture 2 Placeholder"/>
          <p:cNvSpPr>
            <a:spLocks noGrp="1"/>
          </p:cNvSpPr>
          <p:nvPr>
            <p:ph type="pic" sz="quarter" idx="17"/>
          </p:nvPr>
        </p:nvSpPr>
        <p:spPr>
          <a:xfrm>
            <a:off x="4405181" y="1640088"/>
            <a:ext cx="3395664" cy="2873871"/>
          </a:xfrm>
        </p:spPr>
        <p:txBody>
          <a:bodyPr/>
          <a:lstStyle>
            <a:lvl1pPr marL="0" indent="0">
              <a:buNone/>
              <a:defRPr sz="1500"/>
            </a:lvl1pPr>
          </a:lstStyle>
          <a:p>
            <a:r>
              <a:rPr lang="en-US"/>
              <a:t>Click icon to add picture</a:t>
            </a:r>
            <a:endParaRPr lang="en-GB" dirty="0"/>
          </a:p>
        </p:txBody>
      </p:sp>
      <p:sp>
        <p:nvSpPr>
          <p:cNvPr id="3" name="Content 1 Placeholder"/>
          <p:cNvSpPr>
            <a:spLocks noGrp="1"/>
          </p:cNvSpPr>
          <p:nvPr>
            <p:ph idx="1" hasCustomPrompt="1"/>
          </p:nvPr>
        </p:nvSpPr>
        <p:spPr>
          <a:xfrm>
            <a:off x="398836" y="4763970"/>
            <a:ext cx="3395664" cy="1332031"/>
          </a:xfrm>
        </p:spPr>
        <p:txBody>
          <a:bodyPr/>
          <a:lstStyle>
            <a:lvl1pPr>
              <a:lnSpc>
                <a:spcPct val="80000"/>
              </a:lnSpc>
              <a:spcBef>
                <a:spcPts val="0"/>
              </a:spcBef>
              <a:spcAft>
                <a:spcPts val="563"/>
              </a:spcAft>
              <a:buClr>
                <a:srgbClr val="DB0011"/>
              </a:buClr>
              <a:buSzPct val="90000"/>
              <a:defRPr sz="1500"/>
            </a:lvl1pPr>
            <a:lvl2pPr marL="255984" indent="-255984">
              <a:lnSpc>
                <a:spcPct val="112000"/>
              </a:lnSpc>
              <a:spcAft>
                <a:spcPts val="563"/>
              </a:spcAft>
              <a:buClr>
                <a:srgbClr val="DB0011"/>
              </a:buClr>
              <a:buSzPct val="80000"/>
              <a:defRPr sz="1500"/>
            </a:lvl2pPr>
            <a:lvl3pPr>
              <a:lnSpc>
                <a:spcPct val="112000"/>
              </a:lnSpc>
              <a:spcAft>
                <a:spcPts val="563"/>
              </a:spcAft>
              <a:buClr>
                <a:srgbClr val="DB0011"/>
              </a:buClr>
              <a:buSzPct val="100000"/>
              <a:defRPr sz="1500"/>
            </a:lvl3pPr>
            <a:lvl4pPr>
              <a:lnSpc>
                <a:spcPct val="112000"/>
              </a:lnSpc>
              <a:spcAft>
                <a:spcPts val="563"/>
              </a:spcAft>
              <a:buClr>
                <a:srgbClr val="DB0011"/>
              </a:buClr>
              <a:buSzPct val="100000"/>
              <a:defRPr sz="1500"/>
            </a:lvl4pPr>
            <a:lvl5pPr>
              <a:lnSpc>
                <a:spcPct val="112000"/>
              </a:lnSpc>
              <a:buClr>
                <a:srgbClr val="DB0011"/>
              </a:buClr>
              <a:buSzPct val="100000"/>
              <a:defRPr/>
            </a:lvl5pPr>
          </a:lstStyle>
          <a:p>
            <a:pPr lvl="0"/>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1" name="Picture 1 Placeholder"/>
          <p:cNvSpPr>
            <a:spLocks noGrp="1"/>
          </p:cNvSpPr>
          <p:nvPr>
            <p:ph type="pic" sz="quarter" idx="16"/>
          </p:nvPr>
        </p:nvSpPr>
        <p:spPr>
          <a:xfrm>
            <a:off x="398836" y="1640088"/>
            <a:ext cx="3395664" cy="2873871"/>
          </a:xfrm>
        </p:spPr>
        <p:txBody>
          <a:bodyPr/>
          <a:lstStyle>
            <a:lvl1pPr marL="0" indent="0">
              <a:buNone/>
              <a:defRPr sz="1500"/>
            </a:lvl1pPr>
          </a:lstStyle>
          <a:p>
            <a:r>
              <a:rPr lang="en-US"/>
              <a:t>Click icon to add picture</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8" name="Slide title">
            <a:extLst>
              <a:ext uri="{FF2B5EF4-FFF2-40B4-BE49-F238E27FC236}">
                <a16:creationId xmlns:a16="http://schemas.microsoft.com/office/drawing/2014/main" id="{F20FC5D0-59FB-DC4E-A66F-C3A320F84250}"/>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454049482"/>
      </p:ext>
    </p:extLst>
  </p:cSld>
  <p:clrMapOvr>
    <a:masterClrMapping/>
  </p:clrMapOvr>
  <p:hf hdr="0" ftr="0" dt="0"/>
  <p:extLst>
    <p:ext uri="{DCECCB84-F9BA-43D5-87BE-67443E8EF086}">
      <p15:sldGuideLst xmlns:p15="http://schemas.microsoft.com/office/powerpoint/2012/main">
        <p15:guide id="1" pos="2553">
          <p15:clr>
            <a:srgbClr val="FBAE40"/>
          </p15:clr>
        </p15:guide>
        <p15:guide id="2" pos="2949">
          <p15:clr>
            <a:srgbClr val="FBAE40"/>
          </p15:clr>
        </p15:guide>
        <p15:guide id="3" pos="5240">
          <p15:clr>
            <a:srgbClr val="FBAE40"/>
          </p15:clr>
        </p15:guide>
        <p15:guide id="4" pos="5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Iconic Small and B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HSBC logo">
            <a:extLst>
              <a:ext uri="{FF2B5EF4-FFF2-40B4-BE49-F238E27FC236}">
                <a16:creationId xmlns:a16="http://schemas.microsoft.com/office/drawing/2014/main" id="{1BC0CF30-FFAF-9C4E-A93F-287D33B840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5727375"/>
            <a:ext cx="2114188" cy="1111771"/>
          </a:xfrm>
          <a:prstGeom prst="rect">
            <a:avLst/>
          </a:prstGeom>
        </p:spPr>
      </p:pic>
      <p:sp>
        <p:nvSpPr>
          <p:cNvPr id="6" name="Text Placeholder">
            <a:extLst>
              <a:ext uri="{FF2B5EF4-FFF2-40B4-BE49-F238E27FC236}">
                <a16:creationId xmlns:a16="http://schemas.microsoft.com/office/drawing/2014/main" id="{BE2FCAAA-827F-964F-A944-E7058B1823CC}"/>
              </a:ext>
            </a:extLst>
          </p:cNvPr>
          <p:cNvSpPr>
            <a:spLocks noGrp="1"/>
          </p:cNvSpPr>
          <p:nvPr>
            <p:ph type="body" sz="quarter" idx="10" hasCustomPrompt="1"/>
          </p:nvPr>
        </p:nvSpPr>
        <p:spPr>
          <a:xfrm>
            <a:off x="389457" y="4580997"/>
            <a:ext cx="5708696" cy="626108"/>
          </a:xfrm>
        </p:spPr>
        <p:txBody>
          <a:bodyPr anchor="b"/>
          <a:lstStyle>
            <a:lvl1pPr marL="0" indent="0">
              <a:tabLst>
                <a:tab pos="1205508" algn="l"/>
              </a:tabLst>
              <a:defRPr sz="1500">
                <a:solidFill>
                  <a:srgbClr val="333333"/>
                </a:solidFill>
              </a:defRPr>
            </a:lvl1pPr>
          </a:lstStyle>
          <a:p>
            <a:pPr>
              <a:lnSpc>
                <a:spcPct val="80000"/>
              </a:lnSpc>
            </a:pPr>
            <a:r>
              <a:rPr lang="en-US" dirty="0"/>
              <a:t>Prepared by:	XXXXXXXXXXX</a:t>
            </a:r>
          </a:p>
          <a:p>
            <a:pPr>
              <a:lnSpc>
                <a:spcPct val="80000"/>
              </a:lnSpc>
            </a:pPr>
            <a:r>
              <a:rPr lang="en-US" dirty="0"/>
              <a:t>Date:	XX Month XX22</a:t>
            </a:r>
          </a:p>
        </p:txBody>
      </p:sp>
      <p:sp>
        <p:nvSpPr>
          <p:cNvPr id="17" name="Presentation subtitle">
            <a:extLst>
              <a:ext uri="{FF2B5EF4-FFF2-40B4-BE49-F238E27FC236}">
                <a16:creationId xmlns:a16="http://schemas.microsoft.com/office/drawing/2014/main" id="{8AB4E78F-C301-C545-8F66-06C760373DBA}"/>
              </a:ext>
            </a:extLst>
          </p:cNvPr>
          <p:cNvSpPr>
            <a:spLocks noGrp="1"/>
          </p:cNvSpPr>
          <p:nvPr>
            <p:ph type="subTitle" idx="1"/>
          </p:nvPr>
        </p:nvSpPr>
        <p:spPr>
          <a:xfrm>
            <a:off x="393252" y="1743394"/>
            <a:ext cx="3639962" cy="626108"/>
          </a:xfrm>
        </p:spPr>
        <p:txBody>
          <a:bodyPr anchor="t"/>
          <a:lstStyle>
            <a:lvl1pPr>
              <a:defRPr sz="1500" b="1" i="0">
                <a:latin typeface="Univers Next for HSBC Regular" panose="020B0503030202020203" pitchFamily="34" charset="0"/>
              </a:defRPr>
            </a:lvl1pPr>
          </a:lstStyle>
          <a:p>
            <a:r>
              <a:rPr lang="en-US"/>
              <a:t>Click to edit Master subtitle style</a:t>
            </a:r>
            <a:endParaRPr lang="en-US" dirty="0"/>
          </a:p>
        </p:txBody>
      </p:sp>
      <p:sp>
        <p:nvSpPr>
          <p:cNvPr id="2" name="Presentation title"/>
          <p:cNvSpPr>
            <a:spLocks noGrp="1"/>
          </p:cNvSpPr>
          <p:nvPr>
            <p:ph type="ctrTitle" hasCustomPrompt="1"/>
          </p:nvPr>
        </p:nvSpPr>
        <p:spPr>
          <a:xfrm>
            <a:off x="390475" y="391500"/>
            <a:ext cx="7764813" cy="820774"/>
          </a:xfrm>
        </p:spPr>
        <p:txBody>
          <a:bodyPr anchor="t" anchorCtr="0"/>
          <a:lstStyle>
            <a:lvl1pPr algn="l">
              <a:lnSpc>
                <a:spcPts val="3656"/>
              </a:lnSpc>
              <a:defRPr sz="3375" b="0" spc="-19" baseline="0">
                <a:solidFill>
                  <a:srgbClr val="333333"/>
                </a:solidFill>
                <a:latin typeface="Univers Next for HSBC Bold" panose="020B0603030202020203" pitchFamily="34" charset="0"/>
              </a:defRPr>
            </a:lvl1pPr>
          </a:lstStyle>
          <a:p>
            <a:r>
              <a:rPr lang="en-US" dirty="0"/>
              <a:t>Click to edit title</a:t>
            </a:r>
            <a:endParaRPr lang="en-GB" dirty="0"/>
          </a:p>
        </p:txBody>
      </p:sp>
    </p:spTree>
    <p:extLst>
      <p:ext uri="{BB962C8B-B14F-4D97-AF65-F5344CB8AC3E}">
        <p14:creationId xmlns:p14="http://schemas.microsoft.com/office/powerpoint/2010/main" val="96018539"/>
      </p:ext>
    </p:extLst>
  </p:cSld>
  <p:clrMapOvr>
    <a:masterClrMapping/>
  </p:clrMapOvr>
  <p:hf hdr="0" ftr="0" dt="0"/>
  <p:extLst>
    <p:ext uri="{DCECCB84-F9BA-43D5-87BE-67443E8EF086}">
      <p15:sldGuideLst xmlns:p15="http://schemas.microsoft.com/office/powerpoint/2012/main">
        <p15:guide id="1" orient="horz" pos="36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 Large images and text">
    <p:spTree>
      <p:nvGrpSpPr>
        <p:cNvPr id="1" name=""/>
        <p:cNvGrpSpPr/>
        <p:nvPr/>
      </p:nvGrpSpPr>
      <p:grpSpPr>
        <a:xfrm>
          <a:off x="0" y="0"/>
          <a:ext cx="0" cy="0"/>
          <a:chOff x="0" y="0"/>
          <a:chExt cx="0" cy="0"/>
        </a:xfrm>
      </p:grpSpPr>
      <p:sp>
        <p:nvSpPr>
          <p:cNvPr id="17" name="Notes Placeholder">
            <a:extLst>
              <a:ext uri="{FF2B5EF4-FFF2-40B4-BE49-F238E27FC236}">
                <a16:creationId xmlns:a16="http://schemas.microsoft.com/office/drawing/2014/main" id="{6B911066-6C90-4FFC-95EC-94B4029AC023}"/>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4" name="Text Placeholder 4"/>
          <p:cNvSpPr>
            <a:spLocks noGrp="1"/>
          </p:cNvSpPr>
          <p:nvPr>
            <p:ph type="body" sz="quarter" idx="19" hasCustomPrompt="1"/>
          </p:nvPr>
        </p:nvSpPr>
        <p:spPr>
          <a:xfrm>
            <a:off x="8337270" y="4631887"/>
            <a:ext cx="2254774" cy="1464113"/>
          </a:xfrm>
        </p:spPr>
        <p:txBody>
          <a:bodyPr>
            <a:noAutofit/>
          </a:bodyPr>
          <a:lstStyle>
            <a:lvl1pPr marL="0" indent="0">
              <a:lnSpc>
                <a:spcPct val="80000"/>
              </a:lnSpc>
              <a:spcBef>
                <a:spcPts val="0"/>
              </a:spcBef>
              <a:spcAft>
                <a:spcPts val="1125"/>
              </a:spcAft>
              <a:buClr>
                <a:srgbClr val="DB0011"/>
              </a:buClr>
              <a:defRPr sz="1500"/>
            </a:lvl1pPr>
            <a:lvl2pPr marL="175617" indent="-175617"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2pPr>
            <a:lvl3pPr marL="421184" indent="-165200"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4pPr>
            <a:lvl5pPr marL="893623" indent="-177773">
              <a:defRPr sz="1125"/>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3" name="Picture Placeholder 4"/>
          <p:cNvSpPr>
            <a:spLocks noGrp="1"/>
          </p:cNvSpPr>
          <p:nvPr>
            <p:ph type="pic" sz="quarter" idx="18"/>
          </p:nvPr>
        </p:nvSpPr>
        <p:spPr>
          <a:xfrm>
            <a:off x="8337270" y="1640087"/>
            <a:ext cx="2254774" cy="2839402"/>
          </a:xfrm>
        </p:spPr>
        <p:txBody>
          <a:bodyPr/>
          <a:lstStyle>
            <a:lvl1pPr marL="0" indent="0">
              <a:buNone/>
              <a:defRPr/>
            </a:lvl1pPr>
          </a:lstStyle>
          <a:p>
            <a:r>
              <a:rPr lang="en-US"/>
              <a:t>Click icon to add picture</a:t>
            </a:r>
            <a:endParaRPr lang="en-GB"/>
          </a:p>
        </p:txBody>
      </p:sp>
      <p:sp>
        <p:nvSpPr>
          <p:cNvPr id="16" name="Text Placeholder 3"/>
          <p:cNvSpPr>
            <a:spLocks noGrp="1"/>
          </p:cNvSpPr>
          <p:nvPr>
            <p:ph type="body" sz="quarter" idx="21" hasCustomPrompt="1"/>
          </p:nvPr>
        </p:nvSpPr>
        <p:spPr>
          <a:xfrm>
            <a:off x="5690947" y="4631887"/>
            <a:ext cx="2254774" cy="1464113"/>
          </a:xfrm>
        </p:spPr>
        <p:txBody>
          <a:bodyPr>
            <a:noAutofit/>
          </a:bodyPr>
          <a:lstStyle>
            <a:lvl1pPr marL="0" indent="0">
              <a:lnSpc>
                <a:spcPct val="80000"/>
              </a:lnSpc>
              <a:spcBef>
                <a:spcPts val="0"/>
              </a:spcBef>
              <a:spcAft>
                <a:spcPts val="1125"/>
              </a:spcAft>
              <a:buClr>
                <a:srgbClr val="DB0011"/>
              </a:buClr>
              <a:defRPr sz="1500"/>
            </a:lvl1pPr>
            <a:lvl2pPr marL="175617" indent="-175617"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2pPr>
            <a:lvl3pPr marL="421184" indent="-165200"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4pPr>
            <a:lvl5pPr marL="893623" indent="-177773">
              <a:defRPr sz="1125"/>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5" name="Picture Placeholder 3"/>
          <p:cNvSpPr>
            <a:spLocks noGrp="1"/>
          </p:cNvSpPr>
          <p:nvPr>
            <p:ph type="pic" sz="quarter" idx="20"/>
          </p:nvPr>
        </p:nvSpPr>
        <p:spPr>
          <a:xfrm>
            <a:off x="5690947" y="1640087"/>
            <a:ext cx="2254774" cy="2839402"/>
          </a:xfrm>
        </p:spPr>
        <p:txBody>
          <a:bodyPr/>
          <a:lstStyle>
            <a:lvl1pPr marL="0" indent="0">
              <a:buNone/>
              <a:defRPr/>
            </a:lvl1pPr>
          </a:lstStyle>
          <a:p>
            <a:r>
              <a:rPr lang="en-US"/>
              <a:t>Click icon to add picture</a:t>
            </a:r>
            <a:endParaRPr lang="en-GB"/>
          </a:p>
        </p:txBody>
      </p:sp>
      <p:sp>
        <p:nvSpPr>
          <p:cNvPr id="10" name="Text Placeholder 2"/>
          <p:cNvSpPr>
            <a:spLocks noGrp="1"/>
          </p:cNvSpPr>
          <p:nvPr>
            <p:ph type="body" sz="quarter" idx="15" hasCustomPrompt="1"/>
          </p:nvPr>
        </p:nvSpPr>
        <p:spPr>
          <a:xfrm>
            <a:off x="3044623" y="4631887"/>
            <a:ext cx="2254774" cy="1464113"/>
          </a:xfrm>
        </p:spPr>
        <p:txBody>
          <a:bodyPr>
            <a:noAutofit/>
          </a:bodyPr>
          <a:lstStyle>
            <a:lvl1pPr marL="0" indent="0">
              <a:lnSpc>
                <a:spcPct val="80000"/>
              </a:lnSpc>
              <a:spcBef>
                <a:spcPts val="0"/>
              </a:spcBef>
              <a:spcAft>
                <a:spcPts val="1125"/>
              </a:spcAft>
              <a:buClr>
                <a:srgbClr val="DB0011"/>
              </a:buClr>
              <a:defRPr sz="1500"/>
            </a:lvl1pPr>
            <a:lvl2pPr marL="175617" indent="-175617"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2pPr>
            <a:lvl3pPr marL="421184" indent="-165200"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0"/>
              </a:spcBef>
              <a:spcAft>
                <a:spcPts val="1125"/>
              </a:spcAft>
              <a:buClr>
                <a:srgbClr val="DB0011"/>
              </a:buClr>
              <a:tabLst/>
              <a:defRPr lang="en-US" sz="1500" kern="1200" dirty="0">
                <a:solidFill>
                  <a:srgbClr val="333333"/>
                </a:solidFill>
                <a:latin typeface="+mn-lt"/>
                <a:ea typeface="+mn-ea"/>
                <a:cs typeface="+mn-cs"/>
              </a:defRPr>
            </a:lvl4pPr>
            <a:lvl5pPr marL="893623" indent="-177773">
              <a:defRPr sz="1125"/>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Picture Placeholder 2"/>
          <p:cNvSpPr>
            <a:spLocks noGrp="1"/>
          </p:cNvSpPr>
          <p:nvPr>
            <p:ph type="pic" sz="quarter" idx="14"/>
          </p:nvPr>
        </p:nvSpPr>
        <p:spPr>
          <a:xfrm>
            <a:off x="3044623" y="1640087"/>
            <a:ext cx="2254774" cy="2839402"/>
          </a:xfrm>
        </p:spPr>
        <p:txBody>
          <a:bodyPr/>
          <a:lstStyle>
            <a:lvl1pPr marL="0" indent="0">
              <a:buNone/>
              <a:defRPr/>
            </a:lvl1pPr>
          </a:lstStyle>
          <a:p>
            <a:r>
              <a:rPr lang="en-US"/>
              <a:t>Click icon to add picture</a:t>
            </a:r>
            <a:endParaRPr lang="en-GB"/>
          </a:p>
        </p:txBody>
      </p:sp>
      <p:sp>
        <p:nvSpPr>
          <p:cNvPr id="12" name="Text Placeholder 1"/>
          <p:cNvSpPr>
            <a:spLocks noGrp="1"/>
          </p:cNvSpPr>
          <p:nvPr>
            <p:ph type="body" sz="quarter" idx="17" hasCustomPrompt="1"/>
          </p:nvPr>
        </p:nvSpPr>
        <p:spPr>
          <a:xfrm>
            <a:off x="398300" y="4631887"/>
            <a:ext cx="2254774" cy="1464113"/>
          </a:xfrm>
        </p:spPr>
        <p:txBody>
          <a:bodyPr>
            <a:noAutofit/>
          </a:bodyPr>
          <a:lstStyle>
            <a:lvl1pPr marL="0" indent="0">
              <a:lnSpc>
                <a:spcPct val="80000"/>
              </a:lnSpc>
              <a:spcBef>
                <a:spcPts val="0"/>
              </a:spcBef>
              <a:spcAft>
                <a:spcPts val="563"/>
              </a:spcAft>
              <a:buClr>
                <a:srgbClr val="DB0011"/>
              </a:buClr>
              <a:defRPr sz="1500"/>
            </a:lvl1pPr>
            <a:lvl2pPr marL="175617" indent="-175617">
              <a:lnSpc>
                <a:spcPct val="112000"/>
              </a:lnSpc>
              <a:spcBef>
                <a:spcPts val="0"/>
              </a:spcBef>
              <a:spcAft>
                <a:spcPts val="1125"/>
              </a:spcAft>
              <a:buClr>
                <a:srgbClr val="DB0011"/>
              </a:buClr>
              <a:tabLst/>
              <a:defRPr sz="1500"/>
            </a:lvl2pPr>
            <a:lvl3pPr marL="421184" indent="-165200">
              <a:lnSpc>
                <a:spcPct val="112000"/>
              </a:lnSpc>
              <a:spcBef>
                <a:spcPts val="0"/>
              </a:spcBef>
              <a:spcAft>
                <a:spcPts val="1125"/>
              </a:spcAft>
              <a:buClr>
                <a:srgbClr val="DB0011"/>
              </a:buClr>
              <a:tabLst/>
              <a:defRPr sz="1500"/>
            </a:lvl3pPr>
            <a:lvl4pPr marL="586383" indent="-165200">
              <a:lnSpc>
                <a:spcPct val="112000"/>
              </a:lnSpc>
              <a:spcBef>
                <a:spcPts val="0"/>
              </a:spcBef>
              <a:spcAft>
                <a:spcPts val="1125"/>
              </a:spcAft>
              <a:buClr>
                <a:srgbClr val="DB0011"/>
              </a:buClr>
              <a:defRPr sz="1500"/>
            </a:lvl4pPr>
            <a:lvl5pPr marL="893623" indent="-177773">
              <a:defRPr sz="1125"/>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1" name="Picture Placeholder 1"/>
          <p:cNvSpPr>
            <a:spLocks noGrp="1"/>
          </p:cNvSpPr>
          <p:nvPr>
            <p:ph type="pic" sz="quarter" idx="16"/>
          </p:nvPr>
        </p:nvSpPr>
        <p:spPr>
          <a:xfrm>
            <a:off x="398300" y="1640087"/>
            <a:ext cx="2254774" cy="2839402"/>
          </a:xfrm>
        </p:spPr>
        <p:txBody>
          <a:bodyPr/>
          <a:lstStyle>
            <a:lvl1pPr marL="0" indent="0">
              <a:buNone/>
              <a:defRPr/>
            </a:lvl1pPr>
          </a:lstStyle>
          <a:p>
            <a:r>
              <a:rPr lang="en-US"/>
              <a:t>Click icon to add picture</a:t>
            </a:r>
            <a:endParaRPr lang="en-GB" dirty="0"/>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21" name="Slide title">
            <a:extLst>
              <a:ext uri="{FF2B5EF4-FFF2-40B4-BE49-F238E27FC236}">
                <a16:creationId xmlns:a16="http://schemas.microsoft.com/office/drawing/2014/main" id="{F5A21F58-E36C-5B4F-820D-6F1BE99FD2FC}"/>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126954505"/>
      </p:ext>
    </p:extLst>
  </p:cSld>
  <p:clrMapOvr>
    <a:masterClrMapping/>
  </p:clrMapOvr>
  <p:hf hdr="0" ftr="0" dt="0"/>
  <p:extLst>
    <p:ext uri="{DCECCB84-F9BA-43D5-87BE-67443E8EF086}">
      <p15:sldGuideLst xmlns:p15="http://schemas.microsoft.com/office/powerpoint/2012/main">
        <p15:guide id="1" pos="1785">
          <p15:clr>
            <a:srgbClr val="FBAE40"/>
          </p15:clr>
        </p15:guide>
        <p15:guide id="2" pos="2041">
          <p15:clr>
            <a:srgbClr val="FBAE40"/>
          </p15:clr>
        </p15:guide>
        <p15:guide id="3" pos="3562">
          <p15:clr>
            <a:srgbClr val="FBAE40"/>
          </p15:clr>
        </p15:guide>
        <p15:guide id="4" pos="3820">
          <p15:clr>
            <a:srgbClr val="FBAE40"/>
          </p15:clr>
        </p15:guide>
        <p15:guide id="5" pos="5341">
          <p15:clr>
            <a:srgbClr val="FBAE40"/>
          </p15:clr>
        </p15:guide>
        <p15:guide id="6" pos="5597">
          <p15:clr>
            <a:srgbClr val="FBAE40"/>
          </p15:clr>
        </p15:guide>
        <p15:guide id="7" pos="71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content items">
    <p:spTree>
      <p:nvGrpSpPr>
        <p:cNvPr id="1" name=""/>
        <p:cNvGrpSpPr/>
        <p:nvPr/>
      </p:nvGrpSpPr>
      <p:grpSpPr>
        <a:xfrm>
          <a:off x="0" y="0"/>
          <a:ext cx="0" cy="0"/>
          <a:chOff x="0" y="0"/>
          <a:chExt cx="0" cy="0"/>
        </a:xfrm>
      </p:grpSpPr>
      <p:sp>
        <p:nvSpPr>
          <p:cNvPr id="22" name="Notes">
            <a:extLst>
              <a:ext uri="{FF2B5EF4-FFF2-40B4-BE49-F238E27FC236}">
                <a16:creationId xmlns:a16="http://schemas.microsoft.com/office/drawing/2014/main" id="{4D67CFE5-4C3C-47B7-9717-08E5E01D5468}"/>
              </a:ext>
            </a:extLst>
          </p:cNvPr>
          <p:cNvSpPr>
            <a:spLocks noGrp="1"/>
          </p:cNvSpPr>
          <p:nvPr>
            <p:ph type="body" sz="quarter" idx="31"/>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26" name="Content Placeholder 6">
            <a:extLst>
              <a:ext uri="{FF2B5EF4-FFF2-40B4-BE49-F238E27FC236}">
                <a16:creationId xmlns:a16="http://schemas.microsoft.com/office/drawing/2014/main" id="{99DD2919-5115-CE40-816E-BC22E069B57A}"/>
              </a:ext>
            </a:extLst>
          </p:cNvPr>
          <p:cNvSpPr>
            <a:spLocks noGrp="1"/>
          </p:cNvSpPr>
          <p:nvPr>
            <p:ph idx="36" hasCustomPrompt="1"/>
          </p:nvPr>
        </p:nvSpPr>
        <p:spPr>
          <a:xfrm>
            <a:off x="8176351" y="3976116"/>
            <a:ext cx="3624183" cy="2119884"/>
          </a:xfrm>
        </p:spPr>
        <p:txBody>
          <a:bodyPr/>
          <a:lstStyle>
            <a:lvl1pPr marL="0" marR="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defRPr lang="en-US" sz="1500" b="0" i="0" kern="1200" dirty="0">
                <a:solidFill>
                  <a:srgbClr val="333333"/>
                </a:solidFill>
                <a:latin typeface="Univers Next for HSBC Light" panose="020B0403030202020203" pitchFamily="34" charset="0"/>
                <a:ea typeface="+mn-ea"/>
                <a:cs typeface="+mn-cs"/>
              </a:defRPr>
            </a:lvl1pPr>
            <a:lvl2pPr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marR="0" lvl="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ontent Placeholder 5">
            <a:extLst>
              <a:ext uri="{FF2B5EF4-FFF2-40B4-BE49-F238E27FC236}">
                <a16:creationId xmlns:a16="http://schemas.microsoft.com/office/drawing/2014/main" id="{E2EE050E-C7A2-B343-BB9C-A8D2E1A9C7F3}"/>
              </a:ext>
            </a:extLst>
          </p:cNvPr>
          <p:cNvSpPr>
            <a:spLocks noGrp="1"/>
          </p:cNvSpPr>
          <p:nvPr>
            <p:ph idx="37" hasCustomPrompt="1"/>
          </p:nvPr>
        </p:nvSpPr>
        <p:spPr>
          <a:xfrm>
            <a:off x="4279284" y="3976116"/>
            <a:ext cx="3635319" cy="2119884"/>
          </a:xfrm>
        </p:spPr>
        <p:txBody>
          <a:bodyPr/>
          <a:lstStyle>
            <a:lvl1pPr marL="0" marR="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defRPr lang="en-US" sz="1500" b="0" i="0" kern="1200" dirty="0">
                <a:solidFill>
                  <a:srgbClr val="333333"/>
                </a:solidFill>
                <a:latin typeface="Univers Next for HSBC Light" panose="020B0403030202020203" pitchFamily="34" charset="0"/>
                <a:ea typeface="+mn-ea"/>
                <a:cs typeface="+mn-cs"/>
              </a:defRPr>
            </a:lvl1pPr>
            <a:lvl2pPr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marR="0" lvl="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Content Placeholder 4">
            <a:extLst>
              <a:ext uri="{FF2B5EF4-FFF2-40B4-BE49-F238E27FC236}">
                <a16:creationId xmlns:a16="http://schemas.microsoft.com/office/drawing/2014/main" id="{26DDD058-5DBD-E046-AE55-F17F5F3E9566}"/>
              </a:ext>
            </a:extLst>
          </p:cNvPr>
          <p:cNvSpPr>
            <a:spLocks noGrp="1"/>
          </p:cNvSpPr>
          <p:nvPr>
            <p:ph idx="38" hasCustomPrompt="1"/>
          </p:nvPr>
        </p:nvSpPr>
        <p:spPr>
          <a:xfrm>
            <a:off x="393352" y="3976116"/>
            <a:ext cx="3635319" cy="2119884"/>
          </a:xfrm>
        </p:spPr>
        <p:txBody>
          <a:bodyPr/>
          <a:lstStyle>
            <a:lvl1pPr marL="0" marR="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defRPr lang="en-US" sz="1500" b="0" i="0" kern="1200" dirty="0">
                <a:solidFill>
                  <a:srgbClr val="333333"/>
                </a:solidFill>
                <a:latin typeface="Univers Next for HSBC Light" panose="020B0403030202020203" pitchFamily="34" charset="0"/>
                <a:ea typeface="+mn-ea"/>
                <a:cs typeface="+mn-cs"/>
              </a:defRPr>
            </a:lvl1pPr>
            <a:lvl2pPr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marR="0" lvl="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Content Placeholder 3">
            <a:extLst>
              <a:ext uri="{FF2B5EF4-FFF2-40B4-BE49-F238E27FC236}">
                <a16:creationId xmlns:a16="http://schemas.microsoft.com/office/drawing/2014/main" id="{9FC26466-113C-3242-9229-B615DB52D879}"/>
              </a:ext>
            </a:extLst>
          </p:cNvPr>
          <p:cNvSpPr>
            <a:spLocks noGrp="1"/>
          </p:cNvSpPr>
          <p:nvPr>
            <p:ph idx="35" hasCustomPrompt="1"/>
          </p:nvPr>
        </p:nvSpPr>
        <p:spPr>
          <a:xfrm>
            <a:off x="8176351" y="1637264"/>
            <a:ext cx="3624183" cy="2119884"/>
          </a:xfrm>
        </p:spPr>
        <p:txBody>
          <a:bodyPr/>
          <a:lstStyle>
            <a:lvl1pPr marL="0" marR="0" indent="0" algn="l" defTabSz="914258" rtl="0" eaLnBrk="1" fontAlgn="auto" latinLnBrk="0" hangingPunct="1">
              <a:lnSpc>
                <a:spcPct val="112000"/>
              </a:lnSpc>
              <a:spcBef>
                <a:spcPts val="0"/>
              </a:spcBef>
              <a:spcAft>
                <a:spcPts val="563"/>
              </a:spcAft>
              <a:buClr>
                <a:srgbClr val="DB0011"/>
              </a:buClr>
              <a:buSzPct val="90000"/>
              <a:buFont typeface="Wingdings" panose="05000000000000000000" pitchFamily="2" charset="2"/>
              <a:buNone/>
              <a:tabLst/>
              <a:defRPr lang="en-US" sz="1500" b="0" i="0" kern="1200" dirty="0" smtClean="0">
                <a:solidFill>
                  <a:srgbClr val="333333"/>
                </a:solidFill>
                <a:latin typeface="Univers Next for HSBC Light" panose="020B0403030202020203" pitchFamily="34" charset="0"/>
                <a:ea typeface="+mn-ea"/>
                <a:cs typeface="+mn-cs"/>
              </a:defRPr>
            </a:lvl1pPr>
            <a:lvl2pPr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marR="0" lvl="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
            <a:extLst>
              <a:ext uri="{FF2B5EF4-FFF2-40B4-BE49-F238E27FC236}">
                <a16:creationId xmlns:a16="http://schemas.microsoft.com/office/drawing/2014/main" id="{00E524C1-D93C-D540-B218-344B339ED07C}"/>
              </a:ext>
            </a:extLst>
          </p:cNvPr>
          <p:cNvSpPr>
            <a:spLocks noGrp="1"/>
          </p:cNvSpPr>
          <p:nvPr>
            <p:ph idx="34" hasCustomPrompt="1"/>
          </p:nvPr>
        </p:nvSpPr>
        <p:spPr>
          <a:xfrm>
            <a:off x="4279284" y="1637264"/>
            <a:ext cx="3635319" cy="2119884"/>
          </a:xfrm>
        </p:spPr>
        <p:txBody>
          <a:bodyPr/>
          <a:lstStyle>
            <a:lvl1pPr marL="0" marR="0" indent="0" algn="l" defTabSz="914258" rtl="0" eaLnBrk="1" fontAlgn="auto" latinLnBrk="0" hangingPunct="1">
              <a:lnSpc>
                <a:spcPct val="112000"/>
              </a:lnSpc>
              <a:spcBef>
                <a:spcPts val="563"/>
              </a:spcBef>
              <a:spcAft>
                <a:spcPts val="563"/>
              </a:spcAft>
              <a:buClr>
                <a:srgbClr val="DB0011"/>
              </a:buClr>
              <a:buSzPct val="90000"/>
              <a:buFont typeface="Wingdings" panose="05000000000000000000" pitchFamily="2" charset="2"/>
              <a:buNone/>
              <a:tabLst/>
              <a:defRPr lang="en-US" sz="1500" b="0" i="0" kern="1200" dirty="0">
                <a:solidFill>
                  <a:srgbClr val="333333"/>
                </a:solidFill>
                <a:latin typeface="Univers Next for HSBC Light" panose="020B0403030202020203" pitchFamily="34" charset="0"/>
                <a:ea typeface="+mn-ea"/>
                <a:cs typeface="+mn-cs"/>
              </a:defRPr>
            </a:lvl1pPr>
            <a:lvl2pPr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marL="0" marR="0" lvl="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1">
            <a:extLst>
              <a:ext uri="{FF2B5EF4-FFF2-40B4-BE49-F238E27FC236}">
                <a16:creationId xmlns:a16="http://schemas.microsoft.com/office/drawing/2014/main" id="{2E0A0110-4C39-3F4F-BF17-8F89ABF07CB4}"/>
              </a:ext>
            </a:extLst>
          </p:cNvPr>
          <p:cNvSpPr>
            <a:spLocks noGrp="1"/>
          </p:cNvSpPr>
          <p:nvPr>
            <p:ph idx="33" hasCustomPrompt="1"/>
          </p:nvPr>
        </p:nvSpPr>
        <p:spPr>
          <a:xfrm>
            <a:off x="393352" y="1637264"/>
            <a:ext cx="3635319" cy="2119884"/>
          </a:xfrm>
        </p:spPr>
        <p:txBody>
          <a:bodyPr/>
          <a:lstStyle>
            <a:lvl1pPr marL="0" marR="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defRPr lang="en-US" sz="1500" b="0" i="0" kern="1200" dirty="0">
                <a:solidFill>
                  <a:srgbClr val="333333"/>
                </a:solidFill>
                <a:latin typeface="Univers Next for HSBC Light" panose="020B0403030202020203" pitchFamily="34" charset="0"/>
                <a:ea typeface="+mn-ea"/>
                <a:cs typeface="+mn-cs"/>
              </a:defRPr>
            </a:lvl1pPr>
            <a:lvl2pPr>
              <a:spcAft>
                <a:spcPts val="563"/>
              </a:spcAft>
              <a:buClr>
                <a:srgbClr val="DB0011"/>
              </a:buClr>
              <a:buSzPct val="80000"/>
              <a:defRPr sz="1500"/>
            </a:lvl2pPr>
            <a:lvl3pPr>
              <a:spcAft>
                <a:spcPts val="563"/>
              </a:spcAft>
              <a:buClr>
                <a:srgbClr val="DB0011"/>
              </a:buClr>
              <a:buSzPct val="100000"/>
              <a:defRPr sz="1500"/>
            </a:lvl3pPr>
            <a:lvl4pPr>
              <a:spcAft>
                <a:spcPts val="563"/>
              </a:spcAft>
              <a:buClr>
                <a:srgbClr val="DB0011"/>
              </a:buClr>
              <a:buSzPct val="100000"/>
              <a:defRPr sz="1500"/>
            </a:lvl4pPr>
            <a:lvl5pPr>
              <a:spcAft>
                <a:spcPts val="563"/>
              </a:spcAft>
              <a:buClr>
                <a:srgbClr val="DB0011"/>
              </a:buClr>
              <a:buSzPct val="100000"/>
              <a:defRPr sz="1500"/>
            </a:lvl5pPr>
          </a:lstStyle>
          <a:p>
            <a:pPr marL="0" marR="0" lvl="0" indent="0" algn="l" defTabSz="914258" rtl="0" eaLnBrk="1" fontAlgn="auto" latinLnBrk="0" hangingPunct="1">
              <a:lnSpc>
                <a:spcPct val="112000"/>
              </a:lnSpc>
              <a:spcBef>
                <a:spcPts val="563"/>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3" name="Slide title">
            <a:extLst>
              <a:ext uri="{FF2B5EF4-FFF2-40B4-BE49-F238E27FC236}">
                <a16:creationId xmlns:a16="http://schemas.microsoft.com/office/drawing/2014/main" id="{4F994D3B-880C-4A44-A14F-D8DDAA58860E}"/>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083580079"/>
      </p:ext>
    </p:extLst>
  </p:cSld>
  <p:clrMapOvr>
    <a:masterClrMapping/>
  </p:clrMapOvr>
  <p:hf hdr="0" ftr="0" dt="0"/>
  <p:extLst>
    <p:ext uri="{DCECCB84-F9BA-43D5-87BE-67443E8EF086}">
      <p15:sldGuideLst xmlns:p15="http://schemas.microsoft.com/office/powerpoint/2012/main">
        <p15:guide id="1" pos="2718">
          <p15:clr>
            <a:srgbClr val="FBAE40"/>
          </p15:clr>
        </p15:guide>
        <p15:guide id="2" pos="2874">
          <p15:clr>
            <a:srgbClr val="FBAE40"/>
          </p15:clr>
        </p15:guide>
        <p15:guide id="3" pos="5321">
          <p15:clr>
            <a:srgbClr val="FBAE40"/>
          </p15:clr>
        </p15:guide>
        <p15:guide id="4" pos="5485">
          <p15:clr>
            <a:srgbClr val="FBAE40"/>
          </p15:clr>
        </p15:guide>
        <p15:guide id="5" orient="horz" pos="2534">
          <p15:clr>
            <a:srgbClr val="FBAE40"/>
          </p15:clr>
        </p15:guide>
        <p15:guide id="6" orient="horz" pos="26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41166978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5" name="Content 2 Placeholder">
            <a:extLst>
              <a:ext uri="{FF2B5EF4-FFF2-40B4-BE49-F238E27FC236}">
                <a16:creationId xmlns:a16="http://schemas.microsoft.com/office/drawing/2014/main" id="{1D295C5A-7531-4478-89D7-1A717FB239E3}"/>
              </a:ext>
            </a:extLst>
          </p:cNvPr>
          <p:cNvSpPr>
            <a:spLocks noGrp="1"/>
          </p:cNvSpPr>
          <p:nvPr>
            <p:ph idx="27" hasCustomPrompt="1"/>
          </p:nvPr>
        </p:nvSpPr>
        <p:spPr>
          <a:xfrm>
            <a:off x="3302402" y="4017139"/>
            <a:ext cx="8489619" cy="2078861"/>
          </a:xfrm>
        </p:spPr>
        <p:txBody>
          <a:bodyPr/>
          <a:lstStyle>
            <a:lvl1pPr marL="321469" indent="-321469" algn="l" defTabSz="914258" rtl="0" eaLnBrk="1" latinLnBrk="0" hangingPunct="1">
              <a:lnSpc>
                <a:spcPct val="112000"/>
              </a:lnSpc>
              <a:spcBef>
                <a:spcPts val="0"/>
              </a:spcBef>
              <a:spcAft>
                <a:spcPts val="563"/>
              </a:spcAft>
              <a:buClr>
                <a:srgbClr val="DB0011"/>
              </a:buClr>
              <a:buSzPct val="80000"/>
              <a:buFont typeface="Wingdings" panose="05000000000000000000" pitchFamily="2" charset="2"/>
              <a:buChar char=""/>
              <a:defRPr lang="en-US" sz="1500" kern="1200" dirty="0">
                <a:solidFill>
                  <a:srgbClr val="333333"/>
                </a:solidFill>
                <a:latin typeface="+mn-lt"/>
                <a:ea typeface="+mn-ea"/>
                <a:cs typeface="+mn-cs"/>
              </a:defRPr>
            </a:lvl1pPr>
            <a:lvl2pPr marL="589359" indent="-260450" algn="l" defTabSz="914258" rtl="0" eaLnBrk="1" latinLnBrk="0" hangingPunct="1">
              <a:lnSpc>
                <a:spcPct val="112000"/>
              </a:lnSpc>
              <a:spcBef>
                <a:spcPts val="0"/>
              </a:spcBef>
              <a:spcAft>
                <a:spcPts val="563"/>
              </a:spcAft>
              <a:buClr>
                <a:srgbClr val="DB0011"/>
              </a:buClr>
              <a:buSzPct val="100000"/>
              <a:buFont typeface="Univers Next for HSBC Light" panose="020B0403030202020203" pitchFamily="34" charset="0"/>
              <a:buChar char="•"/>
              <a:defRPr lang="en-US" sz="1500" kern="1200" dirty="0">
                <a:solidFill>
                  <a:srgbClr val="333333"/>
                </a:solidFill>
                <a:latin typeface="+mn-lt"/>
                <a:ea typeface="+mn-ea"/>
                <a:cs typeface="+mn-cs"/>
              </a:defRPr>
            </a:lvl2pPr>
            <a:lvl3pPr marL="839391" indent="-255984" algn="l" defTabSz="914258" rtl="0" eaLnBrk="1" latinLnBrk="0" hangingPunct="1">
              <a:lnSpc>
                <a:spcPct val="112000"/>
              </a:lnSpc>
              <a:spcBef>
                <a:spcPts val="0"/>
              </a:spcBef>
              <a:spcAft>
                <a:spcPts val="563"/>
              </a:spcAft>
              <a:buClr>
                <a:srgbClr val="DB0011"/>
              </a:buClr>
              <a:buSzPct val="100000"/>
              <a:buFont typeface="Open Sans" panose="020B0606030504020204" pitchFamily="34" charset="0"/>
              <a:buChar char="–"/>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6" name="Text 2 Title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391467" y="4017138"/>
            <a:ext cx="2323489" cy="2078861"/>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3302402" y="1640085"/>
            <a:ext cx="8489619" cy="2171403"/>
          </a:xfrm>
        </p:spPr>
        <p:txBody>
          <a:bodyPr/>
          <a:lstStyle>
            <a:lvl1pPr marL="321469" indent="-321469">
              <a:lnSpc>
                <a:spcPct val="112000"/>
              </a:lnSpc>
              <a:spcBef>
                <a:spcPts val="0"/>
              </a:spcBef>
              <a:spcAft>
                <a:spcPts val="563"/>
              </a:spcAft>
              <a:buClr>
                <a:srgbClr val="DB0011"/>
              </a:buClr>
              <a:buSzPct val="80000"/>
              <a:buFont typeface="Wingdings" panose="05000000000000000000" pitchFamily="2" charset="2"/>
              <a:buChar char=""/>
              <a:defRPr sz="1500"/>
            </a:lvl1pPr>
            <a:lvl2pPr marL="589359" indent="-260450">
              <a:lnSpc>
                <a:spcPct val="112000"/>
              </a:lnSpc>
              <a:spcBef>
                <a:spcPts val="0"/>
              </a:spcBef>
              <a:spcAft>
                <a:spcPts val="563"/>
              </a:spcAft>
              <a:buClr>
                <a:srgbClr val="DB0011"/>
              </a:buClr>
              <a:buSzPct val="100000"/>
              <a:buFont typeface="Univers Next for HSBC Light" panose="020B0403030202020203" pitchFamily="34" charset="0"/>
              <a:buChar char="•"/>
              <a:defRPr sz="1500"/>
            </a:lvl2pPr>
            <a:lvl3pPr marL="839391" indent="-255984">
              <a:lnSpc>
                <a:spcPct val="112000"/>
              </a:lnSpc>
              <a:spcBef>
                <a:spcPts val="0"/>
              </a:spcBef>
              <a:spcAft>
                <a:spcPts val="563"/>
              </a:spcAft>
              <a:buClr>
                <a:srgbClr val="DB0011"/>
              </a:buClr>
              <a:buSzPct val="100000"/>
              <a:buFont typeface="Open Sans" panose="020B0606030504020204" pitchFamily="34" charset="0"/>
              <a:buChar char="–"/>
              <a:defRPr sz="1500"/>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2" name="Text 1 Title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391467" y="1640086"/>
            <a:ext cx="2323489" cy="2148810"/>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sp>
        <p:nvSpPr>
          <p:cNvPr id="1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4" name="Slide title">
            <a:extLst>
              <a:ext uri="{FF2B5EF4-FFF2-40B4-BE49-F238E27FC236}">
                <a16:creationId xmlns:a16="http://schemas.microsoft.com/office/drawing/2014/main" id="{E6FC7B1F-291B-894D-BC2B-683F6158F6D8}"/>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44659635"/>
      </p:ext>
    </p:extLst>
  </p:cSld>
  <p:clrMapOvr>
    <a:masterClrMapping/>
  </p:clrMapOvr>
  <p:hf hdr="0" ftr="0" dt="0"/>
  <p:extLst>
    <p:ext uri="{DCECCB84-F9BA-43D5-87BE-67443E8EF086}">
      <p15:sldGuideLst xmlns:p15="http://schemas.microsoft.com/office/powerpoint/2012/main">
        <p15:guide id="1" orient="horz" pos="2561">
          <p15:clr>
            <a:srgbClr val="FBAE40"/>
          </p15:clr>
        </p15:guide>
        <p15:guide id="2" orient="horz" pos="26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1" name="Content 2 Placeholder">
            <a:extLst>
              <a:ext uri="{FF2B5EF4-FFF2-40B4-BE49-F238E27FC236}">
                <a16:creationId xmlns:a16="http://schemas.microsoft.com/office/drawing/2014/main" id="{0F635167-1892-4DD4-9A75-4B8B313ABFD5}"/>
              </a:ext>
            </a:extLst>
          </p:cNvPr>
          <p:cNvSpPr>
            <a:spLocks noGrp="1"/>
          </p:cNvSpPr>
          <p:nvPr>
            <p:ph idx="30" hasCustomPrompt="1"/>
          </p:nvPr>
        </p:nvSpPr>
        <p:spPr>
          <a:xfrm>
            <a:off x="6366157" y="2321719"/>
            <a:ext cx="5440330" cy="3774281"/>
          </a:xfrm>
        </p:spPr>
        <p:txBody>
          <a:bodyPr/>
          <a:lstStyle>
            <a:lvl1pPr marL="321469" indent="-321469" algn="l" defTabSz="914258" rtl="0" eaLnBrk="1" latinLnBrk="0" hangingPunct="1">
              <a:lnSpc>
                <a:spcPct val="112000"/>
              </a:lnSpc>
              <a:spcBef>
                <a:spcPts val="563"/>
              </a:spcBef>
              <a:spcAft>
                <a:spcPts val="563"/>
              </a:spcAft>
              <a:buClr>
                <a:srgbClr val="DB0011"/>
              </a:buClr>
              <a:buSzPct val="80000"/>
              <a:buFont typeface="Wingdings" panose="05000000000000000000" pitchFamily="2" charset="2"/>
              <a:buChar char=""/>
              <a:defRPr lang="en-US" sz="1500" kern="1200" dirty="0">
                <a:solidFill>
                  <a:srgbClr val="333333"/>
                </a:solidFill>
                <a:latin typeface="+mn-lt"/>
                <a:ea typeface="+mn-ea"/>
                <a:cs typeface="+mn-cs"/>
              </a:defRPr>
            </a:lvl1pPr>
            <a:lvl2pPr marL="589359" indent="-260450" algn="l" defTabSz="914258" rtl="0" eaLnBrk="1" latinLnBrk="0" hangingPunct="1">
              <a:lnSpc>
                <a:spcPct val="112000"/>
              </a:lnSpc>
              <a:spcBef>
                <a:spcPts val="563"/>
              </a:spcBef>
              <a:spcAft>
                <a:spcPts val="563"/>
              </a:spcAft>
              <a:buClr>
                <a:srgbClr val="DB0011"/>
              </a:buClr>
              <a:buSzPct val="100000"/>
              <a:buFont typeface="Univers Next for HSBC Light" panose="020B0403030202020203" pitchFamily="34" charset="0"/>
              <a:buChar char="•"/>
              <a:defRPr lang="en-US" sz="1500" kern="1200" dirty="0">
                <a:solidFill>
                  <a:srgbClr val="333333"/>
                </a:solidFill>
                <a:latin typeface="+mn-lt"/>
                <a:ea typeface="+mn-ea"/>
                <a:cs typeface="+mn-cs"/>
              </a:defRPr>
            </a:lvl2pPr>
            <a:lvl3pPr marL="839391" indent="-255984" algn="l" defTabSz="914258" rtl="0" eaLnBrk="1" latinLnBrk="0" hangingPunct="1">
              <a:lnSpc>
                <a:spcPct val="112000"/>
              </a:lnSpc>
              <a:spcBef>
                <a:spcPts val="563"/>
              </a:spcBef>
              <a:spcAft>
                <a:spcPts val="563"/>
              </a:spcAft>
              <a:buClr>
                <a:srgbClr val="DB0011"/>
              </a:buClr>
              <a:buSzPct val="100000"/>
              <a:buFont typeface="Open Sans" panose="020B0606030504020204" pitchFamily="34" charset="0"/>
              <a:buChar char="–"/>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3" name="Text 2 Placeholder">
            <a:extLst>
              <a:ext uri="{FF2B5EF4-FFF2-40B4-BE49-F238E27FC236}">
                <a16:creationId xmlns:a16="http://schemas.microsoft.com/office/drawing/2014/main" id="{C5BDBC06-2181-4F76-B8BA-BD7017D164A3}"/>
              </a:ext>
            </a:extLst>
          </p:cNvPr>
          <p:cNvSpPr>
            <a:spLocks noGrp="1"/>
          </p:cNvSpPr>
          <p:nvPr>
            <p:ph type="body" sz="quarter" idx="31" hasCustomPrompt="1"/>
          </p:nvPr>
        </p:nvSpPr>
        <p:spPr>
          <a:xfrm>
            <a:off x="6366177" y="1640086"/>
            <a:ext cx="5441088" cy="429437"/>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391467" y="2321719"/>
            <a:ext cx="5434378" cy="3774281"/>
          </a:xfrm>
        </p:spPr>
        <p:txBody>
          <a:bodyPr/>
          <a:lstStyle>
            <a:lvl1pPr marL="321469" indent="-321469">
              <a:lnSpc>
                <a:spcPct val="112000"/>
              </a:lnSpc>
              <a:spcBef>
                <a:spcPts val="563"/>
              </a:spcBef>
              <a:spcAft>
                <a:spcPts val="563"/>
              </a:spcAft>
              <a:buClr>
                <a:srgbClr val="DB0011"/>
              </a:buClr>
              <a:buSzPct val="80000"/>
              <a:buFont typeface="Wingdings" panose="05000000000000000000" pitchFamily="2" charset="2"/>
              <a:buChar char=""/>
              <a:defRPr sz="1500"/>
            </a:lvl1pPr>
            <a:lvl2pPr marL="589359" indent="-260450">
              <a:lnSpc>
                <a:spcPct val="112000"/>
              </a:lnSpc>
              <a:spcBef>
                <a:spcPts val="563"/>
              </a:spcBef>
              <a:spcAft>
                <a:spcPts val="563"/>
              </a:spcAft>
              <a:buClr>
                <a:srgbClr val="DB0011"/>
              </a:buClr>
              <a:buSzPct val="100000"/>
              <a:buFont typeface="Univers Next for HSBC Light" panose="020B0403030202020203" pitchFamily="34" charset="0"/>
              <a:buChar char="•"/>
              <a:defRPr sz="1500"/>
            </a:lvl2pPr>
            <a:lvl3pPr marL="839391" indent="-255984">
              <a:lnSpc>
                <a:spcPct val="112000"/>
              </a:lnSpc>
              <a:spcBef>
                <a:spcPts val="563"/>
              </a:spcBef>
              <a:spcAft>
                <a:spcPts val="563"/>
              </a:spcAft>
              <a:buClr>
                <a:srgbClr val="DB0011"/>
              </a:buClr>
              <a:buSzPct val="100000"/>
              <a:buFont typeface="Open Sans" panose="020B0606030504020204" pitchFamily="34" charset="0"/>
              <a:buChar char="–"/>
              <a:defRPr sz="1500"/>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391467" y="1640086"/>
            <a:ext cx="5435135" cy="429437"/>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sp>
        <p:nvSpPr>
          <p:cNvPr id="15"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4" name="Slide title">
            <a:extLst>
              <a:ext uri="{FF2B5EF4-FFF2-40B4-BE49-F238E27FC236}">
                <a16:creationId xmlns:a16="http://schemas.microsoft.com/office/drawing/2014/main" id="{221E3725-E89C-C94A-BB39-ADFE2308856D}"/>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69899461"/>
      </p:ext>
    </p:extLst>
  </p:cSld>
  <p:clrMapOvr>
    <a:masterClrMapping/>
  </p:clrMapOvr>
  <p:hf hdr="0" ftr="0" dt="0"/>
  <p:extLst>
    <p:ext uri="{DCECCB84-F9BA-43D5-87BE-67443E8EF086}">
      <p15:sldGuideLst xmlns:p15="http://schemas.microsoft.com/office/powerpoint/2012/main">
        <p15:guide id="1" orient="horz" pos="2561">
          <p15:clr>
            <a:srgbClr val="FBAE40"/>
          </p15:clr>
        </p15:guide>
        <p15:guide id="2" orient="horz" pos="2688">
          <p15:clr>
            <a:srgbClr val="FBAE40"/>
          </p15:clr>
        </p15:guide>
        <p15:guide id="3" pos="3913">
          <p15:clr>
            <a:srgbClr val="FBAE40"/>
          </p15:clr>
        </p15:guide>
        <p15:guide id="4" pos="42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24" name="Content 1 Placeholder">
            <a:extLst>
              <a:ext uri="{FF2B5EF4-FFF2-40B4-BE49-F238E27FC236}">
                <a16:creationId xmlns:a16="http://schemas.microsoft.com/office/drawing/2014/main" id="{B4B4B565-D926-41AD-A802-45F0A4B810B8}"/>
              </a:ext>
            </a:extLst>
          </p:cNvPr>
          <p:cNvSpPr>
            <a:spLocks noGrp="1"/>
          </p:cNvSpPr>
          <p:nvPr>
            <p:ph idx="30" hasCustomPrompt="1"/>
          </p:nvPr>
        </p:nvSpPr>
        <p:spPr>
          <a:xfrm>
            <a:off x="3057303" y="4527352"/>
            <a:ext cx="8749885" cy="1568648"/>
          </a:xfrm>
        </p:spPr>
        <p:txBody>
          <a:bodyPr/>
          <a:lstStyle>
            <a:lvl1pPr marL="321469" indent="-321469" algn="l" defTabSz="914258" rtl="0" eaLnBrk="1" latinLnBrk="0" hangingPunct="1">
              <a:lnSpc>
                <a:spcPct val="112000"/>
              </a:lnSpc>
              <a:spcBef>
                <a:spcPts val="0"/>
              </a:spcBef>
              <a:spcAft>
                <a:spcPts val="563"/>
              </a:spcAft>
              <a:buClr>
                <a:srgbClr val="DB0011"/>
              </a:buClr>
              <a:buSzPct val="80000"/>
              <a:buFont typeface="Wingdings" panose="05000000000000000000" pitchFamily="2" charset="2"/>
              <a:buChar char=""/>
              <a:defRPr lang="en-US" sz="1500" kern="1200" dirty="0">
                <a:solidFill>
                  <a:srgbClr val="333333"/>
                </a:solidFill>
                <a:latin typeface="+mn-lt"/>
                <a:ea typeface="+mn-ea"/>
                <a:cs typeface="+mn-cs"/>
              </a:defRPr>
            </a:lvl1pPr>
            <a:lvl2pPr marL="589359" indent="-260450" algn="l" defTabSz="914258" rtl="0" eaLnBrk="1" latinLnBrk="0" hangingPunct="1">
              <a:lnSpc>
                <a:spcPct val="112000"/>
              </a:lnSpc>
              <a:spcBef>
                <a:spcPts val="0"/>
              </a:spcBef>
              <a:spcAft>
                <a:spcPts val="563"/>
              </a:spcAft>
              <a:buClr>
                <a:srgbClr val="DB0011"/>
              </a:buClr>
              <a:buSzPct val="100000"/>
              <a:buFont typeface="Univers Next for HSBC Light" panose="020B0403030202020203" pitchFamily="34" charset="0"/>
              <a:buChar char="•"/>
              <a:defRPr lang="en-US" sz="1500" kern="1200" dirty="0">
                <a:solidFill>
                  <a:srgbClr val="333333"/>
                </a:solidFill>
                <a:latin typeface="+mn-lt"/>
                <a:ea typeface="+mn-ea"/>
                <a:cs typeface="+mn-cs"/>
              </a:defRPr>
            </a:lvl2pPr>
            <a:lvl3pPr marL="839391" indent="-255984" algn="l" defTabSz="914258" rtl="0" eaLnBrk="1" latinLnBrk="0" hangingPunct="1">
              <a:lnSpc>
                <a:spcPct val="112000"/>
              </a:lnSpc>
              <a:spcBef>
                <a:spcPts val="0"/>
              </a:spcBef>
              <a:spcAft>
                <a:spcPts val="563"/>
              </a:spcAft>
              <a:buClr>
                <a:srgbClr val="DB0011"/>
              </a:buClr>
              <a:buSzPct val="100000"/>
              <a:buFont typeface="Open Sans" panose="020B0606030504020204" pitchFamily="34" charset="0"/>
              <a:buChar char="–"/>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6" name="Text 2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3057683" y="3953077"/>
            <a:ext cx="8749499" cy="429437"/>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3057303" y="2202656"/>
            <a:ext cx="8749885" cy="1568648"/>
          </a:xfrm>
        </p:spPr>
        <p:txBody>
          <a:bodyPr/>
          <a:lstStyle>
            <a:lvl1pPr marL="321469" indent="-321469" algn="l" defTabSz="914258" rtl="0" eaLnBrk="1" latinLnBrk="0" hangingPunct="1">
              <a:lnSpc>
                <a:spcPct val="112000"/>
              </a:lnSpc>
              <a:spcBef>
                <a:spcPts val="0"/>
              </a:spcBef>
              <a:spcAft>
                <a:spcPts val="563"/>
              </a:spcAft>
              <a:buClr>
                <a:srgbClr val="DB0011"/>
              </a:buClr>
              <a:buSzPct val="80000"/>
              <a:buFont typeface="Wingdings" panose="05000000000000000000" pitchFamily="2" charset="2"/>
              <a:buChar char=""/>
              <a:defRPr lang="en-US" sz="1500" kern="1200" dirty="0">
                <a:solidFill>
                  <a:srgbClr val="333333"/>
                </a:solidFill>
                <a:latin typeface="+mn-lt"/>
                <a:ea typeface="+mn-ea"/>
                <a:cs typeface="+mn-cs"/>
              </a:defRPr>
            </a:lvl1pPr>
            <a:lvl2pPr marL="589359" indent="-260450" algn="l" defTabSz="914258" rtl="0" eaLnBrk="1" latinLnBrk="0" hangingPunct="1">
              <a:lnSpc>
                <a:spcPct val="112000"/>
              </a:lnSpc>
              <a:spcBef>
                <a:spcPts val="0"/>
              </a:spcBef>
              <a:spcAft>
                <a:spcPts val="563"/>
              </a:spcAft>
              <a:buClr>
                <a:srgbClr val="DB0011"/>
              </a:buClr>
              <a:buSzPct val="100000"/>
              <a:buFont typeface="Univers Next for HSBC Light" panose="020B0403030202020203" pitchFamily="34" charset="0"/>
              <a:buChar char="•"/>
              <a:defRPr lang="en-US" sz="1500" kern="1200" dirty="0">
                <a:solidFill>
                  <a:srgbClr val="333333"/>
                </a:solidFill>
                <a:latin typeface="+mn-lt"/>
                <a:ea typeface="+mn-ea"/>
                <a:cs typeface="+mn-cs"/>
              </a:defRPr>
            </a:lvl2pPr>
            <a:lvl3pPr marL="839391" indent="-255984" algn="l" defTabSz="914258" rtl="0" eaLnBrk="1" latinLnBrk="0" hangingPunct="1">
              <a:lnSpc>
                <a:spcPct val="112000"/>
              </a:lnSpc>
              <a:spcBef>
                <a:spcPts val="0"/>
              </a:spcBef>
              <a:spcAft>
                <a:spcPts val="563"/>
              </a:spcAft>
              <a:buClr>
                <a:srgbClr val="DB0011"/>
              </a:buClr>
              <a:buSzPct val="100000"/>
              <a:buFont typeface="Open Sans" panose="020B0606030504020204" pitchFamily="34" charset="0"/>
              <a:buChar char="–"/>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3057683" y="1640086"/>
            <a:ext cx="8742756" cy="429437"/>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cxnSp>
        <p:nvCxnSpPr>
          <p:cNvPr id="19" name="Divider line graphic">
            <a:extLst>
              <a:ext uri="{FF2B5EF4-FFF2-40B4-BE49-F238E27FC236}">
                <a16:creationId xmlns:a16="http://schemas.microsoft.com/office/drawing/2014/main" id="{13DC4A63-E04B-404D-925B-86880CD86300}"/>
              </a:ext>
            </a:extLst>
          </p:cNvPr>
          <p:cNvCxnSpPr>
            <a:cxnSpLocks/>
          </p:cNvCxnSpPr>
          <p:nvPr/>
        </p:nvCxnSpPr>
        <p:spPr>
          <a:xfrm>
            <a:off x="2814684" y="1640086"/>
            <a:ext cx="0" cy="44559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mmary Placeholder">
            <a:extLst>
              <a:ext uri="{FF2B5EF4-FFF2-40B4-BE49-F238E27FC236}">
                <a16:creationId xmlns:a16="http://schemas.microsoft.com/office/drawing/2014/main" id="{D3C88086-0951-46AC-8FF5-CE8CBF983AB1}"/>
              </a:ext>
            </a:extLst>
          </p:cNvPr>
          <p:cNvSpPr>
            <a:spLocks noGrp="1"/>
          </p:cNvSpPr>
          <p:nvPr>
            <p:ph type="body" sz="quarter" idx="17" hasCustomPrompt="1"/>
          </p:nvPr>
        </p:nvSpPr>
        <p:spPr>
          <a:xfrm>
            <a:off x="398298" y="1651385"/>
            <a:ext cx="2182695" cy="4444615"/>
          </a:xfrm>
        </p:spPr>
        <p:txBody>
          <a:bodyPr>
            <a:noAutofit/>
          </a:bodyPr>
          <a:lstStyle>
            <a:lvl1pPr marL="0" indent="0">
              <a:lnSpc>
                <a:spcPct val="112000"/>
              </a:lnSpc>
              <a:spcBef>
                <a:spcPts val="0"/>
              </a:spcBef>
              <a:spcAft>
                <a:spcPts val="563"/>
              </a:spcAft>
              <a:buClr>
                <a:srgbClr val="DB0011"/>
              </a:buClr>
              <a:defRPr sz="1500"/>
            </a:lvl1pPr>
            <a:lvl2pPr marL="255984" indent="-255984">
              <a:lnSpc>
                <a:spcPct val="112000"/>
              </a:lnSpc>
              <a:spcAft>
                <a:spcPts val="563"/>
              </a:spcAft>
              <a:buClr>
                <a:srgbClr val="DB0011"/>
              </a:buClr>
              <a:defRPr sz="1500"/>
            </a:lvl2pPr>
            <a:lvl3pPr marL="421184" indent="-165200">
              <a:lnSpc>
                <a:spcPct val="112000"/>
              </a:lnSpc>
              <a:spcAft>
                <a:spcPts val="563"/>
              </a:spcAft>
              <a:buClr>
                <a:srgbClr val="DB0011"/>
              </a:buClr>
              <a:defRPr sz="1500"/>
            </a:lvl3pPr>
            <a:lvl4pPr marL="586383" indent="-165200">
              <a:lnSpc>
                <a:spcPct val="112000"/>
              </a:lnSpc>
              <a:spcAft>
                <a:spcPts val="563"/>
              </a:spcAft>
              <a:buClr>
                <a:srgbClr val="DB0011"/>
              </a:buClr>
              <a:defRPr sz="1500"/>
            </a:lvl4pPr>
            <a:lvl5pPr marL="751583" indent="-165200">
              <a:lnSpc>
                <a:spcPct val="112000"/>
              </a:lnSpc>
              <a:spcAft>
                <a:spcPts val="563"/>
              </a:spcAft>
              <a:buClr>
                <a:srgbClr val="DB0011"/>
              </a:buClr>
              <a:defRPr sz="15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20" name="Slide title">
            <a:extLst>
              <a:ext uri="{FF2B5EF4-FFF2-40B4-BE49-F238E27FC236}">
                <a16:creationId xmlns:a16="http://schemas.microsoft.com/office/drawing/2014/main" id="{66BE7456-BB06-1A49-AE6A-7461C994DCEB}"/>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644826085"/>
      </p:ext>
    </p:extLst>
  </p:cSld>
  <p:clrMapOvr>
    <a:masterClrMapping/>
  </p:clrMapOvr>
  <p:hf hdr="0" ftr="0" dt="0"/>
  <p:extLst>
    <p:ext uri="{DCECCB84-F9BA-43D5-87BE-67443E8EF086}">
      <p15:sldGuideLst xmlns:p15="http://schemas.microsoft.com/office/powerpoint/2012/main">
        <p15:guide id="1" orient="horz" pos="2542">
          <p15:clr>
            <a:srgbClr val="FBAE40"/>
          </p15:clr>
        </p15:guide>
        <p15:guide id="2" orient="horz" pos="2650">
          <p15:clr>
            <a:srgbClr val="FBAE40"/>
          </p15:clr>
        </p15:guide>
        <p15:guide id="3" pos="2053">
          <p15:clr>
            <a:srgbClr val="FBAE40"/>
          </p15:clr>
        </p15:guide>
        <p15:guide id="4" pos="1733">
          <p15:clr>
            <a:srgbClr val="FBAE40"/>
          </p15:clr>
        </p15:guide>
        <p15:guide id="5" pos="18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33" name="Content 1 Placeholder">
            <a:extLst>
              <a:ext uri="{FF2B5EF4-FFF2-40B4-BE49-F238E27FC236}">
                <a16:creationId xmlns:a16="http://schemas.microsoft.com/office/drawing/2014/main" id="{B4B4B565-D926-41AD-A802-45F0A4B810B8}"/>
              </a:ext>
            </a:extLst>
          </p:cNvPr>
          <p:cNvSpPr>
            <a:spLocks noGrp="1"/>
          </p:cNvSpPr>
          <p:nvPr>
            <p:ph idx="40" hasCustomPrompt="1"/>
          </p:nvPr>
        </p:nvSpPr>
        <p:spPr>
          <a:xfrm>
            <a:off x="7681958" y="4515647"/>
            <a:ext cx="4118577" cy="1568648"/>
          </a:xfrm>
        </p:spPr>
        <p:txBody>
          <a:bodyPr/>
          <a:lstStyle>
            <a:lvl1pPr marL="321469" indent="-321469" algn="l" defTabSz="914258" rtl="0" eaLnBrk="1" latinLnBrk="0" hangingPunct="1">
              <a:lnSpc>
                <a:spcPct val="112000"/>
              </a:lnSpc>
              <a:spcBef>
                <a:spcPts val="0"/>
              </a:spcBef>
              <a:spcAft>
                <a:spcPts val="563"/>
              </a:spcAft>
              <a:buClr>
                <a:srgbClr val="DB0011"/>
              </a:buClr>
              <a:buSzPct val="80000"/>
              <a:buFont typeface="Wingdings" panose="05000000000000000000" pitchFamily="2" charset="2"/>
              <a:buChar char=""/>
              <a:defRPr lang="en-US" sz="1500" kern="1200" dirty="0">
                <a:solidFill>
                  <a:srgbClr val="333333"/>
                </a:solidFill>
                <a:latin typeface="+mn-lt"/>
                <a:ea typeface="+mn-ea"/>
                <a:cs typeface="+mn-cs"/>
              </a:defRPr>
            </a:lvl1pPr>
            <a:lvl2pPr marL="589359" indent="-260450" algn="l" defTabSz="914258" rtl="0" eaLnBrk="1" latinLnBrk="0" hangingPunct="1">
              <a:lnSpc>
                <a:spcPct val="112000"/>
              </a:lnSpc>
              <a:spcBef>
                <a:spcPts val="0"/>
              </a:spcBef>
              <a:spcAft>
                <a:spcPts val="563"/>
              </a:spcAft>
              <a:buClr>
                <a:srgbClr val="DB0011"/>
              </a:buClr>
              <a:buSzPct val="100000"/>
              <a:buFont typeface="Univers Next for HSBC Light" panose="020B0403030202020203" pitchFamily="34" charset="0"/>
              <a:buChar char="•"/>
              <a:defRPr lang="en-US" sz="1500" kern="1200" dirty="0">
                <a:solidFill>
                  <a:srgbClr val="333333"/>
                </a:solidFill>
                <a:latin typeface="+mn-lt"/>
                <a:ea typeface="+mn-ea"/>
                <a:cs typeface="+mn-cs"/>
              </a:defRPr>
            </a:lvl2pPr>
            <a:lvl3pPr marL="839391" indent="-255984" algn="l" defTabSz="914258" rtl="0" eaLnBrk="1" latinLnBrk="0" hangingPunct="1">
              <a:lnSpc>
                <a:spcPct val="112000"/>
              </a:lnSpc>
              <a:spcBef>
                <a:spcPts val="0"/>
              </a:spcBef>
              <a:spcAft>
                <a:spcPts val="563"/>
              </a:spcAft>
              <a:buClr>
                <a:srgbClr val="DB0011"/>
              </a:buClr>
              <a:buSzPct val="100000"/>
              <a:buFont typeface="Open Sans" panose="020B0606030504020204" pitchFamily="34" charset="0"/>
              <a:buChar char="–"/>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34" name="Text 1 Placeholder">
            <a:extLst>
              <a:ext uri="{FF2B5EF4-FFF2-40B4-BE49-F238E27FC236}">
                <a16:creationId xmlns:a16="http://schemas.microsoft.com/office/drawing/2014/main" id="{F2BA729E-AD94-45F5-A520-0952E68170D2}"/>
              </a:ext>
            </a:extLst>
          </p:cNvPr>
          <p:cNvSpPr>
            <a:spLocks noGrp="1"/>
          </p:cNvSpPr>
          <p:nvPr>
            <p:ph type="body" sz="quarter" idx="41" hasCustomPrompt="1"/>
          </p:nvPr>
        </p:nvSpPr>
        <p:spPr>
          <a:xfrm>
            <a:off x="7685313" y="3953077"/>
            <a:ext cx="4115222" cy="429437"/>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sp>
        <p:nvSpPr>
          <p:cNvPr id="29" name="Content 1 Placeholder">
            <a:extLst>
              <a:ext uri="{FF2B5EF4-FFF2-40B4-BE49-F238E27FC236}">
                <a16:creationId xmlns:a16="http://schemas.microsoft.com/office/drawing/2014/main" id="{B4B4B565-D926-41AD-A802-45F0A4B810B8}"/>
              </a:ext>
            </a:extLst>
          </p:cNvPr>
          <p:cNvSpPr>
            <a:spLocks noGrp="1"/>
          </p:cNvSpPr>
          <p:nvPr>
            <p:ph idx="36" hasCustomPrompt="1"/>
          </p:nvPr>
        </p:nvSpPr>
        <p:spPr>
          <a:xfrm>
            <a:off x="3054328" y="4515647"/>
            <a:ext cx="4118577" cy="1568648"/>
          </a:xfrm>
        </p:spPr>
        <p:txBody>
          <a:bodyPr/>
          <a:lstStyle>
            <a:lvl1pPr marL="321469" indent="-321469" algn="l" defTabSz="914258" rtl="0" eaLnBrk="1" latinLnBrk="0" hangingPunct="1">
              <a:lnSpc>
                <a:spcPct val="112000"/>
              </a:lnSpc>
              <a:spcBef>
                <a:spcPts val="0"/>
              </a:spcBef>
              <a:spcAft>
                <a:spcPts val="563"/>
              </a:spcAft>
              <a:buClr>
                <a:srgbClr val="DB0011"/>
              </a:buClr>
              <a:buSzPct val="80000"/>
              <a:buFont typeface="Wingdings" panose="05000000000000000000" pitchFamily="2" charset="2"/>
              <a:buChar char=""/>
              <a:defRPr lang="en-US" sz="1500" kern="1200" dirty="0">
                <a:solidFill>
                  <a:srgbClr val="333333"/>
                </a:solidFill>
                <a:latin typeface="+mn-lt"/>
                <a:ea typeface="+mn-ea"/>
                <a:cs typeface="+mn-cs"/>
              </a:defRPr>
            </a:lvl1pPr>
            <a:lvl2pPr marL="589359" indent="-260450" algn="l" defTabSz="914258" rtl="0" eaLnBrk="1" latinLnBrk="0" hangingPunct="1">
              <a:lnSpc>
                <a:spcPct val="112000"/>
              </a:lnSpc>
              <a:spcBef>
                <a:spcPts val="0"/>
              </a:spcBef>
              <a:spcAft>
                <a:spcPts val="563"/>
              </a:spcAft>
              <a:buClr>
                <a:srgbClr val="DB0011"/>
              </a:buClr>
              <a:buSzPct val="100000"/>
              <a:buFont typeface="Univers Next for HSBC Light" panose="020B0403030202020203" pitchFamily="34" charset="0"/>
              <a:buChar char="•"/>
              <a:defRPr lang="en-US" sz="1500" kern="1200" dirty="0">
                <a:solidFill>
                  <a:srgbClr val="333333"/>
                </a:solidFill>
                <a:latin typeface="+mn-lt"/>
                <a:ea typeface="+mn-ea"/>
                <a:cs typeface="+mn-cs"/>
              </a:defRPr>
            </a:lvl2pPr>
            <a:lvl3pPr marL="839391" indent="-255984" algn="l" defTabSz="914258" rtl="0" eaLnBrk="1" latinLnBrk="0" hangingPunct="1">
              <a:lnSpc>
                <a:spcPct val="112000"/>
              </a:lnSpc>
              <a:spcBef>
                <a:spcPts val="0"/>
              </a:spcBef>
              <a:spcAft>
                <a:spcPts val="563"/>
              </a:spcAft>
              <a:buClr>
                <a:srgbClr val="DB0011"/>
              </a:buClr>
              <a:buSzPct val="100000"/>
              <a:buFont typeface="Open Sans" panose="020B0606030504020204" pitchFamily="34" charset="0"/>
              <a:buChar char="–"/>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30" name="Text 1 Placeholder">
            <a:extLst>
              <a:ext uri="{FF2B5EF4-FFF2-40B4-BE49-F238E27FC236}">
                <a16:creationId xmlns:a16="http://schemas.microsoft.com/office/drawing/2014/main" id="{F2BA729E-AD94-45F5-A520-0952E68170D2}"/>
              </a:ext>
            </a:extLst>
          </p:cNvPr>
          <p:cNvSpPr>
            <a:spLocks noGrp="1"/>
          </p:cNvSpPr>
          <p:nvPr>
            <p:ph type="body" sz="quarter" idx="37" hasCustomPrompt="1"/>
          </p:nvPr>
        </p:nvSpPr>
        <p:spPr>
          <a:xfrm>
            <a:off x="3057683" y="3953077"/>
            <a:ext cx="4115222" cy="429437"/>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sp>
        <p:nvSpPr>
          <p:cNvPr id="31" name="Content 1 Placeholder">
            <a:extLst>
              <a:ext uri="{FF2B5EF4-FFF2-40B4-BE49-F238E27FC236}">
                <a16:creationId xmlns:a16="http://schemas.microsoft.com/office/drawing/2014/main" id="{B4B4B565-D926-41AD-A802-45F0A4B810B8}"/>
              </a:ext>
            </a:extLst>
          </p:cNvPr>
          <p:cNvSpPr>
            <a:spLocks noGrp="1"/>
          </p:cNvSpPr>
          <p:nvPr>
            <p:ph idx="38" hasCustomPrompt="1"/>
          </p:nvPr>
        </p:nvSpPr>
        <p:spPr>
          <a:xfrm>
            <a:off x="7681958" y="2202656"/>
            <a:ext cx="4118577" cy="1568648"/>
          </a:xfrm>
        </p:spPr>
        <p:txBody>
          <a:bodyPr/>
          <a:lstStyle>
            <a:lvl1pPr marL="321469" indent="-321469" algn="l" defTabSz="914258" rtl="0" eaLnBrk="1" latinLnBrk="0" hangingPunct="1">
              <a:lnSpc>
                <a:spcPct val="112000"/>
              </a:lnSpc>
              <a:spcBef>
                <a:spcPts val="0"/>
              </a:spcBef>
              <a:spcAft>
                <a:spcPts val="563"/>
              </a:spcAft>
              <a:buClr>
                <a:srgbClr val="DB0011"/>
              </a:buClr>
              <a:buSzPct val="80000"/>
              <a:buFont typeface="Wingdings" panose="05000000000000000000" pitchFamily="2" charset="2"/>
              <a:buChar char=""/>
              <a:defRPr lang="en-US" sz="1500" kern="1200" dirty="0">
                <a:solidFill>
                  <a:srgbClr val="333333"/>
                </a:solidFill>
                <a:latin typeface="+mn-lt"/>
                <a:ea typeface="+mn-ea"/>
                <a:cs typeface="+mn-cs"/>
              </a:defRPr>
            </a:lvl1pPr>
            <a:lvl2pPr marL="589359" indent="-260450" algn="l" defTabSz="914258" rtl="0" eaLnBrk="1" latinLnBrk="0" hangingPunct="1">
              <a:lnSpc>
                <a:spcPct val="112000"/>
              </a:lnSpc>
              <a:spcBef>
                <a:spcPts val="0"/>
              </a:spcBef>
              <a:spcAft>
                <a:spcPts val="563"/>
              </a:spcAft>
              <a:buClr>
                <a:srgbClr val="DB0011"/>
              </a:buClr>
              <a:buSzPct val="100000"/>
              <a:buFont typeface="Univers Next for HSBC Light" panose="020B0403030202020203" pitchFamily="34" charset="0"/>
              <a:buChar char="•"/>
              <a:defRPr lang="en-US" sz="1500" kern="1200" dirty="0">
                <a:solidFill>
                  <a:srgbClr val="333333"/>
                </a:solidFill>
                <a:latin typeface="+mn-lt"/>
                <a:ea typeface="+mn-ea"/>
                <a:cs typeface="+mn-cs"/>
              </a:defRPr>
            </a:lvl2pPr>
            <a:lvl3pPr marL="839391" indent="-255984" algn="l" defTabSz="914258" rtl="0" eaLnBrk="1" latinLnBrk="0" hangingPunct="1">
              <a:lnSpc>
                <a:spcPct val="112000"/>
              </a:lnSpc>
              <a:spcBef>
                <a:spcPts val="0"/>
              </a:spcBef>
              <a:spcAft>
                <a:spcPts val="563"/>
              </a:spcAft>
              <a:buClr>
                <a:srgbClr val="DB0011"/>
              </a:buClr>
              <a:buSzPct val="100000"/>
              <a:buFont typeface="Open Sans" panose="020B0606030504020204" pitchFamily="34" charset="0"/>
              <a:buChar char="–"/>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32" name="Text 1 Placeholder">
            <a:extLst>
              <a:ext uri="{FF2B5EF4-FFF2-40B4-BE49-F238E27FC236}">
                <a16:creationId xmlns:a16="http://schemas.microsoft.com/office/drawing/2014/main" id="{F2BA729E-AD94-45F5-A520-0952E68170D2}"/>
              </a:ext>
            </a:extLst>
          </p:cNvPr>
          <p:cNvSpPr>
            <a:spLocks noGrp="1"/>
          </p:cNvSpPr>
          <p:nvPr>
            <p:ph type="body" sz="quarter" idx="39" hasCustomPrompt="1"/>
          </p:nvPr>
        </p:nvSpPr>
        <p:spPr>
          <a:xfrm>
            <a:off x="7685313" y="1640086"/>
            <a:ext cx="4115222" cy="429437"/>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sp>
        <p:nvSpPr>
          <p:cNvPr id="27" name="Content 1 Placeholder">
            <a:extLst>
              <a:ext uri="{FF2B5EF4-FFF2-40B4-BE49-F238E27FC236}">
                <a16:creationId xmlns:a16="http://schemas.microsoft.com/office/drawing/2014/main" id="{B4B4B565-D926-41AD-A802-45F0A4B810B8}"/>
              </a:ext>
            </a:extLst>
          </p:cNvPr>
          <p:cNvSpPr>
            <a:spLocks noGrp="1"/>
          </p:cNvSpPr>
          <p:nvPr>
            <p:ph idx="34" hasCustomPrompt="1"/>
          </p:nvPr>
        </p:nvSpPr>
        <p:spPr>
          <a:xfrm>
            <a:off x="3057303" y="2202656"/>
            <a:ext cx="4118577" cy="1568648"/>
          </a:xfrm>
        </p:spPr>
        <p:txBody>
          <a:bodyPr/>
          <a:lstStyle>
            <a:lvl1pPr marL="321469" indent="-321469" algn="l" defTabSz="914258" rtl="0" eaLnBrk="1" latinLnBrk="0" hangingPunct="1">
              <a:lnSpc>
                <a:spcPct val="112000"/>
              </a:lnSpc>
              <a:spcBef>
                <a:spcPts val="0"/>
              </a:spcBef>
              <a:spcAft>
                <a:spcPts val="563"/>
              </a:spcAft>
              <a:buClr>
                <a:srgbClr val="DB0011"/>
              </a:buClr>
              <a:buSzPct val="80000"/>
              <a:buFont typeface="Wingdings" panose="05000000000000000000" pitchFamily="2" charset="2"/>
              <a:buChar char=""/>
              <a:defRPr lang="en-US" sz="1500" kern="1200" dirty="0">
                <a:solidFill>
                  <a:srgbClr val="333333"/>
                </a:solidFill>
                <a:latin typeface="+mn-lt"/>
                <a:ea typeface="+mn-ea"/>
                <a:cs typeface="+mn-cs"/>
              </a:defRPr>
            </a:lvl1pPr>
            <a:lvl2pPr marL="589359" indent="-260450" algn="l" defTabSz="914258" rtl="0" eaLnBrk="1" latinLnBrk="0" hangingPunct="1">
              <a:lnSpc>
                <a:spcPct val="112000"/>
              </a:lnSpc>
              <a:spcBef>
                <a:spcPts val="0"/>
              </a:spcBef>
              <a:spcAft>
                <a:spcPts val="563"/>
              </a:spcAft>
              <a:buClr>
                <a:srgbClr val="DB0011"/>
              </a:buClr>
              <a:buSzPct val="100000"/>
              <a:buFont typeface="Univers Next for HSBC Light" panose="020B0403030202020203" pitchFamily="34" charset="0"/>
              <a:buChar char="•"/>
              <a:defRPr lang="en-US" sz="1500" kern="1200" dirty="0">
                <a:solidFill>
                  <a:srgbClr val="333333"/>
                </a:solidFill>
                <a:latin typeface="+mn-lt"/>
                <a:ea typeface="+mn-ea"/>
                <a:cs typeface="+mn-cs"/>
              </a:defRPr>
            </a:lvl2pPr>
            <a:lvl3pPr marL="839391" indent="-255984" algn="l" defTabSz="914258" rtl="0" eaLnBrk="1" latinLnBrk="0" hangingPunct="1">
              <a:lnSpc>
                <a:spcPct val="112000"/>
              </a:lnSpc>
              <a:spcBef>
                <a:spcPts val="0"/>
              </a:spcBef>
              <a:spcAft>
                <a:spcPts val="563"/>
              </a:spcAft>
              <a:buClr>
                <a:srgbClr val="DB0011"/>
              </a:buClr>
              <a:buSzPct val="100000"/>
              <a:buFont typeface="Open Sans" panose="020B0606030504020204" pitchFamily="34" charset="0"/>
              <a:buChar char="–"/>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28" name="Text 1 Placeholder">
            <a:extLst>
              <a:ext uri="{FF2B5EF4-FFF2-40B4-BE49-F238E27FC236}">
                <a16:creationId xmlns:a16="http://schemas.microsoft.com/office/drawing/2014/main" id="{F2BA729E-AD94-45F5-A520-0952E68170D2}"/>
              </a:ext>
            </a:extLst>
          </p:cNvPr>
          <p:cNvSpPr>
            <a:spLocks noGrp="1"/>
          </p:cNvSpPr>
          <p:nvPr>
            <p:ph type="body" sz="quarter" idx="35" hasCustomPrompt="1"/>
          </p:nvPr>
        </p:nvSpPr>
        <p:spPr>
          <a:xfrm>
            <a:off x="3057683" y="1640086"/>
            <a:ext cx="4115222" cy="429437"/>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sz="1500"/>
            </a:lvl2pPr>
          </a:lstStyle>
          <a:p>
            <a:pPr lvl="0"/>
            <a:r>
              <a:rPr lang="en-US" dirty="0"/>
              <a:t>Click to add title</a:t>
            </a:r>
          </a:p>
          <a:p>
            <a:pPr lvl="1"/>
            <a:r>
              <a:rPr lang="en-GB" dirty="0"/>
              <a:t>Subtitle</a:t>
            </a:r>
          </a:p>
        </p:txBody>
      </p:sp>
      <p:cxnSp>
        <p:nvCxnSpPr>
          <p:cNvPr id="22" name="Divider line graphic">
            <a:extLst>
              <a:ext uri="{FF2B5EF4-FFF2-40B4-BE49-F238E27FC236}">
                <a16:creationId xmlns:a16="http://schemas.microsoft.com/office/drawing/2014/main" id="{13DC4A63-E04B-404D-925B-86880CD86300}"/>
              </a:ext>
            </a:extLst>
          </p:cNvPr>
          <p:cNvCxnSpPr>
            <a:cxnSpLocks/>
          </p:cNvCxnSpPr>
          <p:nvPr/>
        </p:nvCxnSpPr>
        <p:spPr>
          <a:xfrm>
            <a:off x="2814684" y="1640086"/>
            <a:ext cx="0" cy="44559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mmary Text Placeholder">
            <a:extLst>
              <a:ext uri="{FF2B5EF4-FFF2-40B4-BE49-F238E27FC236}">
                <a16:creationId xmlns:a16="http://schemas.microsoft.com/office/drawing/2014/main" id="{D3C88086-0951-46AC-8FF5-CE8CBF983AB1}"/>
              </a:ext>
            </a:extLst>
          </p:cNvPr>
          <p:cNvSpPr>
            <a:spLocks noGrp="1"/>
          </p:cNvSpPr>
          <p:nvPr>
            <p:ph type="body" sz="quarter" idx="17" hasCustomPrompt="1"/>
          </p:nvPr>
        </p:nvSpPr>
        <p:spPr>
          <a:xfrm>
            <a:off x="398299" y="1650293"/>
            <a:ext cx="2182697" cy="4440468"/>
          </a:xfrm>
        </p:spPr>
        <p:txBody>
          <a:bodyPr>
            <a:noAutofit/>
          </a:bodyPr>
          <a:lstStyle>
            <a:lvl1pPr marL="0" indent="0">
              <a:lnSpc>
                <a:spcPct val="112000"/>
              </a:lnSpc>
              <a:spcBef>
                <a:spcPts val="0"/>
              </a:spcBef>
              <a:spcAft>
                <a:spcPts val="563"/>
              </a:spcAft>
              <a:buClr>
                <a:srgbClr val="DB0011"/>
              </a:buClr>
              <a:defRPr sz="1500"/>
            </a:lvl1pPr>
            <a:lvl2pPr marL="255984" indent="-255984">
              <a:lnSpc>
                <a:spcPct val="112000"/>
              </a:lnSpc>
              <a:spcAft>
                <a:spcPts val="563"/>
              </a:spcAft>
              <a:buClr>
                <a:srgbClr val="DB0011"/>
              </a:buClr>
              <a:defRPr sz="1500"/>
            </a:lvl2pPr>
            <a:lvl3pPr marL="421184" indent="-165200">
              <a:lnSpc>
                <a:spcPct val="112000"/>
              </a:lnSpc>
              <a:spcAft>
                <a:spcPts val="563"/>
              </a:spcAft>
              <a:buClr>
                <a:srgbClr val="DB0011"/>
              </a:buClr>
              <a:defRPr sz="1500"/>
            </a:lvl3pPr>
            <a:lvl4pPr marL="586383" indent="-165200">
              <a:lnSpc>
                <a:spcPct val="112000"/>
              </a:lnSpc>
              <a:spcAft>
                <a:spcPts val="563"/>
              </a:spcAft>
              <a:buClr>
                <a:srgbClr val="DB0011"/>
              </a:buClr>
              <a:defRPr sz="1500"/>
            </a:lvl4pPr>
            <a:lvl5pPr marL="751583" indent="-165200">
              <a:lnSpc>
                <a:spcPct val="112000"/>
              </a:lnSpc>
              <a:spcAft>
                <a:spcPts val="563"/>
              </a:spcAft>
              <a:buClr>
                <a:srgbClr val="DB0011"/>
              </a:buClr>
              <a:defRPr sz="15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24" name="Slide title">
            <a:extLst>
              <a:ext uri="{FF2B5EF4-FFF2-40B4-BE49-F238E27FC236}">
                <a16:creationId xmlns:a16="http://schemas.microsoft.com/office/drawing/2014/main" id="{BDE83970-5C15-3C41-B65C-B981362176B5}"/>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4012515127"/>
      </p:ext>
    </p:extLst>
  </p:cSld>
  <p:clrMapOvr>
    <a:masterClrMapping/>
  </p:clrMapOvr>
  <p:hf hdr="0" ftr="0" dt="0"/>
  <p:extLst>
    <p:ext uri="{DCECCB84-F9BA-43D5-87BE-67443E8EF086}">
      <p15:sldGuideLst xmlns:p15="http://schemas.microsoft.com/office/powerpoint/2012/main">
        <p15:guide id="1" orient="horz" pos="2534">
          <p15:clr>
            <a:srgbClr val="FBAE40"/>
          </p15:clr>
        </p15:guide>
        <p15:guide id="2" orient="horz" pos="2652">
          <p15:clr>
            <a:srgbClr val="FBAE40"/>
          </p15:clr>
        </p15:guide>
        <p15:guide id="4" pos="1733">
          <p15:clr>
            <a:srgbClr val="FBAE40"/>
          </p15:clr>
        </p15:guide>
        <p15:guide id="5" pos="1891">
          <p15:clr>
            <a:srgbClr val="FBAE40"/>
          </p15:clr>
        </p15:guide>
        <p15:guide id="6" pos="4821">
          <p15:clr>
            <a:srgbClr val="FBAE40"/>
          </p15:clr>
        </p15:guide>
        <p15:guide id="7" pos="5148">
          <p15:clr>
            <a:srgbClr val="FBAE40"/>
          </p15:clr>
        </p15:guide>
        <p15:guide id="8" pos="20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0" name="Notes Placeholder">
            <a:extLst>
              <a:ext uri="{FF2B5EF4-FFF2-40B4-BE49-F238E27FC236}">
                <a16:creationId xmlns:a16="http://schemas.microsoft.com/office/drawing/2014/main" id="{147A676F-FBF2-4243-9DBD-F60E93D648CE}"/>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1" name="Content Placeholder">
            <a:extLst>
              <a:ext uri="{FF2B5EF4-FFF2-40B4-BE49-F238E27FC236}">
                <a16:creationId xmlns:a16="http://schemas.microsoft.com/office/drawing/2014/main" id="{8A5DB72E-5C7A-45CF-A2F6-450B0CCC205B}"/>
              </a:ext>
            </a:extLst>
          </p:cNvPr>
          <p:cNvSpPr>
            <a:spLocks noGrp="1"/>
          </p:cNvSpPr>
          <p:nvPr>
            <p:ph idx="29" hasCustomPrompt="1"/>
          </p:nvPr>
        </p:nvSpPr>
        <p:spPr>
          <a:xfrm>
            <a:off x="3161184" y="1640086"/>
            <a:ext cx="8639255" cy="4455914"/>
          </a:xfrm>
        </p:spPr>
        <p:txBody>
          <a:bodyPr/>
          <a:lstStyle>
            <a:lvl1pPr marL="321469" indent="-321469">
              <a:lnSpc>
                <a:spcPct val="112000"/>
              </a:lnSpc>
              <a:spcBef>
                <a:spcPts val="0"/>
              </a:spcBef>
              <a:spcAft>
                <a:spcPts val="0"/>
              </a:spcAft>
              <a:buClr>
                <a:srgbClr val="DB0011"/>
              </a:buClr>
              <a:buSzPct val="80000"/>
              <a:buFont typeface="Wingdings" panose="05000000000000000000" pitchFamily="2" charset="2"/>
              <a:buChar char=""/>
              <a:defRPr sz="1500"/>
            </a:lvl1pPr>
            <a:lvl2pPr marL="589359" indent="-260450">
              <a:lnSpc>
                <a:spcPct val="112000"/>
              </a:lnSpc>
              <a:buClr>
                <a:srgbClr val="DB0011"/>
              </a:buClr>
              <a:buSzPct val="100000"/>
              <a:buFont typeface="Univers Next for HSBC Light" panose="020B0403030202020203" pitchFamily="34" charset="0"/>
              <a:buChar char="•"/>
              <a:defRPr sz="1500"/>
            </a:lvl2pPr>
            <a:lvl3pPr marL="839391" indent="-255984">
              <a:lnSpc>
                <a:spcPct val="112000"/>
              </a:lnSpc>
              <a:buClr>
                <a:srgbClr val="DB0011"/>
              </a:buClr>
              <a:buSzPct val="100000"/>
              <a:buFont typeface="Open Sans" panose="020B0606030504020204" pitchFamily="34" charset="0"/>
              <a:buChar char="–"/>
              <a:defRPr sz="1500"/>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cxnSp>
        <p:nvCxnSpPr>
          <p:cNvPr id="13" name="Divider line graphic">
            <a:extLst>
              <a:ext uri="{FF2B5EF4-FFF2-40B4-BE49-F238E27FC236}">
                <a16:creationId xmlns:a16="http://schemas.microsoft.com/office/drawing/2014/main" id="{13DC4A63-E04B-404D-925B-86880CD86300}"/>
              </a:ext>
            </a:extLst>
          </p:cNvPr>
          <p:cNvCxnSpPr>
            <a:cxnSpLocks/>
          </p:cNvCxnSpPr>
          <p:nvPr/>
        </p:nvCxnSpPr>
        <p:spPr>
          <a:xfrm>
            <a:off x="2878985" y="1640086"/>
            <a:ext cx="0" cy="44559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ummary Text Placeholder">
            <a:extLst>
              <a:ext uri="{FF2B5EF4-FFF2-40B4-BE49-F238E27FC236}">
                <a16:creationId xmlns:a16="http://schemas.microsoft.com/office/drawing/2014/main" id="{765C7EB7-CD3B-45C9-8190-7551FF6090F5}"/>
              </a:ext>
            </a:extLst>
          </p:cNvPr>
          <p:cNvSpPr>
            <a:spLocks noGrp="1"/>
          </p:cNvSpPr>
          <p:nvPr>
            <p:ph type="body" sz="quarter" idx="17" hasCustomPrompt="1"/>
          </p:nvPr>
        </p:nvSpPr>
        <p:spPr>
          <a:xfrm>
            <a:off x="398300" y="1640252"/>
            <a:ext cx="2214270" cy="4455748"/>
          </a:xfrm>
        </p:spPr>
        <p:txBody>
          <a:bodyPr>
            <a:noAutofit/>
          </a:bodyPr>
          <a:lstStyle>
            <a:lvl1pPr marL="0" indent="0">
              <a:lnSpc>
                <a:spcPct val="112000"/>
              </a:lnSpc>
              <a:spcBef>
                <a:spcPts val="0"/>
              </a:spcBef>
              <a:spcAft>
                <a:spcPts val="563"/>
              </a:spcAft>
              <a:buClr>
                <a:srgbClr val="DB0011"/>
              </a:buClr>
              <a:defRPr sz="1500"/>
            </a:lvl1pPr>
            <a:lvl2pPr marL="255984" indent="-255984">
              <a:lnSpc>
                <a:spcPct val="112000"/>
              </a:lnSpc>
              <a:spcAft>
                <a:spcPts val="563"/>
              </a:spcAft>
              <a:buClr>
                <a:srgbClr val="DB0011"/>
              </a:buClr>
              <a:defRPr sz="1500"/>
            </a:lvl2pPr>
            <a:lvl3pPr marL="421184" indent="-165200">
              <a:lnSpc>
                <a:spcPct val="112000"/>
              </a:lnSpc>
              <a:spcAft>
                <a:spcPts val="563"/>
              </a:spcAft>
              <a:buClr>
                <a:srgbClr val="DB0011"/>
              </a:buClr>
              <a:defRPr sz="1500"/>
            </a:lvl3pPr>
            <a:lvl4pPr marL="586383" indent="-165200">
              <a:lnSpc>
                <a:spcPct val="112000"/>
              </a:lnSpc>
              <a:spcAft>
                <a:spcPts val="563"/>
              </a:spcAft>
              <a:buClr>
                <a:srgbClr val="DB0011"/>
              </a:buClr>
              <a:defRPr sz="1500"/>
            </a:lvl4pPr>
            <a:lvl5pPr marL="751583" indent="-165200">
              <a:lnSpc>
                <a:spcPct val="112000"/>
              </a:lnSpc>
              <a:spcAft>
                <a:spcPts val="563"/>
              </a:spcAft>
              <a:buClr>
                <a:srgbClr val="DB0011"/>
              </a:buClr>
              <a:defRPr sz="15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8" y="672906"/>
            <a:ext cx="11409067" cy="565965"/>
          </a:xfrm>
        </p:spPr>
        <p:txBody>
          <a:bodyPr/>
          <a:lstStyle>
            <a:lvl1pPr>
              <a:defRPr sz="2250" spc="0" baseline="0"/>
            </a:lvl1pPr>
          </a:lstStyle>
          <a:p>
            <a:r>
              <a:rPr lang="en-US" dirty="0"/>
              <a:t>Click to edit subtitle</a:t>
            </a:r>
          </a:p>
        </p:txBody>
      </p:sp>
      <p:sp>
        <p:nvSpPr>
          <p:cNvPr id="10" name="Slide title">
            <a:extLst>
              <a:ext uri="{FF2B5EF4-FFF2-40B4-BE49-F238E27FC236}">
                <a16:creationId xmlns:a16="http://schemas.microsoft.com/office/drawing/2014/main" id="{BB0CC1B0-FC09-AE48-9AB7-22E2F66A454B}"/>
              </a:ext>
            </a:extLst>
          </p:cNvPr>
          <p:cNvSpPr>
            <a:spLocks noGrp="1"/>
          </p:cNvSpPr>
          <p:nvPr>
            <p:ph type="title" hasCustomPrompt="1"/>
          </p:nvPr>
        </p:nvSpPr>
        <p:spPr>
          <a:xfrm>
            <a:off x="391547" y="391420"/>
            <a:ext cx="11408892" cy="281486"/>
          </a:xfrm>
        </p:spPr>
        <p:txBody>
          <a:bodyPr/>
          <a:lstStyle>
            <a:lvl1pPr>
              <a:defRPr spc="0">
                <a:latin typeface="Univers Next for HSBC Medium" panose="020B0603030202020203" pitchFamily="34" charset="0"/>
              </a:defRPr>
            </a:lvl1pPr>
          </a:lstStyle>
          <a:p>
            <a:r>
              <a:rPr lang="en-GB" dirty="0"/>
              <a:t>Click to edit title</a:t>
            </a:r>
          </a:p>
        </p:txBody>
      </p:sp>
    </p:spTree>
    <p:extLst>
      <p:ext uri="{BB962C8B-B14F-4D97-AF65-F5344CB8AC3E}">
        <p14:creationId xmlns:p14="http://schemas.microsoft.com/office/powerpoint/2010/main" val="2626371539"/>
      </p:ext>
    </p:extLst>
  </p:cSld>
  <p:clrMapOvr>
    <a:masterClrMapping/>
  </p:clrMapOvr>
  <p:hf hdr="0" ftr="0" dt="0"/>
  <p:extLst>
    <p:ext uri="{DCECCB84-F9BA-43D5-87BE-67443E8EF086}">
      <p15:sldGuideLst xmlns:p15="http://schemas.microsoft.com/office/powerpoint/2012/main">
        <p15:guide id="1" orient="horz" pos="2576">
          <p15:clr>
            <a:srgbClr val="FBAE40"/>
          </p15:clr>
        </p15:guide>
        <p15:guide id="2" pos="2122">
          <p15:clr>
            <a:srgbClr val="FBAE40"/>
          </p15:clr>
        </p15:guide>
        <p15:guide id="3" pos="1759">
          <p15:clr>
            <a:srgbClr val="FBAE40"/>
          </p15:clr>
        </p15:guide>
        <p15:guide id="4" pos="193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Notes">
            <a:extLst>
              <a:ext uri="{FF2B5EF4-FFF2-40B4-BE49-F238E27FC236}">
                <a16:creationId xmlns:a16="http://schemas.microsoft.com/office/drawing/2014/main" id="{B233259E-DE68-4D6D-B7DC-BDFF530366A1}"/>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8" name="Slide title">
            <a:extLst>
              <a:ext uri="{FF2B5EF4-FFF2-40B4-BE49-F238E27FC236}">
                <a16:creationId xmlns:a16="http://schemas.microsoft.com/office/drawing/2014/main" id="{632C7101-42D9-A84E-909D-5E9C61E22775}"/>
              </a:ext>
            </a:extLst>
          </p:cNvPr>
          <p:cNvSpPr>
            <a:spLocks noGrp="1"/>
          </p:cNvSpPr>
          <p:nvPr>
            <p:ph type="title" hasCustomPrompt="1"/>
          </p:nvPr>
        </p:nvSpPr>
        <p:spPr>
          <a:xfrm>
            <a:off x="391547" y="391420"/>
            <a:ext cx="11408892" cy="281486"/>
          </a:xfrm>
        </p:spPr>
        <p:txBody>
          <a:bodyPr/>
          <a:lstStyle>
            <a:lvl1pPr>
              <a:defRPr spc="0">
                <a:latin typeface="Univers Next for HSBC Medium" panose="020B0603030202020203" pitchFamily="34" charset="0"/>
              </a:defRPr>
            </a:lvl1pPr>
          </a:lstStyle>
          <a:p>
            <a:r>
              <a:rPr lang="en-GB" dirty="0"/>
              <a:t>Click to edit title</a:t>
            </a:r>
          </a:p>
        </p:txBody>
      </p:sp>
    </p:spTree>
    <p:extLst>
      <p:ext uri="{BB962C8B-B14F-4D97-AF65-F5344CB8AC3E}">
        <p14:creationId xmlns:p14="http://schemas.microsoft.com/office/powerpoint/2010/main" val="329900983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29" name="Content 4 Placeholder">
            <a:extLst>
              <a:ext uri="{FF2B5EF4-FFF2-40B4-BE49-F238E27FC236}">
                <a16:creationId xmlns:a16="http://schemas.microsoft.com/office/drawing/2014/main" id="{F4152C6B-DBCA-9B46-BA05-2017CB08447C}"/>
              </a:ext>
            </a:extLst>
          </p:cNvPr>
          <p:cNvSpPr>
            <a:spLocks noGrp="1"/>
          </p:cNvSpPr>
          <p:nvPr>
            <p:ph idx="37" hasCustomPrompt="1"/>
          </p:nvPr>
        </p:nvSpPr>
        <p:spPr>
          <a:xfrm>
            <a:off x="6368685" y="4397581"/>
            <a:ext cx="5434378" cy="1698419"/>
          </a:xfrm>
        </p:spPr>
        <p:txBody>
          <a:bodyPr/>
          <a:lstStyle>
            <a:lvl1pPr marL="168176" indent="-168176" algn="l" defTabSz="914258" rtl="0" eaLnBrk="1" latinLnBrk="0" hangingPunct="1">
              <a:lnSpc>
                <a:spcPct val="112000"/>
              </a:lnSpc>
              <a:spcBef>
                <a:spcPts val="563"/>
              </a:spcBef>
              <a:spcAft>
                <a:spcPts val="563"/>
              </a:spcAft>
              <a:buClr>
                <a:srgbClr val="DB0011"/>
              </a:buClr>
              <a:buSzPct val="80000"/>
              <a:buFont typeface="Wingdings" panose="05000000000000000000" pitchFamily="2" charset="2"/>
              <a:buChar char=""/>
              <a:tabLst/>
              <a:defRPr lang="en-US" sz="1500" kern="1200" dirty="0">
                <a:solidFill>
                  <a:srgbClr val="333333"/>
                </a:solidFill>
                <a:latin typeface="+mn-lt"/>
                <a:ea typeface="+mn-ea"/>
                <a:cs typeface="+mn-cs"/>
              </a:defRPr>
            </a:lvl1pPr>
            <a:lvl2pPr marL="337840" indent="-169664" algn="l" defTabSz="914258" rtl="0" eaLnBrk="1" latinLnBrk="0" hangingPunct="1">
              <a:lnSpc>
                <a:spcPct val="112000"/>
              </a:lnSpc>
              <a:spcBef>
                <a:spcPts val="563"/>
              </a:spcBef>
              <a:spcAft>
                <a:spcPts val="563"/>
              </a:spcAft>
              <a:buClr>
                <a:srgbClr val="DB0011"/>
              </a:buClr>
              <a:buSzPct val="100000"/>
              <a:buFont typeface="Univers Next for HSBC Light" panose="020B0403030202020203" pitchFamily="34" charset="0"/>
              <a:buChar char="•"/>
              <a:tabLst/>
              <a:defRPr lang="en-US" sz="1500" kern="1200" dirty="0">
                <a:solidFill>
                  <a:srgbClr val="333333"/>
                </a:solidFill>
                <a:latin typeface="+mn-lt"/>
                <a:ea typeface="+mn-ea"/>
                <a:cs typeface="+mn-cs"/>
              </a:defRPr>
            </a:lvl2pPr>
            <a:lvl3pPr marL="506016" indent="-168176" algn="l" defTabSz="914258" rtl="0" eaLnBrk="1" latinLnBrk="0" hangingPunct="1">
              <a:lnSpc>
                <a:spcPct val="112000"/>
              </a:lnSpc>
              <a:spcBef>
                <a:spcPts val="563"/>
              </a:spcBef>
              <a:spcAft>
                <a:spcPts val="563"/>
              </a:spcAft>
              <a:buClr>
                <a:srgbClr val="DB0011"/>
              </a:buClr>
              <a:buSzPct val="100000"/>
              <a:buFont typeface="Open Sans" panose="020B0606030504020204" pitchFamily="34" charset="0"/>
              <a:buChar char="–"/>
              <a:tabLst>
                <a:tab pos="1162348" algn="l"/>
              </a:tabLst>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7" name="Text 4 Placeholder">
            <a:extLst>
              <a:ext uri="{FF2B5EF4-FFF2-40B4-BE49-F238E27FC236}">
                <a16:creationId xmlns:a16="http://schemas.microsoft.com/office/drawing/2014/main" id="{29F4BBC2-64C3-477D-9030-2390A40D2790}"/>
              </a:ext>
            </a:extLst>
          </p:cNvPr>
          <p:cNvSpPr>
            <a:spLocks noGrp="1"/>
          </p:cNvSpPr>
          <p:nvPr>
            <p:ph type="body" sz="quarter" idx="33" hasCustomPrompt="1"/>
          </p:nvPr>
        </p:nvSpPr>
        <p:spPr>
          <a:xfrm>
            <a:off x="6366178" y="4034731"/>
            <a:ext cx="5441089" cy="219375"/>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8" name="Content 3 Placeholder">
            <a:extLst>
              <a:ext uri="{FF2B5EF4-FFF2-40B4-BE49-F238E27FC236}">
                <a16:creationId xmlns:a16="http://schemas.microsoft.com/office/drawing/2014/main" id="{EBD6D099-2CEA-9645-B6A8-18416691D58E}"/>
              </a:ext>
            </a:extLst>
          </p:cNvPr>
          <p:cNvSpPr>
            <a:spLocks noGrp="1"/>
          </p:cNvSpPr>
          <p:nvPr>
            <p:ph idx="36" hasCustomPrompt="1"/>
          </p:nvPr>
        </p:nvSpPr>
        <p:spPr>
          <a:xfrm>
            <a:off x="391467" y="4397581"/>
            <a:ext cx="5434378" cy="1698419"/>
          </a:xfrm>
        </p:spPr>
        <p:txBody>
          <a:bodyPr/>
          <a:lstStyle>
            <a:lvl1pPr marL="168176" indent="-168176" algn="l" defTabSz="914258" rtl="0" eaLnBrk="1" latinLnBrk="0" hangingPunct="1">
              <a:lnSpc>
                <a:spcPct val="112000"/>
              </a:lnSpc>
              <a:spcBef>
                <a:spcPts val="563"/>
              </a:spcBef>
              <a:spcAft>
                <a:spcPts val="563"/>
              </a:spcAft>
              <a:buClr>
                <a:srgbClr val="DB0011"/>
              </a:buClr>
              <a:buSzPct val="80000"/>
              <a:buFont typeface="Wingdings" panose="05000000000000000000" pitchFamily="2" charset="2"/>
              <a:buChar char=""/>
              <a:tabLst/>
              <a:defRPr lang="en-US" sz="1500" kern="1200" dirty="0">
                <a:solidFill>
                  <a:srgbClr val="333333"/>
                </a:solidFill>
                <a:latin typeface="+mn-lt"/>
                <a:ea typeface="+mn-ea"/>
                <a:cs typeface="+mn-cs"/>
              </a:defRPr>
            </a:lvl1pPr>
            <a:lvl2pPr marL="337840" indent="-169664" algn="l" defTabSz="914258" rtl="0" eaLnBrk="1" latinLnBrk="0" hangingPunct="1">
              <a:lnSpc>
                <a:spcPct val="112000"/>
              </a:lnSpc>
              <a:spcBef>
                <a:spcPts val="563"/>
              </a:spcBef>
              <a:spcAft>
                <a:spcPts val="563"/>
              </a:spcAft>
              <a:buClr>
                <a:srgbClr val="DB0011"/>
              </a:buClr>
              <a:buSzPct val="100000"/>
              <a:buFont typeface="Univers Next for HSBC Light" panose="020B0403030202020203" pitchFamily="34" charset="0"/>
              <a:buChar char="•"/>
              <a:tabLst/>
              <a:defRPr lang="en-US" sz="1500" kern="1200" dirty="0">
                <a:solidFill>
                  <a:srgbClr val="333333"/>
                </a:solidFill>
                <a:latin typeface="+mn-lt"/>
                <a:ea typeface="+mn-ea"/>
                <a:cs typeface="+mn-cs"/>
              </a:defRPr>
            </a:lvl2pPr>
            <a:lvl3pPr marL="506016" indent="-168176" algn="l" defTabSz="914258" rtl="0" eaLnBrk="1" latinLnBrk="0" hangingPunct="1">
              <a:lnSpc>
                <a:spcPct val="112000"/>
              </a:lnSpc>
              <a:spcBef>
                <a:spcPts val="563"/>
              </a:spcBef>
              <a:spcAft>
                <a:spcPts val="563"/>
              </a:spcAft>
              <a:buClr>
                <a:srgbClr val="DB0011"/>
              </a:buClr>
              <a:buSzPct val="100000"/>
              <a:buFont typeface="Open Sans" panose="020B0606030504020204" pitchFamily="34" charset="0"/>
              <a:buChar char="–"/>
              <a:tabLst>
                <a:tab pos="1162348" algn="l"/>
              </a:tabLst>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6" name="Text 3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391467" y="4034731"/>
            <a:ext cx="5435135" cy="219375"/>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7" name="Content 2 Placeholder">
            <a:extLst>
              <a:ext uri="{FF2B5EF4-FFF2-40B4-BE49-F238E27FC236}">
                <a16:creationId xmlns:a16="http://schemas.microsoft.com/office/drawing/2014/main" id="{00F6F290-419F-9C46-91D9-2F1AF8399D8A}"/>
              </a:ext>
            </a:extLst>
          </p:cNvPr>
          <p:cNvSpPr>
            <a:spLocks noGrp="1"/>
          </p:cNvSpPr>
          <p:nvPr>
            <p:ph idx="35" hasCustomPrompt="1"/>
          </p:nvPr>
        </p:nvSpPr>
        <p:spPr>
          <a:xfrm>
            <a:off x="6368685" y="2000403"/>
            <a:ext cx="5434378" cy="1807474"/>
          </a:xfrm>
        </p:spPr>
        <p:txBody>
          <a:bodyPr/>
          <a:lstStyle>
            <a:lvl1pPr marL="168176" indent="-168176" algn="l" defTabSz="914258" rtl="0" eaLnBrk="1" latinLnBrk="0" hangingPunct="1">
              <a:lnSpc>
                <a:spcPct val="112000"/>
              </a:lnSpc>
              <a:spcBef>
                <a:spcPts val="563"/>
              </a:spcBef>
              <a:spcAft>
                <a:spcPts val="563"/>
              </a:spcAft>
              <a:buClr>
                <a:srgbClr val="DB0011"/>
              </a:buClr>
              <a:buSzPct val="80000"/>
              <a:buFont typeface="Wingdings" panose="05000000000000000000" pitchFamily="2" charset="2"/>
              <a:buChar char=""/>
              <a:tabLst/>
              <a:defRPr lang="en-US" sz="1500" kern="1200" dirty="0">
                <a:solidFill>
                  <a:srgbClr val="333333"/>
                </a:solidFill>
                <a:latin typeface="+mn-lt"/>
                <a:ea typeface="+mn-ea"/>
                <a:cs typeface="+mn-cs"/>
              </a:defRPr>
            </a:lvl1pPr>
            <a:lvl2pPr marL="337840" indent="-169664" algn="l" defTabSz="914258" rtl="0" eaLnBrk="1" latinLnBrk="0" hangingPunct="1">
              <a:lnSpc>
                <a:spcPct val="112000"/>
              </a:lnSpc>
              <a:spcBef>
                <a:spcPts val="563"/>
              </a:spcBef>
              <a:spcAft>
                <a:spcPts val="563"/>
              </a:spcAft>
              <a:buClr>
                <a:srgbClr val="DB0011"/>
              </a:buClr>
              <a:buSzPct val="100000"/>
              <a:buFont typeface="Univers Next for HSBC Light" panose="020B0403030202020203" pitchFamily="34" charset="0"/>
              <a:buChar char="•"/>
              <a:tabLst/>
              <a:defRPr lang="en-US" sz="1500" kern="1200" dirty="0">
                <a:solidFill>
                  <a:srgbClr val="333333"/>
                </a:solidFill>
                <a:latin typeface="+mn-lt"/>
                <a:ea typeface="+mn-ea"/>
                <a:cs typeface="+mn-cs"/>
              </a:defRPr>
            </a:lvl2pPr>
            <a:lvl3pPr marL="506016" indent="-168176" algn="l" defTabSz="914258" rtl="0" eaLnBrk="1" latinLnBrk="0" hangingPunct="1">
              <a:lnSpc>
                <a:spcPct val="112000"/>
              </a:lnSpc>
              <a:spcBef>
                <a:spcPts val="563"/>
              </a:spcBef>
              <a:spcAft>
                <a:spcPts val="563"/>
              </a:spcAft>
              <a:buClr>
                <a:srgbClr val="DB0011"/>
              </a:buClr>
              <a:buSzPct val="100000"/>
              <a:buFont typeface="Open Sans" panose="020B0606030504020204" pitchFamily="34" charset="0"/>
              <a:buChar char="–"/>
              <a:tabLst>
                <a:tab pos="1162348" algn="l"/>
              </a:tabLst>
              <a:defRPr lang="en-US" sz="1500" kern="1200" dirty="0">
                <a:solidFill>
                  <a:srgbClr val="333333"/>
                </a:solidFill>
                <a:latin typeface="+mn-lt"/>
                <a:ea typeface="+mn-ea"/>
                <a:cs typeface="+mn-cs"/>
              </a:defRPr>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3" name="Text 2 Placeholder">
            <a:extLst>
              <a:ext uri="{FF2B5EF4-FFF2-40B4-BE49-F238E27FC236}">
                <a16:creationId xmlns:a16="http://schemas.microsoft.com/office/drawing/2014/main" id="{C5BDBC06-2181-4F76-B8BA-BD7017D164A3}"/>
              </a:ext>
            </a:extLst>
          </p:cNvPr>
          <p:cNvSpPr>
            <a:spLocks noGrp="1"/>
          </p:cNvSpPr>
          <p:nvPr>
            <p:ph type="body" sz="quarter" idx="31" hasCustomPrompt="1"/>
          </p:nvPr>
        </p:nvSpPr>
        <p:spPr>
          <a:xfrm>
            <a:off x="6366178" y="1640088"/>
            <a:ext cx="5441089" cy="220188"/>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2" name="Content 1 Placeholder">
            <a:extLst>
              <a:ext uri="{FF2B5EF4-FFF2-40B4-BE49-F238E27FC236}">
                <a16:creationId xmlns:a16="http://schemas.microsoft.com/office/drawing/2014/main" id="{748B4F1A-76EF-C947-BA3B-14C0B77A8444}"/>
              </a:ext>
            </a:extLst>
          </p:cNvPr>
          <p:cNvSpPr>
            <a:spLocks noGrp="1"/>
          </p:cNvSpPr>
          <p:nvPr>
            <p:ph idx="34" hasCustomPrompt="1"/>
          </p:nvPr>
        </p:nvSpPr>
        <p:spPr>
          <a:xfrm>
            <a:off x="391467" y="2000403"/>
            <a:ext cx="5434378" cy="1807473"/>
          </a:xfrm>
        </p:spPr>
        <p:txBody>
          <a:bodyPr/>
          <a:lstStyle>
            <a:lvl1pPr marL="168176" indent="-168176">
              <a:lnSpc>
                <a:spcPct val="112000"/>
              </a:lnSpc>
              <a:spcBef>
                <a:spcPts val="563"/>
              </a:spcBef>
              <a:spcAft>
                <a:spcPts val="563"/>
              </a:spcAft>
              <a:buClr>
                <a:srgbClr val="DB0011"/>
              </a:buClr>
              <a:buSzPct val="80000"/>
              <a:buFont typeface="Wingdings" panose="05000000000000000000" pitchFamily="2" charset="2"/>
              <a:buChar char=""/>
              <a:tabLst/>
              <a:defRPr sz="1500"/>
            </a:lvl1pPr>
            <a:lvl2pPr marL="337840" indent="-169664">
              <a:lnSpc>
                <a:spcPct val="112000"/>
              </a:lnSpc>
              <a:spcBef>
                <a:spcPts val="563"/>
              </a:spcBef>
              <a:spcAft>
                <a:spcPts val="563"/>
              </a:spcAft>
              <a:buClr>
                <a:srgbClr val="DB0011"/>
              </a:buClr>
              <a:buSzPct val="100000"/>
              <a:buFont typeface="Univers Next for HSBC Light" panose="020B0403030202020203" pitchFamily="34" charset="0"/>
              <a:buChar char="•"/>
              <a:tabLst/>
              <a:defRPr sz="1500"/>
            </a:lvl2pPr>
            <a:lvl3pPr marL="506016" indent="-168176">
              <a:lnSpc>
                <a:spcPct val="112000"/>
              </a:lnSpc>
              <a:spcBef>
                <a:spcPts val="563"/>
              </a:spcBef>
              <a:spcAft>
                <a:spcPts val="563"/>
              </a:spcAft>
              <a:buClr>
                <a:srgbClr val="DB0011"/>
              </a:buClr>
              <a:buSzPct val="100000"/>
              <a:buFont typeface="Open Sans" panose="020B0606030504020204" pitchFamily="34" charset="0"/>
              <a:buChar char="–"/>
              <a:tabLst>
                <a:tab pos="1162348" algn="l"/>
              </a:tabLst>
              <a:defRPr sz="1500"/>
            </a:lvl3pPr>
            <a:lvl4pPr marL="842367" indent="-255984">
              <a:lnSpc>
                <a:spcPct val="112000"/>
              </a:lnSpc>
              <a:buClr>
                <a:srgbClr val="DB0011"/>
              </a:buClr>
              <a:buSzPct val="90000"/>
              <a:defRPr sz="844"/>
            </a:lvl4pPr>
            <a:lvl5pPr marL="1098352" indent="-255984">
              <a:lnSpc>
                <a:spcPct val="112000"/>
              </a:lnSpc>
              <a:buClr>
                <a:srgbClr val="DB0011"/>
              </a:buClr>
              <a:buSzPct val="90000"/>
              <a:defRPr sz="844"/>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391467" y="1640088"/>
            <a:ext cx="5435135" cy="220188"/>
          </a:xfrm>
        </p:spPr>
        <p:txBody>
          <a:bodyPr/>
          <a:lstStyle>
            <a:lvl1pPr marL="0" indent="0">
              <a:spcBef>
                <a:spcPts val="0"/>
              </a:spcBef>
              <a:buNone/>
              <a:defRPr sz="15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19"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5" name="Slide title">
            <a:extLst>
              <a:ext uri="{FF2B5EF4-FFF2-40B4-BE49-F238E27FC236}">
                <a16:creationId xmlns:a16="http://schemas.microsoft.com/office/drawing/2014/main" id="{AB194455-85F6-CA47-8EC2-E7F6E46AB72E}"/>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551321814"/>
      </p:ext>
    </p:extLst>
  </p:cSld>
  <p:clrMapOvr>
    <a:masterClrMapping/>
  </p:clrMapOvr>
  <p:hf hdr="0" ftr="0" dt="0"/>
  <p:extLst>
    <p:ext uri="{DCECCB84-F9BA-43D5-87BE-67443E8EF086}">
      <p15:sldGuideLst xmlns:p15="http://schemas.microsoft.com/office/powerpoint/2012/main">
        <p15:guide id="1" orient="horz" pos="2561">
          <p15:clr>
            <a:srgbClr val="FBAE40"/>
          </p15:clr>
        </p15:guide>
        <p15:guide id="2" orient="horz" pos="2711">
          <p15:clr>
            <a:srgbClr val="FBAE40"/>
          </p15:clr>
        </p15:guide>
        <p15:guide id="3" pos="3913">
          <p15:clr>
            <a:srgbClr val="FBAE40"/>
          </p15:clr>
        </p15:guide>
        <p15:guide id="4" pos="42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Iconic Big and Light Dark">
    <p:bg>
      <p:bgPr>
        <a:solidFill>
          <a:schemeClr val="bg2">
            <a:lumMod val="25000"/>
          </a:schemeClr>
        </a:solidFill>
        <a:effectLst/>
      </p:bgPr>
    </p:bg>
    <p:spTree>
      <p:nvGrpSpPr>
        <p:cNvPr id="1" name=""/>
        <p:cNvGrpSpPr/>
        <p:nvPr/>
      </p:nvGrpSpPr>
      <p:grpSpPr>
        <a:xfrm>
          <a:off x="0" y="0"/>
          <a:ext cx="0" cy="0"/>
          <a:chOff x="0" y="0"/>
          <a:chExt cx="0" cy="0"/>
        </a:xfrm>
      </p:grpSpPr>
      <p:pic>
        <p:nvPicPr>
          <p:cNvPr id="15" name="HSBC logo"/>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727909"/>
            <a:ext cx="2116799" cy="1111771"/>
          </a:xfrm>
          <a:prstGeom prst="rect">
            <a:avLst/>
          </a:prstGeom>
        </p:spPr>
      </p:pic>
      <p:sp>
        <p:nvSpPr>
          <p:cNvPr id="6" name="Text Placeholder">
            <a:extLst>
              <a:ext uri="{FF2B5EF4-FFF2-40B4-BE49-F238E27FC236}">
                <a16:creationId xmlns:a16="http://schemas.microsoft.com/office/drawing/2014/main" id="{D4756445-9876-FD44-A110-1E91BCD78D1A}"/>
              </a:ext>
            </a:extLst>
          </p:cNvPr>
          <p:cNvSpPr>
            <a:spLocks noGrp="1"/>
          </p:cNvSpPr>
          <p:nvPr>
            <p:ph type="body" sz="quarter" idx="10" hasCustomPrompt="1"/>
          </p:nvPr>
        </p:nvSpPr>
        <p:spPr>
          <a:xfrm>
            <a:off x="389457" y="4580997"/>
            <a:ext cx="5708696" cy="626108"/>
          </a:xfrm>
        </p:spPr>
        <p:txBody>
          <a:bodyPr anchor="b"/>
          <a:lstStyle>
            <a:lvl1pPr marL="0" indent="0">
              <a:tabLst>
                <a:tab pos="1205508" algn="l"/>
              </a:tabLst>
              <a:defRPr sz="1500">
                <a:solidFill>
                  <a:schemeClr val="bg1"/>
                </a:solidFill>
              </a:defRPr>
            </a:lvl1pPr>
          </a:lstStyle>
          <a:p>
            <a:pPr>
              <a:lnSpc>
                <a:spcPct val="80000"/>
              </a:lnSpc>
            </a:pPr>
            <a:r>
              <a:rPr lang="en-US" dirty="0"/>
              <a:t>Prepared by:	XXXXXXXXXXX</a:t>
            </a:r>
          </a:p>
          <a:p>
            <a:pPr>
              <a:lnSpc>
                <a:spcPct val="80000"/>
              </a:lnSpc>
            </a:pPr>
            <a:r>
              <a:rPr lang="en-US" dirty="0"/>
              <a:t>Date:	XX Month XX22</a:t>
            </a:r>
          </a:p>
        </p:txBody>
      </p:sp>
      <p:sp>
        <p:nvSpPr>
          <p:cNvPr id="18" name="Presentation Subtitle">
            <a:extLst>
              <a:ext uri="{FF2B5EF4-FFF2-40B4-BE49-F238E27FC236}">
                <a16:creationId xmlns:a16="http://schemas.microsoft.com/office/drawing/2014/main" id="{8FA733DE-5AA2-4C49-A555-403AF11E2650}"/>
              </a:ext>
            </a:extLst>
          </p:cNvPr>
          <p:cNvSpPr>
            <a:spLocks noGrp="1"/>
          </p:cNvSpPr>
          <p:nvPr>
            <p:ph type="subTitle" idx="1" hasCustomPrompt="1"/>
          </p:nvPr>
        </p:nvSpPr>
        <p:spPr>
          <a:xfrm>
            <a:off x="393252" y="3899157"/>
            <a:ext cx="3639962" cy="626108"/>
          </a:xfrm>
        </p:spPr>
        <p:txBody>
          <a:bodyPr anchor="b">
            <a:normAutofit/>
          </a:bodyPr>
          <a:lstStyle>
            <a:lvl1pPr marL="0" indent="0" algn="l">
              <a:buNone/>
              <a:defRPr sz="1500" b="1">
                <a:solidFill>
                  <a:schemeClr val="bg1"/>
                </a:solidFill>
                <a:latin typeface="Univers Next for HSBC Regular" panose="020B0503030202020203" pitchFamily="34" charset="0"/>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edit subtitle</a:t>
            </a:r>
            <a:endParaRPr lang="en-GB" dirty="0"/>
          </a:p>
        </p:txBody>
      </p:sp>
      <p:sp>
        <p:nvSpPr>
          <p:cNvPr id="17" name="Presentation title">
            <a:extLst>
              <a:ext uri="{FF2B5EF4-FFF2-40B4-BE49-F238E27FC236}">
                <a16:creationId xmlns:a16="http://schemas.microsoft.com/office/drawing/2014/main" id="{8EDAE758-33DB-3245-8D6C-ADCF9E9175B7}"/>
              </a:ext>
            </a:extLst>
          </p:cNvPr>
          <p:cNvSpPr>
            <a:spLocks noGrp="1"/>
          </p:cNvSpPr>
          <p:nvPr>
            <p:ph type="ctrTitle"/>
          </p:nvPr>
        </p:nvSpPr>
        <p:spPr>
          <a:xfrm>
            <a:off x="318848" y="389932"/>
            <a:ext cx="7521904" cy="1256366"/>
          </a:xfrm>
        </p:spPr>
        <p:txBody>
          <a:bodyPr anchor="t" anchorCtr="0"/>
          <a:lstStyle>
            <a:lvl1pPr algn="l">
              <a:lnSpc>
                <a:spcPct val="80000"/>
              </a:lnSpc>
              <a:defRPr sz="6750" b="0" i="0" spc="-75" baseline="0">
                <a:solidFill>
                  <a:schemeClr val="bg1"/>
                </a:solidFill>
                <a:latin typeface="Univers Next for HSBC Light" panose="020B0403030202020203"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179452264"/>
      </p:ext>
    </p:extLst>
  </p:cSld>
  <p:clrMapOvr>
    <a:masterClrMapping/>
  </p:clrMapOvr>
  <p:hf hdr="0" ftr="0" dt="0"/>
  <p:extLst>
    <p:ext uri="{DCECCB84-F9BA-43D5-87BE-67443E8EF086}">
      <p15:sldGuideLst xmlns:p15="http://schemas.microsoft.com/office/powerpoint/2012/main">
        <p15:guide id="1" orient="horz" pos="36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3 2/3">
    <p:spTree>
      <p:nvGrpSpPr>
        <p:cNvPr id="1" name=""/>
        <p:cNvGrpSpPr/>
        <p:nvPr/>
      </p:nvGrpSpPr>
      <p:grpSpPr>
        <a:xfrm>
          <a:off x="0" y="0"/>
          <a:ext cx="0" cy="0"/>
          <a:chOff x="0" y="0"/>
          <a:chExt cx="0" cy="0"/>
        </a:xfrm>
      </p:grpSpPr>
      <p:sp>
        <p:nvSpPr>
          <p:cNvPr id="11" name="Notes Placeholder">
            <a:extLst>
              <a:ext uri="{FF2B5EF4-FFF2-40B4-BE49-F238E27FC236}">
                <a16:creationId xmlns:a16="http://schemas.microsoft.com/office/drawing/2014/main" id="{C689CC95-10F6-449C-8F52-0C6740A86BC8}"/>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9" name="Content 2 Placeholder"/>
          <p:cNvSpPr>
            <a:spLocks noGrp="1"/>
          </p:cNvSpPr>
          <p:nvPr>
            <p:ph idx="14" hasCustomPrompt="1"/>
          </p:nvPr>
        </p:nvSpPr>
        <p:spPr>
          <a:xfrm>
            <a:off x="4276649" y="1651220"/>
            <a:ext cx="7523887" cy="4444781"/>
          </a:xfrm>
        </p:spPr>
        <p:txBody>
          <a:bodyPr/>
          <a:lstStyle>
            <a:lvl1pPr>
              <a:lnSpc>
                <a:spcPct val="125000"/>
              </a:lnSpc>
              <a:spcBef>
                <a:spcPts val="0"/>
              </a:spcBef>
              <a:spcAft>
                <a:spcPts val="563"/>
              </a:spcAft>
              <a:buClr>
                <a:srgbClr val="DB0011"/>
              </a:buClr>
              <a:buSzPct val="90000"/>
              <a:defRPr sz="1500" b="0" i="0">
                <a:latin typeface="Univers Next for HSBC Light" panose="020B0403030202020203" pitchFamily="34" charset="0"/>
              </a:defRPr>
            </a:lvl1pPr>
            <a:lvl2pPr algn="l" defTabSz="914258" rtl="0" eaLnBrk="1" latinLnBrk="0" hangingPunct="1">
              <a:lnSpc>
                <a:spcPct val="112000"/>
              </a:lnSpc>
              <a:spcBef>
                <a:spcPts val="0"/>
              </a:spcBef>
              <a:spcAft>
                <a:spcPts val="1125"/>
              </a:spcAft>
              <a:buClr>
                <a:srgbClr val="DB0011"/>
              </a:buClr>
              <a:buSzPct val="90000"/>
              <a:defRPr lang="en-US" sz="1500" kern="1200" dirty="0">
                <a:solidFill>
                  <a:srgbClr val="333333"/>
                </a:solidFill>
                <a:latin typeface="+mn-lt"/>
                <a:ea typeface="+mn-ea"/>
                <a:cs typeface="+mn-cs"/>
              </a:defRPr>
            </a:lvl2pPr>
            <a:lvl3pPr algn="l" defTabSz="914258" rtl="0" eaLnBrk="1" latinLnBrk="0" hangingPunct="1">
              <a:lnSpc>
                <a:spcPct val="112000"/>
              </a:lnSpc>
              <a:spcBef>
                <a:spcPts val="0"/>
              </a:spcBef>
              <a:spcAft>
                <a:spcPts val="1125"/>
              </a:spcAft>
              <a:buClr>
                <a:srgbClr val="DB0011"/>
              </a:buClr>
              <a:buSzPct val="90000"/>
              <a:defRPr lang="en-US" sz="1500" kern="1200" dirty="0">
                <a:solidFill>
                  <a:srgbClr val="333333"/>
                </a:solidFill>
                <a:latin typeface="+mn-lt"/>
                <a:ea typeface="+mn-ea"/>
                <a:cs typeface="+mn-cs"/>
              </a:defRPr>
            </a:lvl3pPr>
            <a:lvl4pPr algn="l" defTabSz="914258" rtl="0" eaLnBrk="1" latinLnBrk="0" hangingPunct="1">
              <a:lnSpc>
                <a:spcPct val="112000"/>
              </a:lnSpc>
              <a:spcBef>
                <a:spcPts val="0"/>
              </a:spcBef>
              <a:spcAft>
                <a:spcPts val="1125"/>
              </a:spcAft>
              <a:buClr>
                <a:srgbClr val="DB0011"/>
              </a:buClr>
              <a:buSzPct val="90000"/>
              <a:defRPr lang="en-US" sz="1500" kern="1200" dirty="0">
                <a:solidFill>
                  <a:srgbClr val="333333"/>
                </a:solidFill>
                <a:latin typeface="+mn-lt"/>
                <a:ea typeface="+mn-ea"/>
                <a:cs typeface="+mn-cs"/>
              </a:defRPr>
            </a:lvl4pPr>
            <a:lvl5pPr algn="l" defTabSz="914258" rtl="0" eaLnBrk="1" latinLnBrk="0" hangingPunct="1">
              <a:lnSpc>
                <a:spcPct val="112000"/>
              </a:lnSpc>
              <a:spcBef>
                <a:spcPts val="0"/>
              </a:spcBef>
              <a:spcAft>
                <a:spcPts val="1125"/>
              </a:spcAft>
              <a:buClr>
                <a:srgbClr val="DB0011"/>
              </a:buClr>
              <a:buSzPct val="90000"/>
              <a:defRPr lang="en-GB" sz="15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1 Placeholder">
            <a:extLst>
              <a:ext uri="{FF2B5EF4-FFF2-40B4-BE49-F238E27FC236}">
                <a16:creationId xmlns:a16="http://schemas.microsoft.com/office/drawing/2014/main" id="{B6D3A93A-7ADB-4F58-9585-7CDA4DA8F3D6}"/>
              </a:ext>
            </a:extLst>
          </p:cNvPr>
          <p:cNvSpPr>
            <a:spLocks noGrp="1"/>
          </p:cNvSpPr>
          <p:nvPr>
            <p:ph sz="quarter" idx="16" hasCustomPrompt="1"/>
          </p:nvPr>
        </p:nvSpPr>
        <p:spPr>
          <a:xfrm>
            <a:off x="398300" y="1651220"/>
            <a:ext cx="3636092" cy="4444779"/>
          </a:xfrm>
        </p:spPr>
        <p:txBody>
          <a:bodyPr/>
          <a:lstStyle>
            <a:lvl1pPr>
              <a:lnSpc>
                <a:spcPct val="112000"/>
              </a:lnSpc>
              <a:spcBef>
                <a:spcPts val="0"/>
              </a:spcBef>
              <a:spcAft>
                <a:spcPts val="563"/>
              </a:spcAft>
              <a:buClr>
                <a:srgbClr val="DB0011"/>
              </a:buClr>
              <a:defRPr sz="1500" b="0" i="0">
                <a:latin typeface="Univers Next for HSBC Light" panose="020B0403030202020203" pitchFamily="34" charset="0"/>
              </a:defRPr>
            </a:lvl1pPr>
            <a:lvl2pPr>
              <a:lnSpc>
                <a:spcPct val="112000"/>
              </a:lnSpc>
              <a:spcBef>
                <a:spcPts val="0"/>
              </a:spcBef>
              <a:spcAft>
                <a:spcPts val="1125"/>
              </a:spcAft>
              <a:buClr>
                <a:srgbClr val="DB0011"/>
              </a:buClr>
              <a:defRPr sz="1500"/>
            </a:lvl2pPr>
            <a:lvl3pPr>
              <a:lnSpc>
                <a:spcPct val="112000"/>
              </a:lnSpc>
              <a:spcBef>
                <a:spcPts val="0"/>
              </a:spcBef>
              <a:spcAft>
                <a:spcPts val="1125"/>
              </a:spcAft>
              <a:buClr>
                <a:srgbClr val="DB0011"/>
              </a:buClr>
              <a:buSzPct val="90000"/>
              <a:defRPr sz="1500"/>
            </a:lvl3pPr>
            <a:lvl4pPr>
              <a:lnSpc>
                <a:spcPct val="112000"/>
              </a:lnSpc>
              <a:spcBef>
                <a:spcPts val="0"/>
              </a:spcBef>
              <a:spcAft>
                <a:spcPts val="1125"/>
              </a:spcAft>
              <a:buClr>
                <a:srgbClr val="DB0011"/>
              </a:buClr>
              <a:defRPr sz="1500"/>
            </a:lvl4pPr>
            <a:lvl5pPr>
              <a:lnSpc>
                <a:spcPct val="112000"/>
              </a:lnSpc>
              <a:spcBef>
                <a:spcPts val="0"/>
              </a:spcBef>
              <a:spcAft>
                <a:spcPts val="1125"/>
              </a:spcAft>
              <a:buClr>
                <a:srgbClr val="DB0011"/>
              </a:buClr>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2" name="Slide title">
            <a:extLst>
              <a:ext uri="{FF2B5EF4-FFF2-40B4-BE49-F238E27FC236}">
                <a16:creationId xmlns:a16="http://schemas.microsoft.com/office/drawing/2014/main" id="{D3B12552-9BA2-914A-8505-B0E8EA219BF8}"/>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49738637"/>
      </p:ext>
    </p:extLst>
  </p:cSld>
  <p:clrMapOvr>
    <a:masterClrMapping/>
  </p:clrMapOvr>
  <p:hf hdr="0" ftr="0" dt="0"/>
  <p:extLst>
    <p:ext uri="{DCECCB84-F9BA-43D5-87BE-67443E8EF086}">
      <p15:sldGuideLst xmlns:p15="http://schemas.microsoft.com/office/powerpoint/2012/main">
        <p15:guide id="1" pos="2710">
          <p15:clr>
            <a:srgbClr val="FBAE40"/>
          </p15:clr>
        </p15:guide>
        <p15:guide id="2" pos="286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3 Content">
    <p:spTree>
      <p:nvGrpSpPr>
        <p:cNvPr id="1" name=""/>
        <p:cNvGrpSpPr/>
        <p:nvPr/>
      </p:nvGrpSpPr>
      <p:grpSpPr>
        <a:xfrm>
          <a:off x="0" y="0"/>
          <a:ext cx="0" cy="0"/>
          <a:chOff x="0" y="0"/>
          <a:chExt cx="0" cy="0"/>
        </a:xfrm>
      </p:grpSpPr>
      <p:sp>
        <p:nvSpPr>
          <p:cNvPr id="12" name="Notes Placeholder">
            <a:extLst>
              <a:ext uri="{FF2B5EF4-FFF2-40B4-BE49-F238E27FC236}">
                <a16:creationId xmlns:a16="http://schemas.microsoft.com/office/drawing/2014/main" id="{CA01C93A-73FF-414D-8492-499A56F98600}"/>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0" name="Content 3 Placeholder"/>
          <p:cNvSpPr>
            <a:spLocks noGrp="1"/>
          </p:cNvSpPr>
          <p:nvPr>
            <p:ph idx="15" hasCustomPrompt="1"/>
          </p:nvPr>
        </p:nvSpPr>
        <p:spPr>
          <a:xfrm>
            <a:off x="8411527" y="1640086"/>
            <a:ext cx="3395664" cy="4455914"/>
          </a:xfrm>
        </p:spPr>
        <p:txBody>
          <a:bodyPr/>
          <a:lstStyle>
            <a:lvl1pPr>
              <a:lnSpc>
                <a:spcPct val="125000"/>
              </a:lnSpc>
              <a:spcBef>
                <a:spcPts val="0"/>
              </a:spcBef>
              <a:spcAft>
                <a:spcPts val="563"/>
              </a:spcAft>
              <a:buClr>
                <a:srgbClr val="DB0011"/>
              </a:buClr>
              <a:buSzPct val="90000"/>
              <a:defRPr sz="1500"/>
            </a:lvl1pPr>
            <a:lvl2pPr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2 Placeholder"/>
          <p:cNvSpPr>
            <a:spLocks noGrp="1"/>
          </p:cNvSpPr>
          <p:nvPr>
            <p:ph idx="14" hasCustomPrompt="1"/>
          </p:nvPr>
        </p:nvSpPr>
        <p:spPr>
          <a:xfrm>
            <a:off x="4396680" y="1640086"/>
            <a:ext cx="3395664" cy="4455914"/>
          </a:xfrm>
        </p:spPr>
        <p:txBody>
          <a:bodyPr/>
          <a:lstStyle>
            <a:lvl1pPr>
              <a:lnSpc>
                <a:spcPct val="125000"/>
              </a:lnSpc>
              <a:spcBef>
                <a:spcPts val="0"/>
              </a:spcBef>
              <a:spcAft>
                <a:spcPts val="563"/>
              </a:spcAft>
              <a:buClr>
                <a:srgbClr val="DB0011"/>
              </a:buClr>
              <a:buSzPct val="90000"/>
              <a:defRPr lang="en-US" sz="1500" kern="1200" dirty="0">
                <a:solidFill>
                  <a:srgbClr val="333333"/>
                </a:solidFill>
                <a:latin typeface="+mn-lt"/>
                <a:ea typeface="+mn-ea"/>
                <a:cs typeface="+mn-cs"/>
              </a:defRPr>
            </a:lvl1pPr>
            <a:lvl2pPr algn="l" defTabSz="914258" rtl="0" eaLnBrk="1" latinLnBrk="0" hangingPunct="1">
              <a:lnSpc>
                <a:spcPct val="112000"/>
              </a:lnSpc>
              <a:spcBef>
                <a:spcPts val="563"/>
              </a:spcBef>
              <a:spcAft>
                <a:spcPts val="563"/>
              </a:spcAft>
              <a:buClr>
                <a:srgbClr val="DB0011"/>
              </a:buClr>
              <a:buSzPct val="80000"/>
              <a:defRPr lang="en-US" sz="1500" kern="1200" dirty="0">
                <a:solidFill>
                  <a:srgbClr val="333333"/>
                </a:solidFill>
                <a:latin typeface="+mn-lt"/>
                <a:ea typeface="+mn-ea"/>
                <a:cs typeface="+mn-cs"/>
              </a:defRPr>
            </a:lvl2pPr>
            <a:lvl3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3pPr>
            <a:lvl4pPr algn="l" defTabSz="914258" rtl="0" eaLnBrk="1" latinLnBrk="0" hangingPunct="1">
              <a:lnSpc>
                <a:spcPct val="112000"/>
              </a:lnSpc>
              <a:spcBef>
                <a:spcPts val="563"/>
              </a:spcBef>
              <a:spcAft>
                <a:spcPts val="563"/>
              </a:spcAft>
              <a:buClr>
                <a:srgbClr val="DB0011"/>
              </a:buClr>
              <a:buSzPct val="100000"/>
              <a:defRPr lang="en-US" sz="1500" kern="1200" dirty="0">
                <a:solidFill>
                  <a:srgbClr val="333333"/>
                </a:solidFill>
                <a:latin typeface="+mn-lt"/>
                <a:ea typeface="+mn-ea"/>
                <a:cs typeface="+mn-cs"/>
              </a:defRPr>
            </a:lvl4pPr>
            <a:lvl5pPr algn="l" defTabSz="914258" rtl="0" eaLnBrk="1" latinLnBrk="0" hangingPunct="1">
              <a:lnSpc>
                <a:spcPct val="112000"/>
              </a:lnSpc>
              <a:spcBef>
                <a:spcPts val="563"/>
              </a:spcBef>
              <a:spcAft>
                <a:spcPts val="563"/>
              </a:spcAft>
              <a:buClr>
                <a:srgbClr val="DB0011"/>
              </a:buClr>
              <a:buSzPct val="100000"/>
              <a:defRPr lang="en-GB" sz="15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1 Placeholder"/>
          <p:cNvSpPr>
            <a:spLocks noGrp="1"/>
          </p:cNvSpPr>
          <p:nvPr>
            <p:ph idx="1" hasCustomPrompt="1"/>
          </p:nvPr>
        </p:nvSpPr>
        <p:spPr>
          <a:xfrm>
            <a:off x="398299" y="1640086"/>
            <a:ext cx="3395664" cy="4455914"/>
          </a:xfrm>
        </p:spPr>
        <p:txBody>
          <a:bodyPr/>
          <a:lstStyle>
            <a:lvl1pPr>
              <a:lnSpc>
                <a:spcPct val="125000"/>
              </a:lnSpc>
              <a:spcBef>
                <a:spcPts val="0"/>
              </a:spcBef>
              <a:spcAft>
                <a:spcPts val="563"/>
              </a:spcAft>
              <a:buClr>
                <a:srgbClr val="DB0011"/>
              </a:buClr>
              <a:buSzPct val="90000"/>
              <a:defRPr sz="1500"/>
            </a:lvl1pPr>
            <a:lvl2pPr>
              <a:lnSpc>
                <a:spcPct val="112000"/>
              </a:lnSpc>
              <a:spcAft>
                <a:spcPts val="563"/>
              </a:spcAft>
              <a:buClr>
                <a:srgbClr val="DB0011"/>
              </a:buClr>
              <a:buSzPct val="80000"/>
              <a:defRPr sz="1500"/>
            </a:lvl2pPr>
            <a:lvl3pPr>
              <a:lnSpc>
                <a:spcPct val="112000"/>
              </a:lnSpc>
              <a:spcAft>
                <a:spcPts val="563"/>
              </a:spcAft>
              <a:buClr>
                <a:srgbClr val="DB0011"/>
              </a:buClr>
              <a:buSzPct val="100000"/>
              <a:defRPr sz="1500"/>
            </a:lvl3pPr>
            <a:lvl4pPr>
              <a:lnSpc>
                <a:spcPct val="112000"/>
              </a:lnSpc>
              <a:spcAft>
                <a:spcPts val="563"/>
              </a:spcAft>
              <a:buClr>
                <a:srgbClr val="DB0011"/>
              </a:buClr>
              <a:buSzPct val="100000"/>
              <a:defRPr sz="1500"/>
            </a:lvl4pPr>
            <a:lvl5pPr>
              <a:lnSpc>
                <a:spcPct val="112000"/>
              </a:lnSpc>
              <a:spcAft>
                <a:spcPts val="563"/>
              </a:spcAft>
              <a:buClr>
                <a:srgbClr val="DB0011"/>
              </a:buClr>
              <a:buSzPct val="100000"/>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3" name="Slide title">
            <a:extLst>
              <a:ext uri="{FF2B5EF4-FFF2-40B4-BE49-F238E27FC236}">
                <a16:creationId xmlns:a16="http://schemas.microsoft.com/office/drawing/2014/main" id="{7CDEF5A9-5CC7-6645-9D2F-A2D4DB33EAFF}"/>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708164657"/>
      </p:ext>
    </p:extLst>
  </p:cSld>
  <p:clrMapOvr>
    <a:masterClrMapping/>
  </p:clrMapOvr>
  <p:hf hdr="0" ftr="0" dt="0"/>
  <p:extLst>
    <p:ext uri="{DCECCB84-F9BA-43D5-87BE-67443E8EF086}">
      <p15:sldGuideLst xmlns:p15="http://schemas.microsoft.com/office/powerpoint/2012/main">
        <p15:guide id="1" pos="2949">
          <p15:clr>
            <a:srgbClr val="FBAE40"/>
          </p15:clr>
        </p15:guide>
        <p15:guide id="2" pos="2553">
          <p15:clr>
            <a:srgbClr val="FBAE40"/>
          </p15:clr>
        </p15:guide>
        <p15:guide id="3" pos="5240">
          <p15:clr>
            <a:srgbClr val="FBAE40"/>
          </p15:clr>
        </p15:guide>
        <p15:guide id="4" pos="56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5" name="Notes">
            <a:extLst>
              <a:ext uri="{FF2B5EF4-FFF2-40B4-BE49-F238E27FC236}">
                <a16:creationId xmlns:a16="http://schemas.microsoft.com/office/drawing/2014/main" id="{6F9A25D4-5FA6-44F3-BBBE-488D883DE3E3}"/>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14" name="Text 4 Placeholder"/>
          <p:cNvSpPr>
            <a:spLocks noGrp="1"/>
          </p:cNvSpPr>
          <p:nvPr>
            <p:ph type="body" sz="quarter" idx="19" hasCustomPrompt="1"/>
          </p:nvPr>
        </p:nvSpPr>
        <p:spPr>
          <a:xfrm>
            <a:off x="7987669" y="1640252"/>
            <a:ext cx="2214270" cy="4455748"/>
          </a:xfrm>
        </p:spPr>
        <p:txBody>
          <a:bodyPr>
            <a:noAutofit/>
          </a:bodyPr>
          <a:lstStyle>
            <a:lvl1pPr marL="0" indent="0">
              <a:lnSpc>
                <a:spcPct val="80000"/>
              </a:lnSpc>
              <a:spcBef>
                <a:spcPts val="0"/>
              </a:spcBef>
              <a:spcAft>
                <a:spcPts val="1125"/>
              </a:spcAft>
              <a:buClr>
                <a:srgbClr val="DB0011"/>
              </a:buClr>
              <a:defRPr lang="en-US" sz="1500" kern="1200" dirty="0">
                <a:solidFill>
                  <a:srgbClr val="333333"/>
                </a:solidFill>
                <a:latin typeface="+mn-lt"/>
                <a:ea typeface="+mn-ea"/>
                <a:cs typeface="+mn-cs"/>
              </a:defRPr>
            </a:lvl1pPr>
            <a:lvl2pPr marL="255984" indent="-255984"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2pPr>
            <a:lvl3pPr marL="421184" indent="-165200"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4pPr>
            <a:lvl5pPr marL="751583" indent="-165200" algn="l" defTabSz="914258" rtl="0" eaLnBrk="1" latinLnBrk="0" hangingPunct="1">
              <a:lnSpc>
                <a:spcPct val="112000"/>
              </a:lnSpc>
              <a:spcBef>
                <a:spcPts val="0"/>
              </a:spcBef>
              <a:spcAft>
                <a:spcPts val="1125"/>
              </a:spcAft>
              <a:buClr>
                <a:srgbClr val="DB0011"/>
              </a:buClr>
              <a:defRPr lang="en-GB" sz="1500" kern="1200" dirty="0">
                <a:solidFill>
                  <a:srgbClr val="333333"/>
                </a:solidFill>
                <a:latin typeface="+mn-lt"/>
                <a:ea typeface="+mn-ea"/>
                <a:cs typeface="+mn-cs"/>
              </a:defRPr>
            </a:lvl5pPr>
          </a:lstStyle>
          <a:p>
            <a:pPr marL="0" lvl="0" indent="0" algn="l" defTabSz="914258" rtl="0" eaLnBrk="1" latinLnBrk="0" hangingPunct="1">
              <a:lnSpc>
                <a:spcPct val="112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3 Placeholder"/>
          <p:cNvSpPr>
            <a:spLocks noGrp="1"/>
          </p:cNvSpPr>
          <p:nvPr>
            <p:ph type="body" sz="quarter" idx="21" hasCustomPrompt="1"/>
          </p:nvPr>
        </p:nvSpPr>
        <p:spPr>
          <a:xfrm>
            <a:off x="5457878" y="1640252"/>
            <a:ext cx="2214270" cy="4455748"/>
          </a:xfrm>
        </p:spPr>
        <p:txBody>
          <a:bodyPr>
            <a:noAutofit/>
          </a:bodyPr>
          <a:lstStyle>
            <a:lvl1pPr marL="0" indent="0">
              <a:lnSpc>
                <a:spcPct val="80000"/>
              </a:lnSpc>
              <a:spcBef>
                <a:spcPts val="0"/>
              </a:spcBef>
              <a:spcAft>
                <a:spcPts val="1125"/>
              </a:spcAft>
              <a:buClr>
                <a:srgbClr val="DB0011"/>
              </a:buClr>
              <a:defRPr lang="en-US" sz="1500" kern="1200" dirty="0">
                <a:solidFill>
                  <a:srgbClr val="333333"/>
                </a:solidFill>
                <a:latin typeface="+mn-lt"/>
                <a:ea typeface="+mn-ea"/>
                <a:cs typeface="+mn-cs"/>
              </a:defRPr>
            </a:lvl1pPr>
            <a:lvl2pPr marL="255984" indent="-255984"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2pPr>
            <a:lvl3pPr marL="421184" indent="-165200"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4pPr>
            <a:lvl5pPr marL="751583" indent="-165200" algn="l" defTabSz="914258" rtl="0" eaLnBrk="1" latinLnBrk="0" hangingPunct="1">
              <a:lnSpc>
                <a:spcPct val="112000"/>
              </a:lnSpc>
              <a:spcBef>
                <a:spcPts val="0"/>
              </a:spcBef>
              <a:spcAft>
                <a:spcPts val="1125"/>
              </a:spcAft>
              <a:buClr>
                <a:srgbClr val="DB0011"/>
              </a:buClr>
              <a:defRPr lang="en-GB" sz="1500" kern="1200" dirty="0">
                <a:solidFill>
                  <a:srgbClr val="333333"/>
                </a:solidFill>
                <a:latin typeface="+mn-lt"/>
                <a:ea typeface="+mn-ea"/>
                <a:cs typeface="+mn-cs"/>
              </a:defRPr>
            </a:lvl5pPr>
          </a:lstStyle>
          <a:p>
            <a:pPr marL="0" lvl="0" indent="0" algn="l" defTabSz="914258" rtl="0" eaLnBrk="1" latinLnBrk="0" hangingPunct="1">
              <a:lnSpc>
                <a:spcPct val="112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2 Placeholder"/>
          <p:cNvSpPr>
            <a:spLocks noGrp="1"/>
          </p:cNvSpPr>
          <p:nvPr>
            <p:ph type="body" sz="quarter" idx="15" hasCustomPrompt="1"/>
          </p:nvPr>
        </p:nvSpPr>
        <p:spPr>
          <a:xfrm>
            <a:off x="2928089" y="1640252"/>
            <a:ext cx="2214270" cy="4455748"/>
          </a:xfrm>
        </p:spPr>
        <p:txBody>
          <a:bodyPr>
            <a:noAutofit/>
          </a:bodyPr>
          <a:lstStyle>
            <a:lvl1pPr marL="0" indent="0">
              <a:lnSpc>
                <a:spcPct val="80000"/>
              </a:lnSpc>
              <a:spcBef>
                <a:spcPts val="0"/>
              </a:spcBef>
              <a:spcAft>
                <a:spcPts val="1125"/>
              </a:spcAft>
              <a:buClr>
                <a:srgbClr val="DB0011"/>
              </a:buClr>
              <a:defRPr lang="en-US" sz="1500" kern="1200" dirty="0">
                <a:solidFill>
                  <a:srgbClr val="333333"/>
                </a:solidFill>
                <a:latin typeface="+mn-lt"/>
                <a:ea typeface="+mn-ea"/>
                <a:cs typeface="+mn-cs"/>
              </a:defRPr>
            </a:lvl1pPr>
            <a:lvl2pPr marL="255984" indent="-255984"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2pPr>
            <a:lvl3pPr marL="421184" indent="-165200"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3pPr>
            <a:lvl4pPr marL="586383" indent="-165200" algn="l" defTabSz="914258" rtl="0" eaLnBrk="1" latinLnBrk="0" hangingPunct="1">
              <a:lnSpc>
                <a:spcPct val="112000"/>
              </a:lnSpc>
              <a:spcBef>
                <a:spcPts val="0"/>
              </a:spcBef>
              <a:spcAft>
                <a:spcPts val="1125"/>
              </a:spcAft>
              <a:buClr>
                <a:srgbClr val="DB0011"/>
              </a:buClr>
              <a:defRPr lang="en-US" sz="1500" kern="1200" dirty="0">
                <a:solidFill>
                  <a:srgbClr val="333333"/>
                </a:solidFill>
                <a:latin typeface="+mn-lt"/>
                <a:ea typeface="+mn-ea"/>
                <a:cs typeface="+mn-cs"/>
              </a:defRPr>
            </a:lvl4pPr>
            <a:lvl5pPr marL="751583" indent="-165200" algn="l" defTabSz="914258" rtl="0" eaLnBrk="1" latinLnBrk="0" hangingPunct="1">
              <a:lnSpc>
                <a:spcPct val="112000"/>
              </a:lnSpc>
              <a:spcBef>
                <a:spcPts val="0"/>
              </a:spcBef>
              <a:spcAft>
                <a:spcPts val="1125"/>
              </a:spcAft>
              <a:buClr>
                <a:srgbClr val="DB0011"/>
              </a:buClr>
              <a:defRPr lang="en-GB" sz="1500" kern="1200" dirty="0">
                <a:solidFill>
                  <a:srgbClr val="333333"/>
                </a:solidFill>
                <a:latin typeface="+mn-lt"/>
                <a:ea typeface="+mn-ea"/>
                <a:cs typeface="+mn-cs"/>
              </a:defRPr>
            </a:lvl5pPr>
          </a:lstStyle>
          <a:p>
            <a:pPr marL="0" lvl="0" indent="0" algn="l" defTabSz="914258" rtl="0" eaLnBrk="1" latinLnBrk="0" hangingPunct="1">
              <a:lnSpc>
                <a:spcPct val="112000"/>
              </a:lnSpc>
              <a:spcBef>
                <a:spcPts val="0"/>
              </a:spcBef>
              <a:spcAft>
                <a:spcPts val="563"/>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laceholder"/>
          <p:cNvSpPr>
            <a:spLocks noGrp="1"/>
          </p:cNvSpPr>
          <p:nvPr>
            <p:ph type="body" sz="quarter" idx="17" hasCustomPrompt="1"/>
          </p:nvPr>
        </p:nvSpPr>
        <p:spPr>
          <a:xfrm>
            <a:off x="398300" y="1640252"/>
            <a:ext cx="2214270" cy="4455748"/>
          </a:xfrm>
        </p:spPr>
        <p:txBody>
          <a:bodyPr>
            <a:noAutofit/>
          </a:bodyPr>
          <a:lstStyle>
            <a:lvl1pPr marL="0" indent="0">
              <a:lnSpc>
                <a:spcPct val="112000"/>
              </a:lnSpc>
              <a:spcBef>
                <a:spcPts val="0"/>
              </a:spcBef>
              <a:spcAft>
                <a:spcPts val="563"/>
              </a:spcAft>
              <a:buClr>
                <a:srgbClr val="DB0011"/>
              </a:buClr>
              <a:defRPr sz="1500"/>
            </a:lvl1pPr>
            <a:lvl2pPr marL="255984" indent="-255984">
              <a:lnSpc>
                <a:spcPct val="112000"/>
              </a:lnSpc>
              <a:spcBef>
                <a:spcPts val="0"/>
              </a:spcBef>
              <a:spcAft>
                <a:spcPts val="1125"/>
              </a:spcAft>
              <a:buClr>
                <a:srgbClr val="DB0011"/>
              </a:buClr>
              <a:defRPr sz="1500"/>
            </a:lvl2pPr>
            <a:lvl3pPr marL="421184" indent="-165200">
              <a:lnSpc>
                <a:spcPct val="112000"/>
              </a:lnSpc>
              <a:spcBef>
                <a:spcPts val="0"/>
              </a:spcBef>
              <a:spcAft>
                <a:spcPts val="1125"/>
              </a:spcAft>
              <a:buClr>
                <a:srgbClr val="DB0011"/>
              </a:buClr>
              <a:defRPr sz="1500"/>
            </a:lvl3pPr>
            <a:lvl4pPr marL="586383" indent="-165200">
              <a:lnSpc>
                <a:spcPct val="112000"/>
              </a:lnSpc>
              <a:spcBef>
                <a:spcPts val="0"/>
              </a:spcBef>
              <a:spcAft>
                <a:spcPts val="1125"/>
              </a:spcAft>
              <a:buClr>
                <a:srgbClr val="DB0011"/>
              </a:buClr>
              <a:defRPr sz="1500"/>
            </a:lvl4pPr>
            <a:lvl5pPr marL="751583" indent="-165200">
              <a:lnSpc>
                <a:spcPct val="112000"/>
              </a:lnSpc>
              <a:spcBef>
                <a:spcPts val="0"/>
              </a:spcBef>
              <a:spcAft>
                <a:spcPts val="1125"/>
              </a:spcAft>
              <a:buClr>
                <a:srgbClr val="DB0011"/>
              </a:buClr>
              <a:defRPr sz="15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7" name="Slide title">
            <a:extLst>
              <a:ext uri="{FF2B5EF4-FFF2-40B4-BE49-F238E27FC236}">
                <a16:creationId xmlns:a16="http://schemas.microsoft.com/office/drawing/2014/main" id="{FC9901BA-31B2-7641-8D43-05327109BC27}"/>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714019724"/>
      </p:ext>
    </p:extLst>
  </p:cSld>
  <p:clrMapOvr>
    <a:masterClrMapping/>
  </p:clrMapOvr>
  <p:hf hdr="0" ftr="0" dt="0"/>
  <p:extLst>
    <p:ext uri="{DCECCB84-F9BA-43D5-87BE-67443E8EF086}">
      <p15:sldGuideLst xmlns:p15="http://schemas.microsoft.com/office/powerpoint/2012/main">
        <p15:guide id="1" pos="3663">
          <p15:clr>
            <a:srgbClr val="FBAE40"/>
          </p15:clr>
        </p15:guide>
        <p15:guide id="2" pos="1759">
          <p15:clr>
            <a:srgbClr val="FBAE40"/>
          </p15:clr>
        </p15:guide>
        <p15:guide id="3" pos="1964">
          <p15:clr>
            <a:srgbClr val="FBAE40"/>
          </p15:clr>
        </p15:guide>
        <p15:guide id="4" pos="3456">
          <p15:clr>
            <a:srgbClr val="FBAE40"/>
          </p15:clr>
        </p15:guide>
        <p15:guide id="5" pos="5155">
          <p15:clr>
            <a:srgbClr val="FBAE40"/>
          </p15:clr>
        </p15:guide>
        <p15:guide id="6" pos="5360">
          <p15:clr>
            <a:srgbClr val="FBAE40"/>
          </p15:clr>
        </p15:guide>
        <p15:guide id="7" pos="686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6 conten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223AC804-B633-474C-BDFD-72ABD94CAEC9}"/>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22" name="Text 6 Placeholder">
            <a:extLst>
              <a:ext uri="{FF2B5EF4-FFF2-40B4-BE49-F238E27FC236}">
                <a16:creationId xmlns:a16="http://schemas.microsoft.com/office/drawing/2014/main" id="{990F1C07-80A2-1D47-B6DB-74F05BD1C121}"/>
              </a:ext>
            </a:extLst>
          </p:cNvPr>
          <p:cNvSpPr>
            <a:spLocks noGrp="1"/>
          </p:cNvSpPr>
          <p:nvPr>
            <p:ph type="body" sz="quarter" idx="34" hasCustomPrompt="1"/>
          </p:nvPr>
        </p:nvSpPr>
        <p:spPr>
          <a:xfrm>
            <a:off x="10102609" y="1648338"/>
            <a:ext cx="1704583" cy="4447662"/>
          </a:xfrm>
        </p:spPr>
        <p:txBody>
          <a:bodyPr>
            <a:noAutofit/>
          </a:bodyPr>
          <a:lstStyle>
            <a:lvl1pPr marL="0" indent="0">
              <a:lnSpc>
                <a:spcPct val="80000"/>
              </a:lnSpc>
              <a:spcBef>
                <a:spcPts val="0"/>
              </a:spcBef>
              <a:spcAft>
                <a:spcPts val="1125"/>
              </a:spcAft>
              <a:buClr>
                <a:srgbClr val="DB0011"/>
              </a:buClr>
              <a:defRPr lang="en-US" sz="1500" kern="1200" dirty="0">
                <a:solidFill>
                  <a:srgbClr val="333333"/>
                </a:solidFill>
                <a:latin typeface="+mn-lt"/>
                <a:ea typeface="+mn-ea"/>
                <a:cs typeface="+mn-cs"/>
              </a:defRPr>
            </a:lvl1pPr>
            <a:lvl2pPr marL="16817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2pPr>
            <a:lvl3pPr marL="337840" indent="-169664" algn="l" defTabSz="914258" rtl="0" eaLnBrk="1" latinLnBrk="0" hangingPunct="1">
              <a:lnSpc>
                <a:spcPct val="112000"/>
              </a:lnSpc>
              <a:spcBef>
                <a:spcPts val="563"/>
              </a:spcBef>
              <a:spcAft>
                <a:spcPts val="563"/>
              </a:spcAft>
              <a:buClr>
                <a:srgbClr val="DB0011"/>
              </a:buClr>
              <a:tabLst>
                <a:tab pos="1162348" algn="l"/>
              </a:tabLst>
              <a:defRPr lang="en-US" sz="1500" kern="1200" dirty="0">
                <a:solidFill>
                  <a:srgbClr val="333333"/>
                </a:solidFill>
                <a:latin typeface="+mn-lt"/>
                <a:ea typeface="+mn-ea"/>
                <a:cs typeface="+mn-cs"/>
              </a:defRPr>
            </a:lvl3pPr>
            <a:lvl4pPr marL="50601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4pPr>
            <a:lvl5pPr marL="666750" indent="-160734" algn="l" defTabSz="914258" rtl="0" eaLnBrk="1" latinLnBrk="0" hangingPunct="1">
              <a:lnSpc>
                <a:spcPct val="112000"/>
              </a:lnSpc>
              <a:spcBef>
                <a:spcPts val="563"/>
              </a:spcBef>
              <a:spcAft>
                <a:spcPts val="563"/>
              </a:spcAft>
              <a:buClr>
                <a:srgbClr val="DB0011"/>
              </a:buClr>
              <a:tabLst>
                <a:tab pos="1881188" algn="l"/>
              </a:tabLst>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5 Placeholder">
            <a:extLst>
              <a:ext uri="{FF2B5EF4-FFF2-40B4-BE49-F238E27FC236}">
                <a16:creationId xmlns:a16="http://schemas.microsoft.com/office/drawing/2014/main" id="{84B39896-E006-0C47-BA29-A0FE1772DC3D}"/>
              </a:ext>
            </a:extLst>
          </p:cNvPr>
          <p:cNvSpPr>
            <a:spLocks noGrp="1"/>
          </p:cNvSpPr>
          <p:nvPr>
            <p:ph type="body" sz="quarter" idx="33" hasCustomPrompt="1"/>
          </p:nvPr>
        </p:nvSpPr>
        <p:spPr>
          <a:xfrm>
            <a:off x="8159462" y="1648338"/>
            <a:ext cx="1704583" cy="4447662"/>
          </a:xfrm>
        </p:spPr>
        <p:txBody>
          <a:bodyPr>
            <a:noAutofit/>
          </a:bodyPr>
          <a:lstStyle>
            <a:lvl1pPr marL="0" indent="0">
              <a:lnSpc>
                <a:spcPct val="80000"/>
              </a:lnSpc>
              <a:spcBef>
                <a:spcPts val="0"/>
              </a:spcBef>
              <a:spcAft>
                <a:spcPts val="1125"/>
              </a:spcAft>
              <a:buClr>
                <a:srgbClr val="DB0011"/>
              </a:buClr>
              <a:defRPr lang="en-US" sz="1500" kern="1200" dirty="0">
                <a:solidFill>
                  <a:srgbClr val="333333"/>
                </a:solidFill>
                <a:latin typeface="+mn-lt"/>
                <a:ea typeface="+mn-ea"/>
                <a:cs typeface="+mn-cs"/>
              </a:defRPr>
            </a:lvl1pPr>
            <a:lvl2pPr marL="16817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2pPr>
            <a:lvl3pPr marL="337840" indent="-169664" algn="l" defTabSz="914258" rtl="0" eaLnBrk="1" latinLnBrk="0" hangingPunct="1">
              <a:lnSpc>
                <a:spcPct val="112000"/>
              </a:lnSpc>
              <a:spcBef>
                <a:spcPts val="563"/>
              </a:spcBef>
              <a:spcAft>
                <a:spcPts val="563"/>
              </a:spcAft>
              <a:buClr>
                <a:srgbClr val="DB0011"/>
              </a:buClr>
              <a:tabLst>
                <a:tab pos="1162348" algn="l"/>
              </a:tabLst>
              <a:defRPr lang="en-US" sz="1500" kern="1200" dirty="0">
                <a:solidFill>
                  <a:srgbClr val="333333"/>
                </a:solidFill>
                <a:latin typeface="+mn-lt"/>
                <a:ea typeface="+mn-ea"/>
                <a:cs typeface="+mn-cs"/>
              </a:defRPr>
            </a:lvl3pPr>
            <a:lvl4pPr marL="50601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4pPr>
            <a:lvl5pPr marL="666750" indent="-160734" algn="l" defTabSz="914258" rtl="0" eaLnBrk="1" latinLnBrk="0" hangingPunct="1">
              <a:lnSpc>
                <a:spcPct val="112000"/>
              </a:lnSpc>
              <a:spcBef>
                <a:spcPts val="563"/>
              </a:spcBef>
              <a:spcAft>
                <a:spcPts val="563"/>
              </a:spcAft>
              <a:buClr>
                <a:srgbClr val="DB0011"/>
              </a:buClr>
              <a:tabLst>
                <a:tab pos="1881188" algn="l"/>
              </a:tabLst>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4 Placeholder">
            <a:extLst>
              <a:ext uri="{FF2B5EF4-FFF2-40B4-BE49-F238E27FC236}">
                <a16:creationId xmlns:a16="http://schemas.microsoft.com/office/drawing/2014/main" id="{B9842C36-EDF3-8641-B563-FF34B648DA26}"/>
              </a:ext>
            </a:extLst>
          </p:cNvPr>
          <p:cNvSpPr>
            <a:spLocks noGrp="1"/>
          </p:cNvSpPr>
          <p:nvPr>
            <p:ph type="body" sz="quarter" idx="32" hasCustomPrompt="1"/>
          </p:nvPr>
        </p:nvSpPr>
        <p:spPr>
          <a:xfrm>
            <a:off x="6217013" y="1648338"/>
            <a:ext cx="1704583" cy="4447662"/>
          </a:xfrm>
        </p:spPr>
        <p:txBody>
          <a:bodyPr>
            <a:noAutofit/>
          </a:bodyPr>
          <a:lstStyle>
            <a:lvl1pPr marL="0" indent="0">
              <a:lnSpc>
                <a:spcPct val="80000"/>
              </a:lnSpc>
              <a:spcBef>
                <a:spcPts val="0"/>
              </a:spcBef>
              <a:spcAft>
                <a:spcPts val="1125"/>
              </a:spcAft>
              <a:buClr>
                <a:srgbClr val="DB0011"/>
              </a:buClr>
              <a:defRPr lang="en-US" sz="1500" kern="1200" dirty="0">
                <a:solidFill>
                  <a:srgbClr val="333333"/>
                </a:solidFill>
                <a:latin typeface="+mn-lt"/>
                <a:ea typeface="+mn-ea"/>
                <a:cs typeface="+mn-cs"/>
              </a:defRPr>
            </a:lvl1pPr>
            <a:lvl2pPr marL="16817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2pPr>
            <a:lvl3pPr marL="337840" indent="-169664" algn="l" defTabSz="914258" rtl="0" eaLnBrk="1" latinLnBrk="0" hangingPunct="1">
              <a:lnSpc>
                <a:spcPct val="112000"/>
              </a:lnSpc>
              <a:spcBef>
                <a:spcPts val="563"/>
              </a:spcBef>
              <a:spcAft>
                <a:spcPts val="563"/>
              </a:spcAft>
              <a:buClr>
                <a:srgbClr val="DB0011"/>
              </a:buClr>
              <a:tabLst>
                <a:tab pos="1162348" algn="l"/>
              </a:tabLst>
              <a:defRPr lang="en-US" sz="1500" kern="1200" dirty="0">
                <a:solidFill>
                  <a:srgbClr val="333333"/>
                </a:solidFill>
                <a:latin typeface="+mn-lt"/>
                <a:ea typeface="+mn-ea"/>
                <a:cs typeface="+mn-cs"/>
              </a:defRPr>
            </a:lvl3pPr>
            <a:lvl4pPr marL="50601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4pPr>
            <a:lvl5pPr marL="666750" indent="-160734" algn="l" defTabSz="914258" rtl="0" eaLnBrk="1" latinLnBrk="0" hangingPunct="1">
              <a:lnSpc>
                <a:spcPct val="112000"/>
              </a:lnSpc>
              <a:spcBef>
                <a:spcPts val="563"/>
              </a:spcBef>
              <a:spcAft>
                <a:spcPts val="563"/>
              </a:spcAft>
              <a:buClr>
                <a:srgbClr val="DB0011"/>
              </a:buClr>
              <a:tabLst>
                <a:tab pos="1881188" algn="l"/>
              </a:tabLst>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3 Placeholder">
            <a:extLst>
              <a:ext uri="{FF2B5EF4-FFF2-40B4-BE49-F238E27FC236}">
                <a16:creationId xmlns:a16="http://schemas.microsoft.com/office/drawing/2014/main" id="{9CA066B1-A2F3-734D-8DC1-0401D0AA282D}"/>
              </a:ext>
            </a:extLst>
          </p:cNvPr>
          <p:cNvSpPr>
            <a:spLocks noGrp="1"/>
          </p:cNvSpPr>
          <p:nvPr>
            <p:ph type="body" sz="quarter" idx="31" hasCustomPrompt="1"/>
          </p:nvPr>
        </p:nvSpPr>
        <p:spPr>
          <a:xfrm>
            <a:off x="4279038" y="1648338"/>
            <a:ext cx="1704583" cy="4447662"/>
          </a:xfrm>
        </p:spPr>
        <p:txBody>
          <a:bodyPr>
            <a:noAutofit/>
          </a:bodyPr>
          <a:lstStyle>
            <a:lvl1pPr marL="0" indent="0">
              <a:lnSpc>
                <a:spcPct val="80000"/>
              </a:lnSpc>
              <a:spcBef>
                <a:spcPts val="0"/>
              </a:spcBef>
              <a:spcAft>
                <a:spcPts val="1125"/>
              </a:spcAft>
              <a:buClr>
                <a:srgbClr val="DB0011"/>
              </a:buClr>
              <a:defRPr lang="en-US" sz="1500" kern="1200" dirty="0">
                <a:solidFill>
                  <a:srgbClr val="333333"/>
                </a:solidFill>
                <a:latin typeface="+mn-lt"/>
                <a:ea typeface="+mn-ea"/>
                <a:cs typeface="+mn-cs"/>
              </a:defRPr>
            </a:lvl1pPr>
            <a:lvl2pPr marL="16817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2pPr>
            <a:lvl3pPr marL="337840" indent="-169664" algn="l" defTabSz="914258" rtl="0" eaLnBrk="1" latinLnBrk="0" hangingPunct="1">
              <a:lnSpc>
                <a:spcPct val="112000"/>
              </a:lnSpc>
              <a:spcBef>
                <a:spcPts val="563"/>
              </a:spcBef>
              <a:spcAft>
                <a:spcPts val="563"/>
              </a:spcAft>
              <a:buClr>
                <a:srgbClr val="DB0011"/>
              </a:buClr>
              <a:tabLst>
                <a:tab pos="1162348" algn="l"/>
              </a:tabLst>
              <a:defRPr lang="en-US" sz="1500" kern="1200" dirty="0">
                <a:solidFill>
                  <a:srgbClr val="333333"/>
                </a:solidFill>
                <a:latin typeface="+mn-lt"/>
                <a:ea typeface="+mn-ea"/>
                <a:cs typeface="+mn-cs"/>
              </a:defRPr>
            </a:lvl3pPr>
            <a:lvl4pPr marL="50601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4pPr>
            <a:lvl5pPr marL="666750" indent="-160734" algn="l" defTabSz="914258" rtl="0" eaLnBrk="1" latinLnBrk="0" hangingPunct="1">
              <a:lnSpc>
                <a:spcPct val="112000"/>
              </a:lnSpc>
              <a:spcBef>
                <a:spcPts val="563"/>
              </a:spcBef>
              <a:spcAft>
                <a:spcPts val="563"/>
              </a:spcAft>
              <a:buClr>
                <a:srgbClr val="DB0011"/>
              </a:buClr>
              <a:tabLst>
                <a:tab pos="1881188" algn="l"/>
              </a:tabLst>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2 Placeholder">
            <a:extLst>
              <a:ext uri="{FF2B5EF4-FFF2-40B4-BE49-F238E27FC236}">
                <a16:creationId xmlns:a16="http://schemas.microsoft.com/office/drawing/2014/main" id="{EA784B5D-3637-F64D-B490-7109FF544AD5}"/>
              </a:ext>
            </a:extLst>
          </p:cNvPr>
          <p:cNvSpPr>
            <a:spLocks noGrp="1"/>
          </p:cNvSpPr>
          <p:nvPr>
            <p:ph type="body" sz="quarter" idx="30" hasCustomPrompt="1"/>
          </p:nvPr>
        </p:nvSpPr>
        <p:spPr>
          <a:xfrm>
            <a:off x="2348503" y="1648338"/>
            <a:ext cx="1704583" cy="4447662"/>
          </a:xfrm>
        </p:spPr>
        <p:txBody>
          <a:bodyPr>
            <a:noAutofit/>
          </a:bodyPr>
          <a:lstStyle>
            <a:lvl1pPr marL="0" indent="0">
              <a:lnSpc>
                <a:spcPct val="80000"/>
              </a:lnSpc>
              <a:spcBef>
                <a:spcPts val="0"/>
              </a:spcBef>
              <a:spcAft>
                <a:spcPts val="1125"/>
              </a:spcAft>
              <a:buClr>
                <a:srgbClr val="DB0011"/>
              </a:buClr>
              <a:defRPr lang="en-US" sz="1500" kern="1200" dirty="0">
                <a:solidFill>
                  <a:srgbClr val="333333"/>
                </a:solidFill>
                <a:latin typeface="+mn-lt"/>
                <a:ea typeface="+mn-ea"/>
                <a:cs typeface="+mn-cs"/>
              </a:defRPr>
            </a:lvl1pPr>
            <a:lvl2pPr marL="16817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2pPr>
            <a:lvl3pPr marL="337840" indent="-169664" algn="l" defTabSz="914258" rtl="0" eaLnBrk="1" latinLnBrk="0" hangingPunct="1">
              <a:lnSpc>
                <a:spcPct val="112000"/>
              </a:lnSpc>
              <a:spcBef>
                <a:spcPts val="563"/>
              </a:spcBef>
              <a:spcAft>
                <a:spcPts val="563"/>
              </a:spcAft>
              <a:buClr>
                <a:srgbClr val="DB0011"/>
              </a:buClr>
              <a:tabLst>
                <a:tab pos="1162348" algn="l"/>
              </a:tabLst>
              <a:defRPr lang="en-US" sz="1500" kern="1200" dirty="0">
                <a:solidFill>
                  <a:srgbClr val="333333"/>
                </a:solidFill>
                <a:latin typeface="+mn-lt"/>
                <a:ea typeface="+mn-ea"/>
                <a:cs typeface="+mn-cs"/>
              </a:defRPr>
            </a:lvl3pPr>
            <a:lvl4pPr marL="506016" indent="-168176" algn="l" defTabSz="914258" rtl="0" eaLnBrk="1" latinLnBrk="0" hangingPunct="1">
              <a:lnSpc>
                <a:spcPct val="112000"/>
              </a:lnSpc>
              <a:spcBef>
                <a:spcPts val="563"/>
              </a:spcBef>
              <a:spcAft>
                <a:spcPts val="563"/>
              </a:spcAft>
              <a:buClr>
                <a:srgbClr val="DB0011"/>
              </a:buClr>
              <a:tabLst/>
              <a:defRPr lang="en-US" sz="1500" kern="1200" dirty="0">
                <a:solidFill>
                  <a:srgbClr val="333333"/>
                </a:solidFill>
                <a:latin typeface="+mn-lt"/>
                <a:ea typeface="+mn-ea"/>
                <a:cs typeface="+mn-cs"/>
              </a:defRPr>
            </a:lvl4pPr>
            <a:lvl5pPr marL="666750" indent="-160734" algn="l" defTabSz="914258" rtl="0" eaLnBrk="1" latinLnBrk="0" hangingPunct="1">
              <a:lnSpc>
                <a:spcPct val="112000"/>
              </a:lnSpc>
              <a:spcBef>
                <a:spcPts val="563"/>
              </a:spcBef>
              <a:spcAft>
                <a:spcPts val="563"/>
              </a:spcAft>
              <a:buClr>
                <a:srgbClr val="DB0011"/>
              </a:buClr>
              <a:tabLst>
                <a:tab pos="1881188" algn="l"/>
              </a:tabLst>
              <a:defRPr lang="en-GB" sz="1500" kern="1200" dirty="0">
                <a:solidFill>
                  <a:srgbClr val="333333"/>
                </a:solidFill>
                <a:latin typeface="+mn-lt"/>
                <a:ea typeface="+mn-ea"/>
                <a:cs typeface="+mn-cs"/>
              </a:defRPr>
            </a:lvl5pPr>
          </a:lstStyle>
          <a:p>
            <a:pPr marL="0" lvl="0" indent="0" algn="l" defTabSz="914258" rtl="0" eaLnBrk="1" latinLnBrk="0" hangingPunct="1">
              <a:lnSpc>
                <a:spcPct val="80000"/>
              </a:lnSpc>
              <a:spcBef>
                <a:spcPts val="0"/>
              </a:spcBef>
              <a:spcAft>
                <a:spcPts val="563"/>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laceholder"/>
          <p:cNvSpPr>
            <a:spLocks noGrp="1"/>
          </p:cNvSpPr>
          <p:nvPr>
            <p:ph type="body" sz="quarter" idx="17" hasCustomPrompt="1"/>
          </p:nvPr>
        </p:nvSpPr>
        <p:spPr>
          <a:xfrm>
            <a:off x="398300" y="1648338"/>
            <a:ext cx="1704583" cy="4447662"/>
          </a:xfrm>
        </p:spPr>
        <p:txBody>
          <a:bodyPr>
            <a:noAutofit/>
          </a:bodyPr>
          <a:lstStyle>
            <a:lvl1pPr marL="0" indent="0">
              <a:lnSpc>
                <a:spcPct val="80000"/>
              </a:lnSpc>
              <a:spcBef>
                <a:spcPts val="0"/>
              </a:spcBef>
              <a:spcAft>
                <a:spcPts val="563"/>
              </a:spcAft>
              <a:buClr>
                <a:srgbClr val="DB0011"/>
              </a:buClr>
              <a:defRPr sz="1500"/>
            </a:lvl1pPr>
            <a:lvl2pPr marL="168176" indent="-168176">
              <a:lnSpc>
                <a:spcPct val="112000"/>
              </a:lnSpc>
              <a:spcAft>
                <a:spcPts val="563"/>
              </a:spcAft>
              <a:buClr>
                <a:srgbClr val="DB0011"/>
              </a:buClr>
              <a:tabLst/>
              <a:defRPr sz="1500"/>
            </a:lvl2pPr>
            <a:lvl3pPr marL="337840" indent="-169664">
              <a:lnSpc>
                <a:spcPct val="112000"/>
              </a:lnSpc>
              <a:spcAft>
                <a:spcPts val="563"/>
              </a:spcAft>
              <a:buClr>
                <a:srgbClr val="DB0011"/>
              </a:buClr>
              <a:tabLst>
                <a:tab pos="1162348" algn="l"/>
              </a:tabLst>
              <a:defRPr sz="1500"/>
            </a:lvl3pPr>
            <a:lvl4pPr marL="506016" indent="-168176">
              <a:lnSpc>
                <a:spcPct val="112000"/>
              </a:lnSpc>
              <a:spcAft>
                <a:spcPts val="563"/>
              </a:spcAft>
              <a:buClr>
                <a:srgbClr val="DB0011"/>
              </a:buClr>
              <a:tabLst/>
              <a:defRPr sz="1500"/>
            </a:lvl4pPr>
            <a:lvl5pPr marL="666750" indent="-160734">
              <a:lnSpc>
                <a:spcPct val="112000"/>
              </a:lnSpc>
              <a:spcAft>
                <a:spcPts val="563"/>
              </a:spcAft>
              <a:buClr>
                <a:srgbClr val="DB0011"/>
              </a:buClr>
              <a:tabLst>
                <a:tab pos="1881188" algn="l"/>
              </a:tabLst>
              <a:defRPr sz="15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6" name="Slide title">
            <a:extLst>
              <a:ext uri="{FF2B5EF4-FFF2-40B4-BE49-F238E27FC236}">
                <a16:creationId xmlns:a16="http://schemas.microsoft.com/office/drawing/2014/main" id="{BBEC048D-8D24-974F-A67F-A56F91305783}"/>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018311506"/>
      </p:ext>
    </p:extLst>
  </p:cSld>
  <p:clrMapOvr>
    <a:masterClrMapping/>
  </p:clrMapOvr>
  <p:hf hdr="0" ftr="0" dt="0"/>
  <p:extLst>
    <p:ext uri="{DCECCB84-F9BA-43D5-87BE-67443E8EF086}">
      <p15:sldGuideLst xmlns:p15="http://schemas.microsoft.com/office/powerpoint/2012/main">
        <p15:guide id="1" pos="4020">
          <p15:clr>
            <a:srgbClr val="FBAE40"/>
          </p15:clr>
        </p15:guide>
        <p15:guide id="2" pos="1415">
          <p15:clr>
            <a:srgbClr val="FBAE40"/>
          </p15:clr>
        </p15:guide>
        <p15:guide id="3" pos="1571">
          <p15:clr>
            <a:srgbClr val="FBAE40"/>
          </p15:clr>
        </p15:guide>
        <p15:guide id="4" pos="2723">
          <p15:clr>
            <a:srgbClr val="FBAE40"/>
          </p15:clr>
        </p15:guide>
        <p15:guide id="5" pos="2863">
          <p15:clr>
            <a:srgbClr val="FBAE40"/>
          </p15:clr>
        </p15:guide>
        <p15:guide id="6" pos="5328">
          <p15:clr>
            <a:srgbClr val="FBAE40"/>
          </p15:clr>
        </p15:guide>
        <p15:guide id="7" pos="4172">
          <p15:clr>
            <a:srgbClr val="FBAE40"/>
          </p15:clr>
        </p15:guide>
        <p15:guide id="8" pos="5481">
          <p15:clr>
            <a:srgbClr val="FBAE40"/>
          </p15:clr>
        </p15:guide>
        <p15:guide id="9" pos="6627">
          <p15:clr>
            <a:srgbClr val="FBAE40"/>
          </p15:clr>
        </p15:guide>
        <p15:guide id="10" pos="678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19" name="Notes">
            <a:extLst>
              <a:ext uri="{FF2B5EF4-FFF2-40B4-BE49-F238E27FC236}">
                <a16:creationId xmlns:a16="http://schemas.microsoft.com/office/drawing/2014/main" id="{C58A409E-5DFD-4C22-A867-8BC0495B4573}"/>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9" name="Content 3 Placeholder"/>
          <p:cNvSpPr>
            <a:spLocks noGrp="1"/>
          </p:cNvSpPr>
          <p:nvPr>
            <p:ph idx="15" hasCustomPrompt="1"/>
          </p:nvPr>
        </p:nvSpPr>
        <p:spPr>
          <a:xfrm>
            <a:off x="8396922" y="3074817"/>
            <a:ext cx="3395664" cy="2626330"/>
          </a:xfrm>
        </p:spPr>
        <p:txBody>
          <a:bodyPr>
            <a:normAutofit/>
          </a:bodyPr>
          <a:lstStyle>
            <a:lvl1pPr marL="0" indent="0">
              <a:lnSpc>
                <a:spcPct val="112000"/>
              </a:lnSpc>
              <a:spcBef>
                <a:spcPts val="0"/>
              </a:spcBef>
              <a:spcAft>
                <a:spcPts val="1688"/>
              </a:spcAft>
              <a:buSzPct val="90000"/>
              <a:buNone/>
              <a:defRPr lang="en-US" sz="1500" kern="1200" dirty="0">
                <a:solidFill>
                  <a:srgbClr val="333333"/>
                </a:solidFill>
                <a:latin typeface="+mn-lt"/>
                <a:ea typeface="+mn-ea"/>
                <a:cs typeface="+mn-cs"/>
              </a:defRPr>
            </a:lvl1pPr>
            <a:lvl2pPr marL="0" indent="0">
              <a:lnSpc>
                <a:spcPct val="112000"/>
              </a:lnSpc>
              <a:buSzPct val="90000"/>
              <a:buNone/>
              <a:defRPr lang="en-US" sz="1500" kern="1200" dirty="0">
                <a:solidFill>
                  <a:srgbClr val="333333"/>
                </a:solidFill>
                <a:latin typeface="+mn-lt"/>
                <a:ea typeface="+mn-ea"/>
                <a:cs typeface="+mn-cs"/>
              </a:defRPr>
            </a:lvl2pPr>
            <a:lvl3pPr>
              <a:buSzPct val="90000"/>
              <a:defRPr/>
            </a:lvl3pPr>
            <a:lvl4pPr>
              <a:buSzPct val="90000"/>
              <a:defRPr/>
            </a:lvl4pPr>
            <a:lvl5pPr>
              <a:buSzPct val="90000"/>
              <a:defRPr/>
            </a:lvl5pPr>
          </a:lstStyle>
          <a:p>
            <a:pPr marL="0" lvl="0" indent="0" algn="l" defTabSz="914258" rtl="0" eaLnBrk="1" latinLnBrk="0" hangingPunct="1">
              <a:lnSpc>
                <a:spcPct val="112000"/>
              </a:lnSpc>
              <a:spcBef>
                <a:spcPts val="0"/>
              </a:spcBef>
              <a:spcAft>
                <a:spcPts val="1125"/>
              </a:spcAft>
              <a:buClr>
                <a:srgbClr val="DB0011"/>
              </a:buClr>
              <a:buSzPct val="90000"/>
              <a:buFont typeface="Wingdings" panose="05000000000000000000" pitchFamily="2" charset="2"/>
              <a:buNone/>
            </a:pPr>
            <a:r>
              <a:rPr lang="en-US" dirty="0"/>
              <a:t>Click to edit text </a:t>
            </a:r>
          </a:p>
          <a:p>
            <a:pPr marL="0" lvl="1" indent="0" algn="l" defTabSz="914258" rtl="0" eaLnBrk="1" latinLnBrk="0" hangingPunct="1">
              <a:lnSpc>
                <a:spcPct val="112000"/>
              </a:lnSpc>
              <a:spcBef>
                <a:spcPts val="0"/>
              </a:spcBef>
              <a:spcAft>
                <a:spcPts val="1125"/>
              </a:spcAft>
              <a:buClr>
                <a:srgbClr val="DB0011"/>
              </a:buClr>
              <a:buSzPct val="90000"/>
              <a:buFont typeface="Wingdings" panose="05000000000000000000" pitchFamily="2" charset="2"/>
              <a:buNone/>
            </a:pPr>
            <a:r>
              <a:rPr lang="en-US" dirty="0"/>
              <a:t>Click to edit text</a:t>
            </a:r>
          </a:p>
        </p:txBody>
      </p:sp>
      <p:cxnSp>
        <p:nvCxnSpPr>
          <p:cNvPr id="25" name="Graphic 3"/>
          <p:cNvCxnSpPr/>
          <p:nvPr/>
        </p:nvCxnSpPr>
        <p:spPr>
          <a:xfrm>
            <a:off x="8396922" y="2886566"/>
            <a:ext cx="3395664"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6" name="Text 3 Placeholder"/>
          <p:cNvSpPr>
            <a:spLocks noGrp="1"/>
          </p:cNvSpPr>
          <p:nvPr>
            <p:ph type="body" sz="quarter" idx="21" hasCustomPrompt="1"/>
          </p:nvPr>
        </p:nvSpPr>
        <p:spPr>
          <a:xfrm>
            <a:off x="9429799" y="1649004"/>
            <a:ext cx="2362788" cy="945000"/>
          </a:xfrm>
        </p:spPr>
        <p:txBody>
          <a:bodyPr/>
          <a:lstStyle>
            <a:lvl1pPr marL="0" indent="0">
              <a:lnSpc>
                <a:spcPct val="112000"/>
              </a:lnSpc>
              <a:spcBef>
                <a:spcPts val="0"/>
              </a:spcBef>
              <a:spcAft>
                <a:spcPts val="800"/>
              </a:spcAft>
              <a:buNone/>
              <a:defRPr sz="1875">
                <a:latin typeface="+mj-lt"/>
              </a:defRPr>
            </a:lvl1pPr>
            <a:lvl2pPr marL="0" indent="0">
              <a:lnSpc>
                <a:spcPct val="112000"/>
              </a:lnSpc>
              <a:spcBef>
                <a:spcPts val="0"/>
              </a:spcBef>
              <a:buNone/>
              <a:defRPr sz="1500" b="1">
                <a:latin typeface="Univers Next for HSBC Regular" panose="020B0503030202020203" pitchFamily="34" charset="0"/>
              </a:defRPr>
            </a:lvl2pPr>
            <a:lvl3pPr marL="0" indent="0">
              <a:lnSpc>
                <a:spcPct val="112000"/>
              </a:lnSpc>
              <a:spcBef>
                <a:spcPts val="300"/>
              </a:spcBef>
              <a:buNone/>
              <a:defRPr sz="15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3" name="Picture 3 Placeholder"/>
          <p:cNvSpPr>
            <a:spLocks noGrp="1"/>
          </p:cNvSpPr>
          <p:nvPr>
            <p:ph type="pic" sz="quarter" idx="18"/>
          </p:nvPr>
        </p:nvSpPr>
        <p:spPr>
          <a:xfrm>
            <a:off x="8396924" y="1649939"/>
            <a:ext cx="945116" cy="945000"/>
          </a:xfrm>
        </p:spPr>
        <p:txBody>
          <a:bodyPr anchor="ctr"/>
          <a:lstStyle>
            <a:lvl1pPr marL="0" indent="0" algn="ctr">
              <a:buNone/>
              <a:defRPr sz="938"/>
            </a:lvl1pPr>
          </a:lstStyle>
          <a:p>
            <a:r>
              <a:rPr lang="en-US"/>
              <a:t>Click icon to add picture</a:t>
            </a:r>
            <a:endParaRPr lang="en-GB" dirty="0"/>
          </a:p>
        </p:txBody>
      </p:sp>
      <p:sp>
        <p:nvSpPr>
          <p:cNvPr id="7" name="Content 2 Placeholder"/>
          <p:cNvSpPr>
            <a:spLocks noGrp="1"/>
          </p:cNvSpPr>
          <p:nvPr>
            <p:ph idx="14" hasCustomPrompt="1"/>
          </p:nvPr>
        </p:nvSpPr>
        <p:spPr>
          <a:xfrm>
            <a:off x="4397611" y="3098301"/>
            <a:ext cx="3395664" cy="2606843"/>
          </a:xfrm>
        </p:spPr>
        <p:txBody>
          <a:bodyPr>
            <a:normAutofit/>
          </a:bodyPr>
          <a:lstStyle>
            <a:lvl1pPr marL="0" indent="0">
              <a:lnSpc>
                <a:spcPct val="112000"/>
              </a:lnSpc>
              <a:spcBef>
                <a:spcPts val="0"/>
              </a:spcBef>
              <a:spcAft>
                <a:spcPts val="1688"/>
              </a:spcAft>
              <a:buSzPct val="90000"/>
              <a:buNone/>
              <a:defRPr lang="en-US" sz="1500" kern="1200" dirty="0">
                <a:solidFill>
                  <a:srgbClr val="333333"/>
                </a:solidFill>
                <a:latin typeface="+mn-lt"/>
                <a:ea typeface="+mn-ea"/>
                <a:cs typeface="+mn-cs"/>
              </a:defRPr>
            </a:lvl1pPr>
            <a:lvl2pPr marL="0" indent="0">
              <a:lnSpc>
                <a:spcPct val="112000"/>
              </a:lnSpc>
              <a:buSzPct val="90000"/>
              <a:buNone/>
              <a:defRPr lang="en-US" sz="1500" kern="1200" dirty="0">
                <a:solidFill>
                  <a:srgbClr val="333333"/>
                </a:solidFill>
                <a:latin typeface="+mn-lt"/>
                <a:ea typeface="+mn-ea"/>
                <a:cs typeface="+mn-cs"/>
              </a:defRPr>
            </a:lvl2pPr>
            <a:lvl3pPr>
              <a:buSzPct val="90000"/>
              <a:defRPr/>
            </a:lvl3pPr>
            <a:lvl4pPr>
              <a:buSzPct val="90000"/>
              <a:defRPr/>
            </a:lvl4pPr>
            <a:lvl5pPr>
              <a:buSzPct val="90000"/>
              <a:defRPr/>
            </a:lvl5pPr>
          </a:lstStyle>
          <a:p>
            <a:pPr marL="0" lvl="0" indent="0" algn="l" defTabSz="914258" rtl="0" eaLnBrk="1" latinLnBrk="0" hangingPunct="1">
              <a:lnSpc>
                <a:spcPct val="112000"/>
              </a:lnSpc>
              <a:spcBef>
                <a:spcPts val="0"/>
              </a:spcBef>
              <a:spcAft>
                <a:spcPts val="1125"/>
              </a:spcAft>
              <a:buClr>
                <a:srgbClr val="DB0011"/>
              </a:buClr>
              <a:buSzPct val="90000"/>
              <a:buFont typeface="Wingdings" panose="05000000000000000000" pitchFamily="2" charset="2"/>
              <a:buNone/>
            </a:pPr>
            <a:r>
              <a:rPr lang="en-US" dirty="0"/>
              <a:t>Click to edit text </a:t>
            </a:r>
          </a:p>
          <a:p>
            <a:pPr marL="0" lvl="1" indent="0" algn="l" defTabSz="914258" rtl="0" eaLnBrk="1" latinLnBrk="0" hangingPunct="1">
              <a:lnSpc>
                <a:spcPct val="112000"/>
              </a:lnSpc>
              <a:spcBef>
                <a:spcPts val="0"/>
              </a:spcBef>
              <a:spcAft>
                <a:spcPts val="1125"/>
              </a:spcAft>
              <a:buClr>
                <a:srgbClr val="DB0011"/>
              </a:buClr>
              <a:buSzPct val="90000"/>
              <a:buFont typeface="Wingdings" panose="05000000000000000000" pitchFamily="2" charset="2"/>
              <a:buNone/>
            </a:pPr>
            <a:r>
              <a:rPr lang="en-US" dirty="0"/>
              <a:t>Click to edit text</a:t>
            </a:r>
          </a:p>
        </p:txBody>
      </p:sp>
      <p:cxnSp>
        <p:nvCxnSpPr>
          <p:cNvPr id="24" name="Graphic 2"/>
          <p:cNvCxnSpPr/>
          <p:nvPr/>
        </p:nvCxnSpPr>
        <p:spPr>
          <a:xfrm>
            <a:off x="4397611" y="2886566"/>
            <a:ext cx="3395664"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4" name="Text 2 Placeholder"/>
          <p:cNvSpPr>
            <a:spLocks noGrp="1"/>
          </p:cNvSpPr>
          <p:nvPr>
            <p:ph type="body" sz="quarter" idx="19" hasCustomPrompt="1"/>
          </p:nvPr>
        </p:nvSpPr>
        <p:spPr>
          <a:xfrm>
            <a:off x="5430488" y="1649940"/>
            <a:ext cx="2362788" cy="945000"/>
          </a:xfrm>
        </p:spPr>
        <p:txBody>
          <a:bodyPr/>
          <a:lstStyle>
            <a:lvl1pPr marL="0" indent="0">
              <a:lnSpc>
                <a:spcPct val="112000"/>
              </a:lnSpc>
              <a:spcBef>
                <a:spcPts val="0"/>
              </a:spcBef>
              <a:spcAft>
                <a:spcPts val="800"/>
              </a:spcAft>
              <a:buNone/>
              <a:defRPr sz="1875">
                <a:latin typeface="+mj-lt"/>
              </a:defRPr>
            </a:lvl1pPr>
            <a:lvl2pPr marL="0" indent="0">
              <a:lnSpc>
                <a:spcPct val="112000"/>
              </a:lnSpc>
              <a:spcBef>
                <a:spcPts val="0"/>
              </a:spcBef>
              <a:buNone/>
              <a:defRPr sz="1500" b="1">
                <a:latin typeface="Univers Next for HSBC Regular" panose="020B0503030202020203" pitchFamily="34" charset="0"/>
              </a:defRPr>
            </a:lvl2pPr>
            <a:lvl3pPr marL="0" indent="0">
              <a:lnSpc>
                <a:spcPct val="112000"/>
              </a:lnSpc>
              <a:spcBef>
                <a:spcPts val="300"/>
              </a:spcBef>
              <a:buNone/>
              <a:defRPr sz="15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2" name="Picture 2 Placeholder"/>
          <p:cNvSpPr>
            <a:spLocks noGrp="1"/>
          </p:cNvSpPr>
          <p:nvPr>
            <p:ph type="pic" sz="quarter" idx="17"/>
          </p:nvPr>
        </p:nvSpPr>
        <p:spPr>
          <a:xfrm>
            <a:off x="4397612" y="1649939"/>
            <a:ext cx="945116" cy="945000"/>
          </a:xfrm>
        </p:spPr>
        <p:txBody>
          <a:bodyPr anchor="ctr"/>
          <a:lstStyle>
            <a:lvl1pPr marL="0" indent="0" algn="ctr">
              <a:buNone/>
              <a:defRPr sz="938"/>
            </a:lvl1pPr>
          </a:lstStyle>
          <a:p>
            <a:r>
              <a:rPr lang="en-US"/>
              <a:t>Click icon to add picture</a:t>
            </a:r>
            <a:endParaRPr lang="en-GB" dirty="0"/>
          </a:p>
        </p:txBody>
      </p:sp>
      <p:sp>
        <p:nvSpPr>
          <p:cNvPr id="3" name="Content 1 Placeholder"/>
          <p:cNvSpPr>
            <a:spLocks noGrp="1"/>
          </p:cNvSpPr>
          <p:nvPr>
            <p:ph idx="1" hasCustomPrompt="1"/>
          </p:nvPr>
        </p:nvSpPr>
        <p:spPr>
          <a:xfrm>
            <a:off x="398299" y="3110044"/>
            <a:ext cx="3395664" cy="2597099"/>
          </a:xfrm>
        </p:spPr>
        <p:txBody>
          <a:bodyPr>
            <a:normAutofit/>
          </a:bodyPr>
          <a:lstStyle>
            <a:lvl1pPr marL="0" indent="0">
              <a:lnSpc>
                <a:spcPct val="112000"/>
              </a:lnSpc>
              <a:spcBef>
                <a:spcPts val="0"/>
              </a:spcBef>
              <a:spcAft>
                <a:spcPts val="1125"/>
              </a:spcAft>
              <a:buSzPct val="90000"/>
              <a:buNone/>
              <a:defRPr sz="1500"/>
            </a:lvl1pPr>
            <a:lvl2pPr marL="0" indent="0">
              <a:lnSpc>
                <a:spcPct val="112000"/>
              </a:lnSpc>
              <a:spcBef>
                <a:spcPts val="0"/>
              </a:spcBef>
              <a:spcAft>
                <a:spcPts val="1125"/>
              </a:spcAft>
              <a:buSzPct val="90000"/>
              <a:buNone/>
              <a:defRPr sz="1500"/>
            </a:lvl2pPr>
            <a:lvl3pPr>
              <a:buSzPct val="90000"/>
              <a:defRPr/>
            </a:lvl3pPr>
            <a:lvl4pPr>
              <a:buSzPct val="90000"/>
              <a:defRPr/>
            </a:lvl4pPr>
            <a:lvl5pPr>
              <a:buSzPct val="90000"/>
              <a:defRPr/>
            </a:lvl5pPr>
          </a:lstStyle>
          <a:p>
            <a:pPr lvl="0"/>
            <a:r>
              <a:rPr lang="en-US" dirty="0"/>
              <a:t>Click to edit text</a:t>
            </a:r>
          </a:p>
          <a:p>
            <a:pPr lvl="1"/>
            <a:r>
              <a:rPr lang="en-US" dirty="0"/>
              <a:t>Click to edit text</a:t>
            </a:r>
          </a:p>
        </p:txBody>
      </p:sp>
      <p:cxnSp>
        <p:nvCxnSpPr>
          <p:cNvPr id="23" name="Graphic 1"/>
          <p:cNvCxnSpPr/>
          <p:nvPr/>
        </p:nvCxnSpPr>
        <p:spPr>
          <a:xfrm>
            <a:off x="398299" y="2886566"/>
            <a:ext cx="3395664"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5" name="Text 1 Placeholder"/>
          <p:cNvSpPr>
            <a:spLocks noGrp="1"/>
          </p:cNvSpPr>
          <p:nvPr>
            <p:ph type="body" sz="quarter" idx="20" hasCustomPrompt="1"/>
          </p:nvPr>
        </p:nvSpPr>
        <p:spPr>
          <a:xfrm>
            <a:off x="1431176" y="1649940"/>
            <a:ext cx="2362788" cy="945000"/>
          </a:xfrm>
        </p:spPr>
        <p:txBody>
          <a:bodyPr/>
          <a:lstStyle>
            <a:lvl1pPr marL="0" indent="0">
              <a:lnSpc>
                <a:spcPct val="112000"/>
              </a:lnSpc>
              <a:spcBef>
                <a:spcPts val="0"/>
              </a:spcBef>
              <a:spcAft>
                <a:spcPts val="800"/>
              </a:spcAft>
              <a:buNone/>
              <a:defRPr sz="1875">
                <a:latin typeface="+mj-lt"/>
              </a:defRPr>
            </a:lvl1pPr>
            <a:lvl2pPr marL="0" indent="0">
              <a:lnSpc>
                <a:spcPct val="112000"/>
              </a:lnSpc>
              <a:spcBef>
                <a:spcPts val="0"/>
              </a:spcBef>
              <a:buNone/>
              <a:defRPr sz="1500" b="1" i="0">
                <a:latin typeface="Univers Next for HSBC Regular" panose="020B0503030202020203" pitchFamily="34" charset="0"/>
              </a:defRPr>
            </a:lvl2pPr>
            <a:lvl3pPr marL="0" indent="0">
              <a:lnSpc>
                <a:spcPct val="112000"/>
              </a:lnSpc>
              <a:spcBef>
                <a:spcPts val="300"/>
              </a:spcBef>
              <a:buNone/>
              <a:defRPr sz="15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1" name="Picture 1 Placeholder"/>
          <p:cNvSpPr>
            <a:spLocks noGrp="1"/>
          </p:cNvSpPr>
          <p:nvPr>
            <p:ph type="pic" sz="quarter" idx="16"/>
          </p:nvPr>
        </p:nvSpPr>
        <p:spPr>
          <a:xfrm>
            <a:off x="398298" y="1649939"/>
            <a:ext cx="945116" cy="945000"/>
          </a:xfrm>
        </p:spPr>
        <p:txBody>
          <a:bodyPr anchor="ctr"/>
          <a:lstStyle>
            <a:lvl1pPr marL="0" indent="0" algn="ctr">
              <a:buNone/>
              <a:defRPr sz="984"/>
            </a:lvl1pPr>
          </a:lstStyle>
          <a:p>
            <a:r>
              <a:rPr lang="en-US"/>
              <a:t>Click icon to add picture</a:t>
            </a:r>
            <a:endParaRPr lang="en-GB" dirty="0"/>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21" name="Slide title">
            <a:extLst>
              <a:ext uri="{FF2B5EF4-FFF2-40B4-BE49-F238E27FC236}">
                <a16:creationId xmlns:a16="http://schemas.microsoft.com/office/drawing/2014/main" id="{7E6FE804-05C4-8641-973B-0D87EA69723D}"/>
              </a:ext>
            </a:extLst>
          </p:cNvPr>
          <p:cNvSpPr>
            <a:spLocks noGrp="1"/>
          </p:cNvSpPr>
          <p:nvPr>
            <p:ph type="title" hasCustomPrompt="1"/>
          </p:nvPr>
        </p:nvSpPr>
        <p:spPr>
          <a:xfrm>
            <a:off x="391547" y="379514"/>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086718176"/>
      </p:ext>
    </p:extLst>
  </p:cSld>
  <p:clrMapOvr>
    <a:masterClrMapping/>
  </p:clrMapOvr>
  <p:hf hdr="0" ftr="0" dt="0"/>
  <p:extLst>
    <p:ext uri="{DCECCB84-F9BA-43D5-87BE-67443E8EF086}">
      <p15:sldGuideLst xmlns:p15="http://schemas.microsoft.com/office/powerpoint/2012/main">
        <p15:guide id="1" pos="2553">
          <p15:clr>
            <a:srgbClr val="FBAE40"/>
          </p15:clr>
        </p15:guide>
        <p15:guide id="2" pos="2949">
          <p15:clr>
            <a:srgbClr val="FBAE40"/>
          </p15:clr>
        </p15:guide>
        <p15:guide id="3" pos="5240">
          <p15:clr>
            <a:srgbClr val="FBAE40"/>
          </p15:clr>
        </p15:guide>
        <p15:guide id="4" pos="56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01734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9" name="Notes Placeholder">
            <a:extLst>
              <a:ext uri="{FF2B5EF4-FFF2-40B4-BE49-F238E27FC236}">
                <a16:creationId xmlns:a16="http://schemas.microsoft.com/office/drawing/2014/main" id="{06B51FE7-922C-4285-84F6-CAF6DA2D7074}"/>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6" name="Disclaimer Text Placeholder"/>
          <p:cNvSpPr>
            <a:spLocks noGrp="1"/>
          </p:cNvSpPr>
          <p:nvPr>
            <p:ph type="body" sz="quarter" idx="12"/>
          </p:nvPr>
        </p:nvSpPr>
        <p:spPr>
          <a:xfrm>
            <a:off x="391466" y="1640088"/>
            <a:ext cx="11408891" cy="4455912"/>
          </a:xfrm>
        </p:spPr>
        <p:txBody>
          <a:bodyPr numCol="2" spcCol="360000">
            <a:normAutofit/>
          </a:bodyPr>
          <a:lstStyle>
            <a:lvl1pPr marL="0" indent="0">
              <a:buNone/>
              <a:defRPr sz="1000"/>
            </a:lvl1pPr>
          </a:lstStyle>
          <a:p>
            <a:pPr lvl="0"/>
            <a:r>
              <a:rPr lang="en-US"/>
              <a:t>Click to edit Master text styles</a:t>
            </a:r>
          </a:p>
        </p:txBody>
      </p:sp>
      <p:sp>
        <p:nvSpPr>
          <p:cNvPr id="1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8" name="Slide title">
            <a:extLst>
              <a:ext uri="{FF2B5EF4-FFF2-40B4-BE49-F238E27FC236}">
                <a16:creationId xmlns:a16="http://schemas.microsoft.com/office/drawing/2014/main" id="{22C2AB08-D41F-CE43-AE06-DA8F370FA126}"/>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362895336"/>
      </p:ext>
    </p:extLst>
  </p:cSld>
  <p:clrMapOvr>
    <a:masterClrMapping/>
  </p:clrMapOvr>
  <p:hf hdr="0" ftr="0" dt="0"/>
  <p:extLst>
    <p:ext uri="{DCECCB84-F9BA-43D5-87BE-67443E8EF086}">
      <p15:sldGuideLst xmlns:p15="http://schemas.microsoft.com/office/powerpoint/2012/main">
        <p15:guide id="1" pos="4004">
          <p15:clr>
            <a:srgbClr val="FBAE40"/>
          </p15:clr>
        </p15:guide>
        <p15:guide id="2" pos="417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Graphic">
            <a:extLst>
              <a:ext uri="{FF2B5EF4-FFF2-40B4-BE49-F238E27FC236}">
                <a16:creationId xmlns:a16="http://schemas.microsoft.com/office/drawing/2014/main" id="{2237EFFD-CAF1-6846-BF4F-CEA0BEFD94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19"/>
            <a:ext cx="12191999" cy="6857163"/>
          </a:xfrm>
          <a:prstGeom prst="rect">
            <a:avLst/>
          </a:prstGeom>
        </p:spPr>
      </p:pic>
      <p:sp>
        <p:nvSpPr>
          <p:cNvPr id="7" name="Mask">
            <a:extLst>
              <a:ext uri="{FF2B5EF4-FFF2-40B4-BE49-F238E27FC236}">
                <a16:creationId xmlns:a16="http://schemas.microsoft.com/office/drawing/2014/main" id="{36489FBB-4E9B-664A-BBB4-CA2B47BBC147}"/>
              </a:ext>
            </a:extLst>
          </p:cNvPr>
          <p:cNvSpPr/>
          <p:nvPr/>
        </p:nvSpPr>
        <p:spPr>
          <a:xfrm flipH="1">
            <a:off x="0" y="0"/>
            <a:ext cx="12191999" cy="6858000"/>
          </a:xfrm>
          <a:custGeom>
            <a:avLst/>
            <a:gdLst>
              <a:gd name="connsiteX0" fmla="*/ 0 w 13003212"/>
              <a:gd name="connsiteY0" fmla="*/ 0 h 7315200"/>
              <a:gd name="connsiteX1" fmla="*/ 13003212 w 13003212"/>
              <a:gd name="connsiteY1" fmla="*/ 0 h 7315200"/>
              <a:gd name="connsiteX2" fmla="*/ 13003212 w 13003212"/>
              <a:gd name="connsiteY2" fmla="*/ 7315200 h 7315200"/>
              <a:gd name="connsiteX3" fmla="*/ 0 w 13003212"/>
              <a:gd name="connsiteY3" fmla="*/ 7315200 h 7315200"/>
              <a:gd name="connsiteX4" fmla="*/ 0 w 13003212"/>
              <a:gd name="connsiteY4" fmla="*/ 6820623 h 7315200"/>
              <a:gd name="connsiteX5" fmla="*/ 4538706 w 13003212"/>
              <a:gd name="connsiteY5" fmla="*/ 6820623 h 7315200"/>
              <a:gd name="connsiteX6" fmla="*/ 7698152 w 13003212"/>
              <a:gd name="connsiteY6" fmla="*/ 3660317 h 7315200"/>
              <a:gd name="connsiteX7" fmla="*/ 4538706 w 13003212"/>
              <a:gd name="connsiteY7" fmla="*/ 492617 h 7315200"/>
              <a:gd name="connsiteX8" fmla="*/ 0 w 13003212"/>
              <a:gd name="connsiteY8" fmla="*/ 49261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212" h="7315200">
                <a:moveTo>
                  <a:pt x="0" y="0"/>
                </a:moveTo>
                <a:lnTo>
                  <a:pt x="13003212" y="0"/>
                </a:lnTo>
                <a:lnTo>
                  <a:pt x="13003212" y="7315200"/>
                </a:lnTo>
                <a:lnTo>
                  <a:pt x="0" y="7315200"/>
                </a:lnTo>
                <a:lnTo>
                  <a:pt x="0" y="6820623"/>
                </a:lnTo>
                <a:lnTo>
                  <a:pt x="4538706" y="6820623"/>
                </a:lnTo>
                <a:lnTo>
                  <a:pt x="7698152" y="3660317"/>
                </a:lnTo>
                <a:lnTo>
                  <a:pt x="4538706" y="492617"/>
                </a:lnTo>
                <a:lnTo>
                  <a:pt x="0" y="4926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a:endParaRPr lang="en-US" dirty="0" err="1"/>
          </a:p>
        </p:txBody>
      </p:sp>
      <p:pic>
        <p:nvPicPr>
          <p:cNvPr id="8" name="HSBC logo">
            <a:extLst>
              <a:ext uri="{FF2B5EF4-FFF2-40B4-BE49-F238E27FC236}">
                <a16:creationId xmlns:a16="http://schemas.microsoft.com/office/drawing/2014/main" id="{D06F2E3F-03F8-184B-8735-780F8AF70E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4" name="Section Detail">
            <a:extLst>
              <a:ext uri="{FF2B5EF4-FFF2-40B4-BE49-F238E27FC236}">
                <a16:creationId xmlns:a16="http://schemas.microsoft.com/office/drawing/2014/main" id="{7502DA62-8F9D-B94F-B697-74FB7D7609B0}"/>
              </a:ext>
            </a:extLst>
          </p:cNvPr>
          <p:cNvSpPr txBox="1">
            <a:spLocks/>
          </p:cNvSpPr>
          <p:nvPr/>
        </p:nvSpPr>
        <p:spPr>
          <a:xfrm>
            <a:off x="391466" y="2445927"/>
            <a:ext cx="4453481" cy="959942"/>
          </a:xfrm>
          <a:prstGeom prst="rect">
            <a:avLst/>
          </a:prstGeom>
        </p:spPr>
        <p:txBody>
          <a:bodyPr vert="horz" lIns="0" tIns="0" rIns="0" bIns="0" rtlCol="0" anchor="b" anchorCtr="0"/>
          <a:lstStyle>
            <a:defPPr>
              <a:defRPr lang="en-US"/>
            </a:defPPr>
            <a:lvl1pPr marL="0" algn="r" defTabSz="975208" rtl="0" eaLnBrk="1" latinLnBrk="0" hangingPunct="1">
              <a:defRPr sz="120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a:lstStyle>
          <a:p>
            <a:pPr algn="l"/>
            <a:r>
              <a:rPr lang="en-GB" sz="1313" dirty="0"/>
              <a:t>Que </a:t>
            </a:r>
            <a:r>
              <a:rPr lang="en-GB" sz="1313" dirty="0" err="1"/>
              <a:t>everisque</a:t>
            </a:r>
            <a:r>
              <a:rPr lang="en-GB" sz="1313" dirty="0"/>
              <a:t> </a:t>
            </a:r>
            <a:r>
              <a:rPr lang="en-GB" sz="1313" dirty="0" err="1"/>
              <a:t>iminvendis</a:t>
            </a:r>
            <a:r>
              <a:rPr lang="en-GB" sz="1313" dirty="0"/>
              <a:t> et </a:t>
            </a:r>
            <a:r>
              <a:rPr lang="en-GB" sz="1313" dirty="0" err="1"/>
              <a:t>accusdam</a:t>
            </a:r>
            <a:r>
              <a:rPr lang="en-GB" sz="1313" dirty="0"/>
              <a:t> </a:t>
            </a:r>
            <a:r>
              <a:rPr lang="en-GB" sz="1313" dirty="0" err="1"/>
              <a:t>ipsa</a:t>
            </a:r>
            <a:r>
              <a:rPr lang="en-GB" sz="1313" dirty="0"/>
              <a:t> </a:t>
            </a:r>
            <a:br>
              <a:rPr lang="en-GB" sz="1313" dirty="0"/>
            </a:br>
            <a:r>
              <a:rPr lang="en-GB" sz="1313" dirty="0" err="1"/>
              <a:t>volesto</a:t>
            </a:r>
            <a:r>
              <a:rPr lang="en-GB" sz="1313" dirty="0"/>
              <a:t> </a:t>
            </a:r>
            <a:r>
              <a:rPr lang="en-GB" sz="1313" dirty="0" err="1"/>
              <a:t>tatemod</a:t>
            </a:r>
            <a:r>
              <a:rPr lang="en-GB" sz="1313" dirty="0"/>
              <a:t> </a:t>
            </a:r>
            <a:r>
              <a:rPr lang="en-GB" sz="1313" dirty="0" err="1"/>
              <a:t>ioribus</a:t>
            </a:r>
            <a:r>
              <a:rPr lang="en-GB" sz="1313" dirty="0"/>
              <a:t> et </a:t>
            </a:r>
            <a:r>
              <a:rPr lang="en-GB" sz="1313" dirty="0" err="1"/>
              <a:t>eum</a:t>
            </a:r>
            <a:r>
              <a:rPr lang="en-GB" sz="1313" dirty="0"/>
              <a:t> qui </a:t>
            </a:r>
            <a:r>
              <a:rPr lang="en-GB" sz="1313" dirty="0" err="1"/>
              <a:t>resti</a:t>
            </a:r>
            <a:r>
              <a:rPr lang="en-GB" sz="1313" dirty="0"/>
              <a:t> </a:t>
            </a:r>
            <a:r>
              <a:rPr lang="en-GB" sz="1313" dirty="0" err="1"/>
              <a:t>aute</a:t>
            </a:r>
            <a:r>
              <a:rPr lang="en-GB" sz="1313" dirty="0"/>
              <a:t> </a:t>
            </a:r>
            <a:br>
              <a:rPr lang="en-GB" sz="1313" dirty="0"/>
            </a:br>
            <a:r>
              <a:rPr lang="en-GB" sz="1313" dirty="0" err="1"/>
              <a:t>volupta</a:t>
            </a:r>
            <a:r>
              <a:rPr lang="en-GB" sz="1313" dirty="0"/>
              <a:t> cum </a:t>
            </a:r>
            <a:r>
              <a:rPr lang="en-GB" sz="1313" dirty="0" err="1"/>
              <a:t>apit</a:t>
            </a:r>
            <a:r>
              <a:rPr lang="en-GB" sz="1313" dirty="0"/>
              <a:t> </a:t>
            </a:r>
            <a:r>
              <a:rPr lang="en-GB" sz="1313" dirty="0" err="1"/>
              <a:t>quatisquunt</a:t>
            </a:r>
            <a:r>
              <a:rPr lang="en-GB" sz="1313" dirty="0"/>
              <a:t> quate </a:t>
            </a:r>
            <a:r>
              <a:rPr lang="en-GB" sz="1313" dirty="0" err="1"/>
              <a:t>volorepel</a:t>
            </a:r>
            <a:r>
              <a:rPr lang="en-GB" sz="1313" dirty="0"/>
              <a:t> is </a:t>
            </a:r>
            <a:br>
              <a:rPr lang="en-GB" sz="1313" dirty="0"/>
            </a:br>
            <a:r>
              <a:rPr lang="en-GB" sz="1313" dirty="0" err="1"/>
              <a:t>incium</a:t>
            </a:r>
            <a:r>
              <a:rPr lang="en-GB" sz="1313" dirty="0"/>
              <a:t> </a:t>
            </a:r>
            <a:r>
              <a:rPr lang="en-GB" sz="1313" dirty="0" err="1"/>
              <a:t>assi</a:t>
            </a:r>
            <a:r>
              <a:rPr lang="en-GB" sz="1313" dirty="0"/>
              <a:t> </a:t>
            </a:r>
            <a:r>
              <a:rPr lang="en-GB" sz="1313" dirty="0" err="1"/>
              <a:t>ilibere</a:t>
            </a:r>
            <a:r>
              <a:rPr lang="en-GB" sz="1313" dirty="0"/>
              <a:t> </a:t>
            </a:r>
            <a:r>
              <a:rPr lang="en-GB" sz="1313" dirty="0" err="1"/>
              <a:t>ssitat</a:t>
            </a:r>
            <a:r>
              <a:rPr lang="en-GB" sz="1313" dirty="0"/>
              <a:t>.</a:t>
            </a:r>
          </a:p>
        </p:txBody>
      </p:sp>
      <p:sp>
        <p:nvSpPr>
          <p:cNvPr id="5" name="Section Title">
            <a:extLst>
              <a:ext uri="{FF2B5EF4-FFF2-40B4-BE49-F238E27FC236}">
                <a16:creationId xmlns:a16="http://schemas.microsoft.com/office/drawing/2014/main" id="{4094F898-23C0-1A49-B586-6E80CAF22BEA}"/>
              </a:ext>
            </a:extLst>
          </p:cNvPr>
          <p:cNvSpPr txBox="1">
            <a:spLocks/>
          </p:cNvSpPr>
          <p:nvPr/>
        </p:nvSpPr>
        <p:spPr>
          <a:xfrm>
            <a:off x="395932" y="1282769"/>
            <a:ext cx="10024798" cy="1350951"/>
          </a:xfrm>
          <a:prstGeom prst="rect">
            <a:avLst/>
          </a:prstGeom>
        </p:spPr>
        <p:txBody>
          <a:bodyPr lIns="0" tIns="0" rIns="0" bIns="0"/>
          <a:lstStyle>
            <a:lvl1pPr marL="0" indent="0" algn="l" defTabSz="975208" rtl="0" eaLnBrk="1" latinLnBrk="0" hangingPunct="1">
              <a:lnSpc>
                <a:spcPct val="100000"/>
              </a:lnSpc>
              <a:spcBef>
                <a:spcPts val="1067"/>
              </a:spcBef>
              <a:buClr>
                <a:srgbClr val="DB0011"/>
              </a:buClr>
              <a:buSzPct val="90000"/>
              <a:buFont typeface="Wingdings" panose="05000000000000000000" pitchFamily="2" charset="2"/>
              <a:buNone/>
              <a:defRPr sz="1400" kern="1200">
                <a:solidFill>
                  <a:srgbClr val="333333"/>
                </a:solidFill>
                <a:latin typeface="+mn-lt"/>
                <a:ea typeface="+mn-ea"/>
                <a:cs typeface="+mn-cs"/>
              </a:defRPr>
            </a:lvl1pPr>
            <a:lvl2pPr marL="273050" indent="-273050" algn="l" defTabSz="975208" rtl="0" eaLnBrk="1" latinLnBrk="0" hangingPunct="1">
              <a:lnSpc>
                <a:spcPct val="100000"/>
              </a:lnSpc>
              <a:spcBef>
                <a:spcPts val="533"/>
              </a:spcBef>
              <a:buClr>
                <a:srgbClr val="DB0011"/>
              </a:buClr>
              <a:buSzPct val="90000"/>
              <a:buFont typeface="Wingdings" panose="05000000000000000000" pitchFamily="2" charset="2"/>
              <a:buChar char=""/>
              <a:defRPr sz="1400" kern="1200">
                <a:solidFill>
                  <a:srgbClr val="333333"/>
                </a:solidFill>
                <a:latin typeface="+mn-lt"/>
                <a:ea typeface="+mn-ea"/>
                <a:cs typeface="+mn-cs"/>
              </a:defRPr>
            </a:lvl2pPr>
            <a:lvl3pPr marL="546100"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379247" algn="l"/>
                <a:tab pos="1241020" algn="l"/>
              </a:tabLst>
              <a:defRPr sz="1400" kern="1200">
                <a:solidFill>
                  <a:srgbClr val="333333"/>
                </a:solidFill>
                <a:latin typeface="+mn-lt"/>
                <a:ea typeface="+mn-ea"/>
                <a:cs typeface="+mn-cs"/>
              </a:defRPr>
            </a:lvl3pPr>
            <a:lvl4pPr marL="801688" indent="-255588"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defRPr sz="1400" kern="1200">
                <a:solidFill>
                  <a:srgbClr val="333333"/>
                </a:solidFill>
                <a:latin typeface="+mn-lt"/>
                <a:ea typeface="+mn-ea"/>
                <a:cs typeface="+mn-cs"/>
              </a:defRPr>
            </a:lvl4pPr>
            <a:lvl5pPr marL="1171575"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2007980" algn="l"/>
              </a:tabLst>
              <a:defRPr sz="14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GB" sz="5531" dirty="0"/>
              <a:t>Section title</a:t>
            </a:r>
          </a:p>
        </p:txBody>
      </p:sp>
    </p:spTree>
    <p:extLst>
      <p:ext uri="{BB962C8B-B14F-4D97-AF65-F5344CB8AC3E}">
        <p14:creationId xmlns:p14="http://schemas.microsoft.com/office/powerpoint/2010/main" val="396842765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6" name="Graphic">
            <a:extLst>
              <a:ext uri="{FF2B5EF4-FFF2-40B4-BE49-F238E27FC236}">
                <a16:creationId xmlns:a16="http://schemas.microsoft.com/office/drawing/2014/main" id="{2237EFFD-CAF1-6846-BF4F-CEA0BEFD94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19"/>
            <a:ext cx="12191999" cy="6857163"/>
          </a:xfrm>
          <a:prstGeom prst="rect">
            <a:avLst/>
          </a:prstGeom>
        </p:spPr>
      </p:pic>
      <p:sp>
        <p:nvSpPr>
          <p:cNvPr id="7" name="Mask">
            <a:extLst>
              <a:ext uri="{FF2B5EF4-FFF2-40B4-BE49-F238E27FC236}">
                <a16:creationId xmlns:a16="http://schemas.microsoft.com/office/drawing/2014/main" id="{36489FBB-4E9B-664A-BBB4-CA2B47BBC147}"/>
              </a:ext>
            </a:extLst>
          </p:cNvPr>
          <p:cNvSpPr/>
          <p:nvPr/>
        </p:nvSpPr>
        <p:spPr>
          <a:xfrm flipH="1">
            <a:off x="0" y="0"/>
            <a:ext cx="12191999" cy="6858000"/>
          </a:xfrm>
          <a:custGeom>
            <a:avLst/>
            <a:gdLst>
              <a:gd name="connsiteX0" fmla="*/ 0 w 13003212"/>
              <a:gd name="connsiteY0" fmla="*/ 0 h 7315200"/>
              <a:gd name="connsiteX1" fmla="*/ 13003212 w 13003212"/>
              <a:gd name="connsiteY1" fmla="*/ 0 h 7315200"/>
              <a:gd name="connsiteX2" fmla="*/ 13003212 w 13003212"/>
              <a:gd name="connsiteY2" fmla="*/ 7315200 h 7315200"/>
              <a:gd name="connsiteX3" fmla="*/ 0 w 13003212"/>
              <a:gd name="connsiteY3" fmla="*/ 7315200 h 7315200"/>
              <a:gd name="connsiteX4" fmla="*/ 0 w 13003212"/>
              <a:gd name="connsiteY4" fmla="*/ 6820623 h 7315200"/>
              <a:gd name="connsiteX5" fmla="*/ 4538706 w 13003212"/>
              <a:gd name="connsiteY5" fmla="*/ 6820623 h 7315200"/>
              <a:gd name="connsiteX6" fmla="*/ 7698152 w 13003212"/>
              <a:gd name="connsiteY6" fmla="*/ 3660317 h 7315200"/>
              <a:gd name="connsiteX7" fmla="*/ 4538706 w 13003212"/>
              <a:gd name="connsiteY7" fmla="*/ 492617 h 7315200"/>
              <a:gd name="connsiteX8" fmla="*/ 0 w 13003212"/>
              <a:gd name="connsiteY8" fmla="*/ 49261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212" h="7315200">
                <a:moveTo>
                  <a:pt x="0" y="0"/>
                </a:moveTo>
                <a:lnTo>
                  <a:pt x="13003212" y="0"/>
                </a:lnTo>
                <a:lnTo>
                  <a:pt x="13003212" y="7315200"/>
                </a:lnTo>
                <a:lnTo>
                  <a:pt x="0" y="7315200"/>
                </a:lnTo>
                <a:lnTo>
                  <a:pt x="0" y="6820623"/>
                </a:lnTo>
                <a:lnTo>
                  <a:pt x="4538706" y="6820623"/>
                </a:lnTo>
                <a:lnTo>
                  <a:pt x="7698152" y="3660317"/>
                </a:lnTo>
                <a:lnTo>
                  <a:pt x="4538706" y="492617"/>
                </a:lnTo>
                <a:lnTo>
                  <a:pt x="0" y="4926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a:endParaRPr lang="en-US" dirty="0" err="1"/>
          </a:p>
        </p:txBody>
      </p:sp>
      <p:pic>
        <p:nvPicPr>
          <p:cNvPr id="8" name="HSBC logo">
            <a:extLst>
              <a:ext uri="{FF2B5EF4-FFF2-40B4-BE49-F238E27FC236}">
                <a16:creationId xmlns:a16="http://schemas.microsoft.com/office/drawing/2014/main" id="{54818F0A-7CD2-FE49-A10A-24B09F8D80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4" name="Section Detail">
            <a:extLst>
              <a:ext uri="{FF2B5EF4-FFF2-40B4-BE49-F238E27FC236}">
                <a16:creationId xmlns:a16="http://schemas.microsoft.com/office/drawing/2014/main" id="{7502DA62-8F9D-B94F-B697-74FB7D7609B0}"/>
              </a:ext>
            </a:extLst>
          </p:cNvPr>
          <p:cNvSpPr txBox="1">
            <a:spLocks/>
          </p:cNvSpPr>
          <p:nvPr/>
        </p:nvSpPr>
        <p:spPr>
          <a:xfrm>
            <a:off x="391466" y="2445927"/>
            <a:ext cx="4453481" cy="959942"/>
          </a:xfrm>
          <a:prstGeom prst="rect">
            <a:avLst/>
          </a:prstGeom>
        </p:spPr>
        <p:txBody>
          <a:bodyPr vert="horz" lIns="0" tIns="0" rIns="0" bIns="0" rtlCol="0" anchor="b" anchorCtr="0"/>
          <a:lstStyle>
            <a:defPPr>
              <a:defRPr lang="en-US"/>
            </a:defPPr>
            <a:lvl1pPr marL="0" algn="r" defTabSz="975208" rtl="0" eaLnBrk="1" latinLnBrk="0" hangingPunct="1">
              <a:defRPr sz="120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a:lstStyle>
          <a:p>
            <a:pPr algn="l"/>
            <a:r>
              <a:rPr lang="en-GB" sz="1313" dirty="0"/>
              <a:t>Que </a:t>
            </a:r>
            <a:r>
              <a:rPr lang="en-GB" sz="1313" dirty="0" err="1"/>
              <a:t>everisque</a:t>
            </a:r>
            <a:r>
              <a:rPr lang="en-GB" sz="1313" dirty="0"/>
              <a:t> </a:t>
            </a:r>
            <a:r>
              <a:rPr lang="en-GB" sz="1313" dirty="0" err="1"/>
              <a:t>iminvendis</a:t>
            </a:r>
            <a:r>
              <a:rPr lang="en-GB" sz="1313" dirty="0"/>
              <a:t> et </a:t>
            </a:r>
            <a:r>
              <a:rPr lang="en-GB" sz="1313" dirty="0" err="1"/>
              <a:t>accusdam</a:t>
            </a:r>
            <a:r>
              <a:rPr lang="en-GB" sz="1313" dirty="0"/>
              <a:t> </a:t>
            </a:r>
            <a:r>
              <a:rPr lang="en-GB" sz="1313" dirty="0" err="1"/>
              <a:t>ipsa</a:t>
            </a:r>
            <a:r>
              <a:rPr lang="en-GB" sz="1313" dirty="0"/>
              <a:t> </a:t>
            </a:r>
            <a:br>
              <a:rPr lang="en-GB" sz="1313" dirty="0"/>
            </a:br>
            <a:r>
              <a:rPr lang="en-GB" sz="1313" dirty="0" err="1"/>
              <a:t>volesto</a:t>
            </a:r>
            <a:r>
              <a:rPr lang="en-GB" sz="1313" dirty="0"/>
              <a:t> </a:t>
            </a:r>
            <a:r>
              <a:rPr lang="en-GB" sz="1313" dirty="0" err="1"/>
              <a:t>tatemod</a:t>
            </a:r>
            <a:r>
              <a:rPr lang="en-GB" sz="1313" dirty="0"/>
              <a:t> </a:t>
            </a:r>
            <a:r>
              <a:rPr lang="en-GB" sz="1313" dirty="0" err="1"/>
              <a:t>ioribus</a:t>
            </a:r>
            <a:r>
              <a:rPr lang="en-GB" sz="1313" dirty="0"/>
              <a:t> et </a:t>
            </a:r>
            <a:r>
              <a:rPr lang="en-GB" sz="1313" dirty="0" err="1"/>
              <a:t>eum</a:t>
            </a:r>
            <a:r>
              <a:rPr lang="en-GB" sz="1313" dirty="0"/>
              <a:t> qui </a:t>
            </a:r>
            <a:r>
              <a:rPr lang="en-GB" sz="1313" dirty="0" err="1"/>
              <a:t>resti</a:t>
            </a:r>
            <a:r>
              <a:rPr lang="en-GB" sz="1313" dirty="0"/>
              <a:t> </a:t>
            </a:r>
            <a:r>
              <a:rPr lang="en-GB" sz="1313" dirty="0" err="1"/>
              <a:t>aute</a:t>
            </a:r>
            <a:r>
              <a:rPr lang="en-GB" sz="1313" dirty="0"/>
              <a:t> </a:t>
            </a:r>
            <a:br>
              <a:rPr lang="en-GB" sz="1313" dirty="0"/>
            </a:br>
            <a:r>
              <a:rPr lang="en-GB" sz="1313" dirty="0" err="1"/>
              <a:t>volupta</a:t>
            </a:r>
            <a:r>
              <a:rPr lang="en-GB" sz="1313" dirty="0"/>
              <a:t> cum </a:t>
            </a:r>
            <a:r>
              <a:rPr lang="en-GB" sz="1313" dirty="0" err="1"/>
              <a:t>apit</a:t>
            </a:r>
            <a:r>
              <a:rPr lang="en-GB" sz="1313" dirty="0"/>
              <a:t> </a:t>
            </a:r>
            <a:r>
              <a:rPr lang="en-GB" sz="1313" dirty="0" err="1"/>
              <a:t>quatisquunt</a:t>
            </a:r>
            <a:r>
              <a:rPr lang="en-GB" sz="1313" dirty="0"/>
              <a:t> quate </a:t>
            </a:r>
            <a:r>
              <a:rPr lang="en-GB" sz="1313" dirty="0" err="1"/>
              <a:t>volorepel</a:t>
            </a:r>
            <a:r>
              <a:rPr lang="en-GB" sz="1313" dirty="0"/>
              <a:t> is </a:t>
            </a:r>
            <a:br>
              <a:rPr lang="en-GB" sz="1313" dirty="0"/>
            </a:br>
            <a:r>
              <a:rPr lang="en-GB" sz="1313" dirty="0" err="1"/>
              <a:t>incium</a:t>
            </a:r>
            <a:r>
              <a:rPr lang="en-GB" sz="1313" dirty="0"/>
              <a:t> </a:t>
            </a:r>
            <a:r>
              <a:rPr lang="en-GB" sz="1313" dirty="0" err="1"/>
              <a:t>assi</a:t>
            </a:r>
            <a:r>
              <a:rPr lang="en-GB" sz="1313" dirty="0"/>
              <a:t> </a:t>
            </a:r>
            <a:r>
              <a:rPr lang="en-GB" sz="1313" dirty="0" err="1"/>
              <a:t>ilibere</a:t>
            </a:r>
            <a:r>
              <a:rPr lang="en-GB" sz="1313" dirty="0"/>
              <a:t> </a:t>
            </a:r>
            <a:r>
              <a:rPr lang="en-GB" sz="1313" dirty="0" err="1"/>
              <a:t>ssitat</a:t>
            </a:r>
            <a:r>
              <a:rPr lang="en-GB" sz="1313" dirty="0"/>
              <a:t>.</a:t>
            </a:r>
          </a:p>
        </p:txBody>
      </p:sp>
      <p:sp>
        <p:nvSpPr>
          <p:cNvPr id="5" name="Section Title">
            <a:extLst>
              <a:ext uri="{FF2B5EF4-FFF2-40B4-BE49-F238E27FC236}">
                <a16:creationId xmlns:a16="http://schemas.microsoft.com/office/drawing/2014/main" id="{4094F898-23C0-1A49-B586-6E80CAF22BEA}"/>
              </a:ext>
            </a:extLst>
          </p:cNvPr>
          <p:cNvSpPr txBox="1">
            <a:spLocks/>
          </p:cNvSpPr>
          <p:nvPr/>
        </p:nvSpPr>
        <p:spPr>
          <a:xfrm>
            <a:off x="395932" y="1282769"/>
            <a:ext cx="10024798" cy="959942"/>
          </a:xfrm>
          <a:prstGeom prst="rect">
            <a:avLst/>
          </a:prstGeom>
        </p:spPr>
        <p:txBody>
          <a:bodyPr lIns="0" tIns="0" rIns="0" bIns="0" anchor="b"/>
          <a:lstStyle>
            <a:lvl1pPr marL="0" indent="0" algn="l" defTabSz="975208" rtl="0" eaLnBrk="1" latinLnBrk="0" hangingPunct="1">
              <a:lnSpc>
                <a:spcPct val="100000"/>
              </a:lnSpc>
              <a:spcBef>
                <a:spcPts val="1067"/>
              </a:spcBef>
              <a:buClr>
                <a:srgbClr val="DB0011"/>
              </a:buClr>
              <a:buSzPct val="90000"/>
              <a:buFont typeface="Wingdings" panose="05000000000000000000" pitchFamily="2" charset="2"/>
              <a:buNone/>
              <a:defRPr sz="1400" kern="1200">
                <a:solidFill>
                  <a:srgbClr val="333333"/>
                </a:solidFill>
                <a:latin typeface="+mn-lt"/>
                <a:ea typeface="+mn-ea"/>
                <a:cs typeface="+mn-cs"/>
              </a:defRPr>
            </a:lvl1pPr>
            <a:lvl2pPr marL="273050" indent="-273050" algn="l" defTabSz="975208" rtl="0" eaLnBrk="1" latinLnBrk="0" hangingPunct="1">
              <a:lnSpc>
                <a:spcPct val="100000"/>
              </a:lnSpc>
              <a:spcBef>
                <a:spcPts val="533"/>
              </a:spcBef>
              <a:buClr>
                <a:srgbClr val="DB0011"/>
              </a:buClr>
              <a:buSzPct val="90000"/>
              <a:buFont typeface="Wingdings" panose="05000000000000000000" pitchFamily="2" charset="2"/>
              <a:buChar char=""/>
              <a:defRPr sz="1400" kern="1200">
                <a:solidFill>
                  <a:srgbClr val="333333"/>
                </a:solidFill>
                <a:latin typeface="+mn-lt"/>
                <a:ea typeface="+mn-ea"/>
                <a:cs typeface="+mn-cs"/>
              </a:defRPr>
            </a:lvl2pPr>
            <a:lvl3pPr marL="546100"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379247" algn="l"/>
                <a:tab pos="1241020" algn="l"/>
              </a:tabLst>
              <a:defRPr sz="1400" kern="1200">
                <a:solidFill>
                  <a:srgbClr val="333333"/>
                </a:solidFill>
                <a:latin typeface="+mn-lt"/>
                <a:ea typeface="+mn-ea"/>
                <a:cs typeface="+mn-cs"/>
              </a:defRPr>
            </a:lvl3pPr>
            <a:lvl4pPr marL="801688" indent="-255588"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defRPr sz="1400" kern="1200">
                <a:solidFill>
                  <a:srgbClr val="333333"/>
                </a:solidFill>
                <a:latin typeface="+mn-lt"/>
                <a:ea typeface="+mn-ea"/>
                <a:cs typeface="+mn-cs"/>
              </a:defRPr>
            </a:lvl4pPr>
            <a:lvl5pPr marL="1171575"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2007980" algn="l"/>
              </a:tabLst>
              <a:defRPr sz="14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GB" sz="3375" b="0" i="0" dirty="0">
                <a:latin typeface="Univers Next for HSBC Bold" panose="020B0603030202020203" pitchFamily="34" charset="0"/>
              </a:rPr>
              <a:t>Section title</a:t>
            </a:r>
          </a:p>
        </p:txBody>
      </p:sp>
    </p:spTree>
    <p:extLst>
      <p:ext uri="{BB962C8B-B14F-4D97-AF65-F5344CB8AC3E}">
        <p14:creationId xmlns:p14="http://schemas.microsoft.com/office/powerpoint/2010/main" val="254083839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592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Iconic Small and Bold Dark">
    <p:bg>
      <p:bgPr>
        <a:solidFill>
          <a:schemeClr val="bg2">
            <a:lumMod val="25000"/>
          </a:schemeClr>
        </a:solidFill>
        <a:effectLst/>
      </p:bgPr>
    </p:bg>
    <p:spTree>
      <p:nvGrpSpPr>
        <p:cNvPr id="1" name=""/>
        <p:cNvGrpSpPr/>
        <p:nvPr/>
      </p:nvGrpSpPr>
      <p:grpSpPr>
        <a:xfrm>
          <a:off x="0" y="0"/>
          <a:ext cx="0" cy="0"/>
          <a:chOff x="0" y="0"/>
          <a:chExt cx="0" cy="0"/>
        </a:xfrm>
      </p:grpSpPr>
      <p:pic>
        <p:nvPicPr>
          <p:cNvPr id="17" name="HSBC Logo"/>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727909"/>
            <a:ext cx="2116799" cy="1111771"/>
          </a:xfrm>
          <a:prstGeom prst="rect">
            <a:avLst/>
          </a:prstGeom>
        </p:spPr>
      </p:pic>
      <p:sp>
        <p:nvSpPr>
          <p:cNvPr id="16" name="Text Placeholder">
            <a:extLst>
              <a:ext uri="{FF2B5EF4-FFF2-40B4-BE49-F238E27FC236}">
                <a16:creationId xmlns:a16="http://schemas.microsoft.com/office/drawing/2014/main" id="{E6E1ABD6-326D-E84B-8720-1835CF2EDC76}"/>
              </a:ext>
            </a:extLst>
          </p:cNvPr>
          <p:cNvSpPr>
            <a:spLocks noGrp="1"/>
          </p:cNvSpPr>
          <p:nvPr>
            <p:ph type="body" sz="quarter" idx="10" hasCustomPrompt="1"/>
          </p:nvPr>
        </p:nvSpPr>
        <p:spPr>
          <a:xfrm>
            <a:off x="389457" y="4580997"/>
            <a:ext cx="5708696" cy="626108"/>
          </a:xfrm>
        </p:spPr>
        <p:txBody>
          <a:bodyPr anchor="b"/>
          <a:lstStyle>
            <a:lvl1pPr marL="0" indent="0">
              <a:tabLst>
                <a:tab pos="1205508" algn="l"/>
              </a:tabLst>
              <a:defRPr sz="1500">
                <a:solidFill>
                  <a:schemeClr val="bg1"/>
                </a:solidFill>
              </a:defRPr>
            </a:lvl1pPr>
          </a:lstStyle>
          <a:p>
            <a:pPr>
              <a:lnSpc>
                <a:spcPct val="80000"/>
              </a:lnSpc>
            </a:pPr>
            <a:r>
              <a:rPr lang="en-US" dirty="0"/>
              <a:t>Prepared by:	XXXXXXXXXXX</a:t>
            </a:r>
          </a:p>
          <a:p>
            <a:pPr>
              <a:lnSpc>
                <a:spcPct val="80000"/>
              </a:lnSpc>
            </a:pPr>
            <a:r>
              <a:rPr lang="en-US" dirty="0"/>
              <a:t>Date:	XX Month XX22</a:t>
            </a:r>
          </a:p>
        </p:txBody>
      </p:sp>
      <p:sp>
        <p:nvSpPr>
          <p:cNvPr id="15" name="Presentation Subtitle">
            <a:extLst>
              <a:ext uri="{FF2B5EF4-FFF2-40B4-BE49-F238E27FC236}">
                <a16:creationId xmlns:a16="http://schemas.microsoft.com/office/drawing/2014/main" id="{EA7C2416-EFBF-2548-9F68-6119E42EC664}"/>
              </a:ext>
            </a:extLst>
          </p:cNvPr>
          <p:cNvSpPr>
            <a:spLocks noGrp="1"/>
          </p:cNvSpPr>
          <p:nvPr>
            <p:ph type="subTitle" idx="1" hasCustomPrompt="1"/>
          </p:nvPr>
        </p:nvSpPr>
        <p:spPr>
          <a:xfrm>
            <a:off x="393253" y="1650897"/>
            <a:ext cx="5702746" cy="626108"/>
          </a:xfrm>
        </p:spPr>
        <p:txBody>
          <a:bodyPr anchor="t">
            <a:normAutofit/>
          </a:bodyPr>
          <a:lstStyle>
            <a:lvl1pPr marL="0" indent="0" algn="l">
              <a:buNone/>
              <a:defRPr sz="1500" b="1">
                <a:solidFill>
                  <a:schemeClr val="bg1"/>
                </a:solidFill>
                <a:latin typeface="Univers Next for HSBC Regular" panose="020B0503030202020203" pitchFamily="34" charset="0"/>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edit subtitle</a:t>
            </a:r>
            <a:endParaRPr lang="en-GB" dirty="0"/>
          </a:p>
        </p:txBody>
      </p:sp>
      <p:sp>
        <p:nvSpPr>
          <p:cNvPr id="2" name="Presentation Title"/>
          <p:cNvSpPr>
            <a:spLocks noGrp="1"/>
          </p:cNvSpPr>
          <p:nvPr>
            <p:ph type="ctrTitle" hasCustomPrompt="1"/>
          </p:nvPr>
        </p:nvSpPr>
        <p:spPr>
          <a:xfrm>
            <a:off x="390475" y="391500"/>
            <a:ext cx="7764813" cy="820774"/>
          </a:xfrm>
        </p:spPr>
        <p:txBody>
          <a:bodyPr anchor="t" anchorCtr="0"/>
          <a:lstStyle>
            <a:lvl1pPr algn="l">
              <a:lnSpc>
                <a:spcPts val="3656"/>
              </a:lnSpc>
              <a:defRPr sz="3375" b="0" spc="-19" baseline="0">
                <a:solidFill>
                  <a:schemeClr val="bg1"/>
                </a:solidFill>
                <a:latin typeface="Univers Next for HSBC Bold" panose="020B0603030202020203" pitchFamily="34" charset="0"/>
              </a:defRPr>
            </a:lvl1pPr>
          </a:lstStyle>
          <a:p>
            <a:r>
              <a:rPr lang="en-US" dirty="0"/>
              <a:t>Click to edit title</a:t>
            </a:r>
            <a:endParaRPr lang="en-GB" dirty="0"/>
          </a:p>
        </p:txBody>
      </p:sp>
    </p:spTree>
    <p:extLst>
      <p:ext uri="{BB962C8B-B14F-4D97-AF65-F5344CB8AC3E}">
        <p14:creationId xmlns:p14="http://schemas.microsoft.com/office/powerpoint/2010/main" val="1376102117"/>
      </p:ext>
    </p:extLst>
  </p:cSld>
  <p:clrMapOvr>
    <a:masterClrMapping/>
  </p:clrMapOvr>
  <p:hf hdr="0" ftr="0" dt="0"/>
  <p:extLst>
    <p:ext uri="{DCECCB84-F9BA-43D5-87BE-67443E8EF086}">
      <p15:sldGuideLst xmlns:p15="http://schemas.microsoft.com/office/powerpoint/2012/main">
        <p15:guide id="1" orient="horz" pos="362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3" name="Text Placeholder">
            <a:extLst>
              <a:ext uri="{FF2B5EF4-FFF2-40B4-BE49-F238E27FC236}">
                <a16:creationId xmlns:a16="http://schemas.microsoft.com/office/drawing/2014/main" id="{E276E885-6B99-4268-84DC-37E229B99EC3}"/>
              </a:ext>
            </a:extLst>
          </p:cNvPr>
          <p:cNvSpPr>
            <a:spLocks noGrp="1"/>
          </p:cNvSpPr>
          <p:nvPr>
            <p:ph type="body" sz="quarter" idx="10" hasCustomPrompt="1"/>
          </p:nvPr>
        </p:nvSpPr>
        <p:spPr>
          <a:xfrm>
            <a:off x="391467" y="391418"/>
            <a:ext cx="11409067" cy="5694859"/>
          </a:xfrm>
        </p:spPr>
        <p:txBody>
          <a:bodyPr anchor="ctr"/>
          <a:lstStyle>
            <a:lvl1pPr marL="0" indent="0" algn="ctr">
              <a:lnSpc>
                <a:spcPct val="80000"/>
              </a:lnSpc>
              <a:buNone/>
              <a:defRPr sz="6750" b="0" i="0" spc="-75" baseline="0">
                <a:latin typeface="Univers Next for HSBC Light" panose="020B0403030202020203" pitchFamily="34" charset="0"/>
              </a:defRPr>
            </a:lvl1pPr>
            <a:lvl2pPr marL="360307" indent="0">
              <a:buNone/>
              <a:defRPr/>
            </a:lvl2pPr>
            <a:lvl3pPr marL="715851" indent="0">
              <a:buNone/>
              <a:defRPr/>
            </a:lvl3pPr>
            <a:lvl4pPr marL="1079331" indent="0">
              <a:buNone/>
              <a:defRPr/>
            </a:lvl4pPr>
            <a:lvl5pPr marL="1434876" indent="0">
              <a:buNone/>
              <a:defRPr/>
            </a:lvl5pPr>
          </a:lstStyle>
          <a:p>
            <a:pPr lvl="0"/>
            <a:r>
              <a:rPr lang="en-US" dirty="0"/>
              <a:t>Click to edit text</a:t>
            </a:r>
          </a:p>
        </p:txBody>
      </p:sp>
      <p:pic>
        <p:nvPicPr>
          <p:cNvPr id="4" name="HSBC logo">
            <a:extLst>
              <a:ext uri="{FF2B5EF4-FFF2-40B4-BE49-F238E27FC236}">
                <a16:creationId xmlns:a16="http://schemas.microsoft.com/office/drawing/2014/main" id="{67E7304F-3854-6B47-B77F-C64B2CC888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Tree>
    <p:extLst>
      <p:ext uri="{BB962C8B-B14F-4D97-AF65-F5344CB8AC3E}">
        <p14:creationId xmlns:p14="http://schemas.microsoft.com/office/powerpoint/2010/main" val="2090798083"/>
      </p:ext>
    </p:extLst>
  </p:cSld>
  <p:clrMapOvr>
    <a:masterClrMapping/>
  </p:clrMapOvr>
  <p:hf hdr="0" ftr="0" dt="0"/>
  <p:extLst>
    <p:ext uri="{DCECCB84-F9BA-43D5-87BE-67443E8EF086}">
      <p15:sldGuideLst xmlns:p15="http://schemas.microsoft.com/office/powerpoint/2012/main">
        <p15:guide id="1" orient="horz" pos="230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8534400" y="6355080"/>
            <a:ext cx="3048000" cy="365760"/>
          </a:xfrm>
        </p:spPr>
        <p:txBody>
          <a:bodyPr/>
          <a:lstStyle>
            <a:lvl1pPr>
              <a:defRPr sz="1400"/>
            </a:lvl1pPr>
          </a:lstStyle>
          <a:p>
            <a:endParaRPr lang="ru-RU"/>
          </a:p>
        </p:txBody>
      </p:sp>
      <p:sp>
        <p:nvSpPr>
          <p:cNvPr id="17" name="Нижний колонтитул 16"/>
          <p:cNvSpPr>
            <a:spLocks noGrp="1"/>
          </p:cNvSpPr>
          <p:nvPr>
            <p:ph type="ftr" sz="quarter" idx="11"/>
          </p:nvPr>
        </p:nvSpPr>
        <p:spPr>
          <a:xfrm>
            <a:off x="3864864" y="6355080"/>
            <a:ext cx="4632960" cy="365760"/>
          </a:xfrm>
        </p:spPr>
        <p:txBody>
          <a:bodyPr/>
          <a:lstStyle/>
          <a:p>
            <a:r>
              <a:rPr lang="ru-RU"/>
              <a:t>Риск</a:t>
            </a:r>
          </a:p>
        </p:txBody>
      </p:sp>
      <p:sp>
        <p:nvSpPr>
          <p:cNvPr id="29" name="Номер слайда 28"/>
          <p:cNvSpPr>
            <a:spLocks noGrp="1"/>
          </p:cNvSpPr>
          <p:nvPr>
            <p:ph type="sldNum" sz="quarter" idx="12"/>
          </p:nvPr>
        </p:nvSpPr>
        <p:spPr>
          <a:xfrm>
            <a:off x="1621536" y="6355080"/>
            <a:ext cx="1625600" cy="365760"/>
          </a:xfrm>
        </p:spPr>
        <p:txBody>
          <a:bodyPr/>
          <a:lstStyle/>
          <a:p>
            <a:fld id="{2F31E589-F876-49D6-B5A8-F69FC65BB5A0}" type="slidenum">
              <a:rPr lang="ru-RU" smtClean="0"/>
              <a:pPr/>
              <a:t>‹#›</a:t>
            </a:fld>
            <a:endParaRPr lang="ru-RU"/>
          </a:p>
        </p:txBody>
      </p:sp>
    </p:spTree>
    <p:extLst>
      <p:ext uri="{BB962C8B-B14F-4D97-AF65-F5344CB8AC3E}">
        <p14:creationId xmlns:p14="http://schemas.microsoft.com/office/powerpoint/2010/main" val="2590837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ru-RU"/>
              <a:t>Риск</a:t>
            </a:r>
          </a:p>
        </p:txBody>
      </p:sp>
      <p:sp>
        <p:nvSpPr>
          <p:cNvPr id="6" name="Номер слайда 5"/>
          <p:cNvSpPr>
            <a:spLocks noGrp="1"/>
          </p:cNvSpPr>
          <p:nvPr>
            <p:ph type="sldNum" sz="quarter" idx="12"/>
          </p:nvPr>
        </p:nvSpPr>
        <p:spPr/>
        <p:txBody>
          <a:bodyPr/>
          <a:lstStyle/>
          <a:p>
            <a:fld id="{32206928-2633-45A2-BF1C-DA5642DE08BF}" type="slidenum">
              <a:rPr lang="ru-RU" smtClean="0"/>
              <a:pPr/>
              <a:t>‹#›</a:t>
            </a:fld>
            <a:endParaRPr lang="ru-RU"/>
          </a:p>
        </p:txBody>
      </p:sp>
      <p:sp>
        <p:nvSpPr>
          <p:cNvPr id="8" name="Объект 7"/>
          <p:cNvSpPr>
            <a:spLocks noGrp="1"/>
          </p:cNvSpPr>
          <p:nvPr>
            <p:ph sz="quarter" idx="1"/>
          </p:nvPr>
        </p:nvSpPr>
        <p:spPr>
          <a:xfrm>
            <a:off x="609600" y="1219200"/>
            <a:ext cx="10972800"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661184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a:xfrm>
            <a:off x="8534400" y="6355080"/>
            <a:ext cx="3048000" cy="365760"/>
          </a:xfrm>
        </p:spPr>
        <p:txBody>
          <a:bodyPr/>
          <a:lstStyle/>
          <a:p>
            <a:endParaRPr lang="ru-RU"/>
          </a:p>
        </p:txBody>
      </p:sp>
      <p:sp>
        <p:nvSpPr>
          <p:cNvPr id="5" name="Нижний колонтитул 4"/>
          <p:cNvSpPr>
            <a:spLocks noGrp="1"/>
          </p:cNvSpPr>
          <p:nvPr>
            <p:ph type="ftr" sz="quarter" idx="11"/>
          </p:nvPr>
        </p:nvSpPr>
        <p:spPr>
          <a:xfrm>
            <a:off x="3864864" y="6355080"/>
            <a:ext cx="4632960" cy="365760"/>
          </a:xfrm>
        </p:spPr>
        <p:txBody>
          <a:bodyPr/>
          <a:lstStyle/>
          <a:p>
            <a:r>
              <a:rPr lang="ru-RU"/>
              <a:t>Риск</a:t>
            </a:r>
          </a:p>
        </p:txBody>
      </p:sp>
      <p:sp>
        <p:nvSpPr>
          <p:cNvPr id="6" name="Номер слайда 5"/>
          <p:cNvSpPr>
            <a:spLocks noGrp="1"/>
          </p:cNvSpPr>
          <p:nvPr>
            <p:ph type="sldNum" sz="quarter" idx="12"/>
          </p:nvPr>
        </p:nvSpPr>
        <p:spPr>
          <a:xfrm>
            <a:off x="1426464" y="6355080"/>
            <a:ext cx="2027936" cy="365760"/>
          </a:xfrm>
        </p:spPr>
        <p:txBody>
          <a:bodyPr/>
          <a:lstStyle/>
          <a:p>
            <a:fld id="{160BB421-FBA0-4A04-80D5-95EBC8EC02E4}" type="slidenum">
              <a:rPr lang="ru-RU" smtClean="0"/>
              <a:pPr/>
              <a:t>‹#›</a:t>
            </a:fld>
            <a:endParaRPr lang="ru-RU"/>
          </a:p>
        </p:txBody>
      </p:sp>
    </p:spTree>
    <p:extLst>
      <p:ext uri="{BB962C8B-B14F-4D97-AF65-F5344CB8AC3E}">
        <p14:creationId xmlns:p14="http://schemas.microsoft.com/office/powerpoint/2010/main" val="3523206303"/>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solidFill>
            </a:endParaRPr>
          </a:p>
        </p:txBody>
      </p:sp>
      <p:sp>
        <p:nvSpPr>
          <p:cNvPr id="4" name="Slide Number Placeholder 3"/>
          <p:cNvSpPr>
            <a:spLocks noGrp="1"/>
          </p:cNvSpPr>
          <p:nvPr>
            <p:ph type="sldNum" sz="quarter" idx="11"/>
          </p:nvPr>
        </p:nvSpPr>
        <p:spPr/>
        <p:txBody>
          <a:bodyPr/>
          <a:lstStyle/>
          <a:p>
            <a:fld id="{1E899A84-0A7C-4488-B245-0310F52DBB74}" type="slidenum">
              <a:rPr lang="en-GB" smtClean="0">
                <a:solidFill>
                  <a:prstClr val="black"/>
                </a:solidFill>
              </a:rPr>
              <a:pPr/>
              <a:t>‹#›</a:t>
            </a:fld>
            <a:endParaRPr lang="en-GB" dirty="0">
              <a:solidFill>
                <a:prstClr val="black"/>
              </a:solidFill>
            </a:endParaRPr>
          </a:p>
        </p:txBody>
      </p:sp>
      <p:sp>
        <p:nvSpPr>
          <p:cNvPr id="6" name="Text Placeholder 5"/>
          <p:cNvSpPr>
            <a:spLocks noGrp="1"/>
          </p:cNvSpPr>
          <p:nvPr>
            <p:ph type="body" sz="quarter" idx="12"/>
          </p:nvPr>
        </p:nvSpPr>
        <p:spPr>
          <a:xfrm>
            <a:off x="384175" y="1773238"/>
            <a:ext cx="5580000" cy="4427537"/>
          </a:xfrm>
        </p:spPr>
        <p:txBody>
          <a:bodyPr>
            <a:normAutofit/>
          </a:bodyPr>
          <a:lstStyle>
            <a:lvl1pPr marL="0" indent="0">
              <a:buNone/>
              <a:defRPr sz="1000"/>
            </a:lvl1pPr>
          </a:lstStyle>
          <a:p>
            <a:pPr lvl="0"/>
            <a:r>
              <a:rPr lang="en-US"/>
              <a:t>Click to edit Master text styles</a:t>
            </a:r>
          </a:p>
        </p:txBody>
      </p:sp>
      <p:sp>
        <p:nvSpPr>
          <p:cNvPr id="7" name="Text Placeholder 5"/>
          <p:cNvSpPr>
            <a:spLocks noGrp="1"/>
          </p:cNvSpPr>
          <p:nvPr>
            <p:ph type="body" sz="quarter" idx="13"/>
          </p:nvPr>
        </p:nvSpPr>
        <p:spPr>
          <a:xfrm>
            <a:off x="6204013" y="1773238"/>
            <a:ext cx="5580000" cy="4427537"/>
          </a:xfrm>
        </p:spPr>
        <p:txBody>
          <a:bodyPr>
            <a:normAutofit/>
          </a:bodyPr>
          <a:lstStyle>
            <a:lvl1pPr marL="0" indent="0">
              <a:buNone/>
              <a:defRPr sz="1000"/>
            </a:lvl1pPr>
          </a:lstStyle>
          <a:p>
            <a:pPr lvl="0"/>
            <a:r>
              <a:rPr lang="en-US"/>
              <a:t>Click to edit Master text styles</a:t>
            </a:r>
          </a:p>
        </p:txBody>
      </p:sp>
      <p:sp>
        <p:nvSpPr>
          <p:cNvPr id="5" name="Date Placeholder 4">
            <a:extLst>
              <a:ext uri="{FF2B5EF4-FFF2-40B4-BE49-F238E27FC236}">
                <a16:creationId xmlns:a16="http://schemas.microsoft.com/office/drawing/2014/main" id="{9DE37930-67FD-4F00-99D0-C34B99D9DE83}"/>
              </a:ext>
            </a:extLst>
          </p:cNvPr>
          <p:cNvSpPr>
            <a:spLocks noGrp="1"/>
          </p:cNvSpPr>
          <p:nvPr>
            <p:ph type="dt" sz="half" idx="15"/>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177854540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Notes">
            <a:extLst>
              <a:ext uri="{FF2B5EF4-FFF2-40B4-BE49-F238E27FC236}">
                <a16:creationId xmlns:a16="http://schemas.microsoft.com/office/drawing/2014/main" id="{F46AE6C0-A4C6-453B-AD78-8DE259B53841}"/>
              </a:ext>
            </a:extLst>
          </p:cNvPr>
          <p:cNvSpPr>
            <a:spLocks noGrp="1"/>
          </p:cNvSpPr>
          <p:nvPr>
            <p:ph type="body" sz="quarter" idx="27"/>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3" name="Content Placeholder"/>
          <p:cNvSpPr>
            <a:spLocks noGrp="1"/>
          </p:cNvSpPr>
          <p:nvPr>
            <p:ph idx="1" hasCustomPrompt="1"/>
          </p:nvPr>
        </p:nvSpPr>
        <p:spPr>
          <a:xfrm>
            <a:off x="383457" y="1640086"/>
            <a:ext cx="11400555" cy="4455914"/>
          </a:xfrm>
        </p:spPr>
        <p:txBody>
          <a:bodyPr/>
          <a:lstStyle>
            <a:lvl1pPr>
              <a:lnSpc>
                <a:spcPct val="80000"/>
              </a:lnSpc>
              <a:spcBef>
                <a:spcPts val="0"/>
              </a:spcBef>
              <a:spcAft>
                <a:spcPts val="1688"/>
              </a:spcAft>
              <a:buClr>
                <a:srgbClr val="DB0011"/>
              </a:buClr>
              <a:buSzPct val="90000"/>
              <a:defRPr sz="1875"/>
            </a:lvl1pPr>
            <a:lvl2pPr marL="211336" indent="-211336">
              <a:lnSpc>
                <a:spcPct val="112000"/>
              </a:lnSpc>
              <a:buClr>
                <a:srgbClr val="DB0011"/>
              </a:buClr>
              <a:buSzPct val="90000"/>
              <a:tabLst/>
              <a:defRPr sz="1500"/>
            </a:lvl2pPr>
            <a:lvl3pPr marL="375047" indent="-163711">
              <a:lnSpc>
                <a:spcPct val="112000"/>
              </a:lnSpc>
              <a:buClr>
                <a:srgbClr val="DB0011"/>
              </a:buClr>
              <a:buSzPct val="90000"/>
              <a:tabLst>
                <a:tab pos="1162348" algn="l"/>
              </a:tabLst>
              <a:defRPr sz="1500"/>
            </a:lvl3pPr>
            <a:lvl4pPr marL="587872" indent="-171153">
              <a:lnSpc>
                <a:spcPct val="112000"/>
              </a:lnSpc>
              <a:buClr>
                <a:srgbClr val="DB0011"/>
              </a:buClr>
              <a:buSzPct val="90000"/>
              <a:tabLst/>
              <a:defRPr sz="1500"/>
            </a:lvl4pPr>
            <a:lvl5pPr marL="750094" indent="-162223">
              <a:lnSpc>
                <a:spcPct val="112000"/>
              </a:lnSpc>
              <a:buClr>
                <a:srgbClr val="DB0011"/>
              </a:buClr>
              <a:buSzPct val="90000"/>
              <a:tabLst>
                <a:tab pos="1881188" algn="l"/>
              </a:tabLst>
              <a:defRPr sz="1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0" name="Slide Title">
            <a:extLst>
              <a:ext uri="{FF2B5EF4-FFF2-40B4-BE49-F238E27FC236}">
                <a16:creationId xmlns:a16="http://schemas.microsoft.com/office/drawing/2014/main" id="{32B9129C-2EF2-D04F-AE29-8441B5E17DE6}"/>
              </a:ext>
            </a:extLst>
          </p:cNvPr>
          <p:cNvSpPr>
            <a:spLocks noGrp="1"/>
          </p:cNvSpPr>
          <p:nvPr>
            <p:ph type="title" hasCustomPrompt="1"/>
          </p:nvPr>
        </p:nvSpPr>
        <p:spPr>
          <a:xfrm>
            <a:off x="391547" y="391420"/>
            <a:ext cx="11408892" cy="281486"/>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69507525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Notes">
            <a:extLst>
              <a:ext uri="{FF2B5EF4-FFF2-40B4-BE49-F238E27FC236}">
                <a16:creationId xmlns:a16="http://schemas.microsoft.com/office/drawing/2014/main" id="{88318623-DCC5-43F3-8EC8-F35D5CA97D83}"/>
              </a:ext>
            </a:extLst>
          </p:cNvPr>
          <p:cNvSpPr>
            <a:spLocks noGrp="1"/>
          </p:cNvSpPr>
          <p:nvPr>
            <p:ph type="body" sz="quarter" idx="30"/>
          </p:nvPr>
        </p:nvSpPr>
        <p:spPr>
          <a:xfrm>
            <a:off x="398836" y="6341835"/>
            <a:ext cx="3643757" cy="415870"/>
          </a:xfrm>
        </p:spPr>
        <p:txBody>
          <a:bodyPr anchor="b" anchorCtr="0"/>
          <a:lstStyle>
            <a:lvl1pPr>
              <a:lnSpc>
                <a:spcPct val="100000"/>
              </a:lnSpc>
              <a:spcBef>
                <a:spcPts val="0"/>
              </a:spcBef>
              <a:defRPr sz="844"/>
            </a:lvl1pPr>
            <a:lvl2pPr marL="169664" indent="-169664">
              <a:lnSpc>
                <a:spcPct val="100000"/>
              </a:lnSpc>
              <a:spcBef>
                <a:spcPts val="0"/>
              </a:spcBef>
              <a:buClrTx/>
              <a:buFont typeface="+mj-lt"/>
              <a:buAutoNum type="arabicPeriod"/>
              <a:defRPr sz="844"/>
            </a:lvl2pPr>
          </a:lstStyle>
          <a:p>
            <a:pPr lvl="0"/>
            <a:r>
              <a:rPr lang="en-US"/>
              <a:t>Click to edit Master text styles</a:t>
            </a:r>
          </a:p>
          <a:p>
            <a:pPr lvl="1"/>
            <a:r>
              <a:rPr lang="en-US"/>
              <a:t>Second level</a:t>
            </a:r>
          </a:p>
        </p:txBody>
      </p:sp>
      <p:sp>
        <p:nvSpPr>
          <p:cNvPr id="6"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391467" y="672906"/>
            <a:ext cx="11409068" cy="565965"/>
          </a:xfrm>
        </p:spPr>
        <p:txBody>
          <a:bodyPr/>
          <a:lstStyle>
            <a:lvl1pPr>
              <a:defRPr sz="2250" spc="0" baseline="0"/>
            </a:lvl1pPr>
          </a:lstStyle>
          <a:p>
            <a:r>
              <a:rPr lang="en-US" dirty="0"/>
              <a:t>Click to edit subtitle</a:t>
            </a:r>
          </a:p>
        </p:txBody>
      </p:sp>
      <p:sp>
        <p:nvSpPr>
          <p:cNvPr id="10" name="Slide Title">
            <a:extLst>
              <a:ext uri="{FF2B5EF4-FFF2-40B4-BE49-F238E27FC236}">
                <a16:creationId xmlns:a16="http://schemas.microsoft.com/office/drawing/2014/main" id="{40D447E5-97D0-4D49-B600-A3137BABDD86}"/>
              </a:ext>
            </a:extLst>
          </p:cNvPr>
          <p:cNvSpPr>
            <a:spLocks noGrp="1"/>
          </p:cNvSpPr>
          <p:nvPr>
            <p:ph type="title" hasCustomPrompt="1"/>
          </p:nvPr>
        </p:nvSpPr>
        <p:spPr>
          <a:xfrm>
            <a:off x="391547" y="391420"/>
            <a:ext cx="11408892" cy="281486"/>
          </a:xfrm>
        </p:spPr>
        <p:txBody>
          <a:bodyPr/>
          <a:lstStyle>
            <a:lvl1pPr>
              <a:defRPr b="0"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68165610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Big and Light 1">
    <p:bg>
      <p:bgPr>
        <a:solidFill>
          <a:srgbClr val="FFFFFF"/>
        </a:solidFill>
        <a:effectLst/>
      </p:bgPr>
    </p:bg>
    <p:spTree>
      <p:nvGrpSpPr>
        <p:cNvPr id="1" name=""/>
        <p:cNvGrpSpPr/>
        <p:nvPr/>
      </p:nvGrpSpPr>
      <p:grpSpPr>
        <a:xfrm>
          <a:off x="0" y="0"/>
          <a:ext cx="0" cy="0"/>
          <a:chOff x="0" y="0"/>
          <a:chExt cx="0" cy="0"/>
        </a:xfrm>
      </p:grpSpPr>
      <p:pic>
        <p:nvPicPr>
          <p:cNvPr id="18" name="HSBC logo">
            <a:extLst>
              <a:ext uri="{FF2B5EF4-FFF2-40B4-BE49-F238E27FC236}">
                <a16:creationId xmlns:a16="http://schemas.microsoft.com/office/drawing/2014/main" id="{861216AF-B39C-5846-A32F-2D037EC52A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20" name="Graphic">
            <a:extLst>
              <a:ext uri="{FF2B5EF4-FFF2-40B4-BE49-F238E27FC236}">
                <a16:creationId xmlns:a16="http://schemas.microsoft.com/office/drawing/2014/main" id="{38874D62-85FF-47FC-AB23-69725BE792D9}"/>
              </a:ext>
            </a:extLst>
          </p:cNvPr>
          <p:cNvSpPr/>
          <p:nvPr/>
        </p:nvSpPr>
        <p:spPr>
          <a:xfrm flipH="1">
            <a:off x="4974102" y="534078"/>
            <a:ext cx="7217898" cy="59325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266" dirty="0"/>
          </a:p>
        </p:txBody>
      </p:sp>
      <p:sp>
        <p:nvSpPr>
          <p:cNvPr id="17"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391466" y="3473878"/>
            <a:ext cx="4278861" cy="959560"/>
          </a:xfrm>
        </p:spPr>
        <p:txBody>
          <a:bodyPr anchor="t" anchorCtr="0"/>
          <a:lstStyle>
            <a:lvl1pPr marL="0" indent="0">
              <a:buNone/>
              <a:defRPr sz="15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395264" y="925497"/>
            <a:ext cx="5427212" cy="2130832"/>
          </a:xfrm>
        </p:spPr>
        <p:txBody>
          <a:bodyPr anchor="b" anchorCtr="0">
            <a:noAutofit/>
          </a:bodyPr>
          <a:lstStyle>
            <a:lvl1pPr marL="0" indent="0" algn="l">
              <a:lnSpc>
                <a:spcPct val="80000"/>
              </a:lnSpc>
              <a:buNone/>
              <a:defRPr sz="6750" b="0" spc="-75" baseline="0">
                <a:latin typeface="+mn-lt"/>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add section title</a:t>
            </a:r>
            <a:endParaRPr lang="en-GB" dirty="0"/>
          </a:p>
        </p:txBody>
      </p:sp>
    </p:spTree>
    <p:extLst>
      <p:ext uri="{BB962C8B-B14F-4D97-AF65-F5344CB8AC3E}">
        <p14:creationId xmlns:p14="http://schemas.microsoft.com/office/powerpoint/2010/main" val="328258011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Big and Light 2">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A6344743-0797-5347-9437-64C962E583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18" name="Graphic">
            <a:extLst>
              <a:ext uri="{FF2B5EF4-FFF2-40B4-BE49-F238E27FC236}">
                <a16:creationId xmlns:a16="http://schemas.microsoft.com/office/drawing/2014/main" id="{565FB583-FE91-C24C-A5C2-75994D7B016E}"/>
              </a:ext>
            </a:extLst>
          </p:cNvPr>
          <p:cNvSpPr/>
          <p:nvPr/>
        </p:nvSpPr>
        <p:spPr>
          <a:xfrm flipH="1">
            <a:off x="5586200" y="996547"/>
            <a:ext cx="6605800" cy="5861454"/>
          </a:xfrm>
          <a:custGeom>
            <a:avLst/>
            <a:gdLst>
              <a:gd name="connsiteX0" fmla="*/ 0 w 7045327"/>
              <a:gd name="connsiteY0" fmla="*/ 0 h 6252218"/>
              <a:gd name="connsiteX1" fmla="*/ 1834775 w 7045327"/>
              <a:gd name="connsiteY1" fmla="*/ 0 h 6252218"/>
              <a:gd name="connsiteX2" fmla="*/ 7045327 w 7045327"/>
              <a:gd name="connsiteY2" fmla="*/ 5224189 h 6252218"/>
              <a:gd name="connsiteX3" fmla="*/ 6017592 w 7045327"/>
              <a:gd name="connsiteY3" fmla="*/ 6252218 h 6252218"/>
              <a:gd name="connsiteX4" fmla="*/ 0 w 7045327"/>
              <a:gd name="connsiteY4" fmla="*/ 6252218 h 625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327" h="6252218">
                <a:moveTo>
                  <a:pt x="0" y="0"/>
                </a:moveTo>
                <a:lnTo>
                  <a:pt x="1834775" y="0"/>
                </a:lnTo>
                <a:lnTo>
                  <a:pt x="7045327" y="5224189"/>
                </a:lnTo>
                <a:lnTo>
                  <a:pt x="6017592" y="6252218"/>
                </a:lnTo>
                <a:lnTo>
                  <a:pt x="0" y="6252218"/>
                </a:lnTo>
                <a:close/>
              </a:path>
            </a:pathLst>
          </a:cu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a:endParaRPr lang="en-US" sz="1266" dirty="0" err="1"/>
          </a:p>
        </p:txBody>
      </p:sp>
      <p:sp>
        <p:nvSpPr>
          <p:cNvPr id="8"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391466" y="3473878"/>
            <a:ext cx="4278861" cy="959560"/>
          </a:xfrm>
        </p:spPr>
        <p:txBody>
          <a:bodyPr anchor="t" anchorCtr="0"/>
          <a:lstStyle>
            <a:lvl1pPr marL="0" indent="0">
              <a:buNone/>
              <a:defRPr sz="15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395264" y="986730"/>
            <a:ext cx="5427212" cy="2130832"/>
          </a:xfrm>
        </p:spPr>
        <p:txBody>
          <a:bodyPr anchor="b" anchorCtr="0">
            <a:noAutofit/>
          </a:bodyPr>
          <a:lstStyle>
            <a:lvl1pPr marL="0" indent="0" algn="l">
              <a:lnSpc>
                <a:spcPct val="80000"/>
              </a:lnSpc>
              <a:buNone/>
              <a:defRPr sz="6750" b="0" spc="-75" baseline="0">
                <a:latin typeface="+mn-lt"/>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add section title</a:t>
            </a:r>
            <a:endParaRPr lang="en-GB" dirty="0"/>
          </a:p>
        </p:txBody>
      </p:sp>
    </p:spTree>
    <p:extLst>
      <p:ext uri="{BB962C8B-B14F-4D97-AF65-F5344CB8AC3E}">
        <p14:creationId xmlns:p14="http://schemas.microsoft.com/office/powerpoint/2010/main" val="18761548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Big and Light 3">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4E6BB240-63B9-7D4B-B16C-7D7FDFFECB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5727909"/>
            <a:ext cx="2114188" cy="1111771"/>
          </a:xfrm>
          <a:prstGeom prst="rect">
            <a:avLst/>
          </a:prstGeom>
        </p:spPr>
      </p:pic>
      <p:sp>
        <p:nvSpPr>
          <p:cNvPr id="19" name="Graphic">
            <a:extLst>
              <a:ext uri="{FF2B5EF4-FFF2-40B4-BE49-F238E27FC236}">
                <a16:creationId xmlns:a16="http://schemas.microsoft.com/office/drawing/2014/main" id="{0AB6EB08-2AD2-4441-96DE-C3F62B2C18A0}"/>
              </a:ext>
            </a:extLst>
          </p:cNvPr>
          <p:cNvSpPr/>
          <p:nvPr/>
        </p:nvSpPr>
        <p:spPr>
          <a:xfrm flipH="1">
            <a:off x="3209875" y="1658328"/>
            <a:ext cx="8982126" cy="5199672"/>
          </a:xfrm>
          <a:custGeom>
            <a:avLst/>
            <a:gdLst>
              <a:gd name="connsiteX0" fmla="*/ 0 w 9579765"/>
              <a:gd name="connsiteY0" fmla="*/ 0 h 5546317"/>
              <a:gd name="connsiteX1" fmla="*/ 4047937 w 9579765"/>
              <a:gd name="connsiteY1" fmla="*/ 0 h 5546317"/>
              <a:gd name="connsiteX2" fmla="*/ 9579765 w 9579765"/>
              <a:gd name="connsiteY2" fmla="*/ 5546317 h 5546317"/>
              <a:gd name="connsiteX3" fmla="*/ 0 w 9579765"/>
              <a:gd name="connsiteY3" fmla="*/ 5546317 h 5546317"/>
            </a:gdLst>
            <a:ahLst/>
            <a:cxnLst>
              <a:cxn ang="0">
                <a:pos x="connsiteX0" y="connsiteY0"/>
              </a:cxn>
              <a:cxn ang="0">
                <a:pos x="connsiteX1" y="connsiteY1"/>
              </a:cxn>
              <a:cxn ang="0">
                <a:pos x="connsiteX2" y="connsiteY2"/>
              </a:cxn>
              <a:cxn ang="0">
                <a:pos x="connsiteX3" y="connsiteY3"/>
              </a:cxn>
            </a:cxnLst>
            <a:rect l="l" t="t" r="r" b="b"/>
            <a:pathLst>
              <a:path w="9579765" h="5546317">
                <a:moveTo>
                  <a:pt x="0" y="0"/>
                </a:moveTo>
                <a:lnTo>
                  <a:pt x="4047937" y="0"/>
                </a:lnTo>
                <a:lnTo>
                  <a:pt x="9579765" y="5546317"/>
                </a:lnTo>
                <a:lnTo>
                  <a:pt x="0" y="5546317"/>
                </a:lnTo>
                <a:close/>
              </a:path>
            </a:pathLst>
          </a:custGeom>
          <a:solidFill>
            <a:srgbClr val="DB0011"/>
          </a:solidFill>
        </p:spPr>
        <p:txBody>
          <a:bodyPr wrap="square" lIns="0" tIns="0" rIns="0" bIns="0" rtlCol="0">
            <a:noAutofit/>
          </a:bodyPr>
          <a:lstStyle/>
          <a:p>
            <a:endParaRPr sz="1266" dirty="0"/>
          </a:p>
        </p:txBody>
      </p:sp>
      <p:sp>
        <p:nvSpPr>
          <p:cNvPr id="17"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391466" y="3789159"/>
            <a:ext cx="4453104" cy="959560"/>
          </a:xfrm>
        </p:spPr>
        <p:txBody>
          <a:bodyPr anchor="t" anchorCtr="0"/>
          <a:lstStyle>
            <a:lvl1pPr marL="0" indent="0">
              <a:buNone/>
              <a:defRPr sz="15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395264" y="1152786"/>
            <a:ext cx="5427212" cy="2130832"/>
          </a:xfrm>
        </p:spPr>
        <p:txBody>
          <a:bodyPr anchor="b" anchorCtr="0">
            <a:noAutofit/>
          </a:bodyPr>
          <a:lstStyle>
            <a:lvl1pPr marL="0" indent="0" algn="l">
              <a:lnSpc>
                <a:spcPct val="80000"/>
              </a:lnSpc>
              <a:buNone/>
              <a:defRPr sz="6750" b="0" spc="-75" baseline="0">
                <a:latin typeface="+mn-lt"/>
              </a:defRPr>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en-US" dirty="0"/>
              <a:t>Click to add section title</a:t>
            </a:r>
            <a:endParaRPr lang="en-GB" dirty="0"/>
          </a:p>
        </p:txBody>
      </p:sp>
    </p:spTree>
    <p:extLst>
      <p:ext uri="{BB962C8B-B14F-4D97-AF65-F5344CB8AC3E}">
        <p14:creationId xmlns:p14="http://schemas.microsoft.com/office/powerpoint/2010/main" val="315025683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391468" y="1640087"/>
            <a:ext cx="11402703" cy="4455913"/>
          </a:xfrm>
          <a:prstGeom prst="rect">
            <a:avLst/>
          </a:prstGeom>
        </p:spPr>
        <p:txBody>
          <a:bodyPr vert="horz" lIns="0" tIns="0" rIns="0" bIns="0" rtlCol="0" anchor="t" anchorCtr="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Title"/>
          <p:cNvSpPr>
            <a:spLocks noGrp="1"/>
          </p:cNvSpPr>
          <p:nvPr>
            <p:ph type="title"/>
          </p:nvPr>
        </p:nvSpPr>
        <p:spPr>
          <a:xfrm>
            <a:off x="391547" y="391419"/>
            <a:ext cx="11408892" cy="336354"/>
          </a:xfrm>
          <a:prstGeom prst="rect">
            <a:avLst/>
          </a:prstGeom>
        </p:spPr>
        <p:txBody>
          <a:bodyPr vert="horz" lIns="0" tIns="0" rIns="0" bIns="0" rtlCol="0" anchor="t" anchorCtr="0">
            <a:noAutofit/>
          </a:bodyPr>
          <a:lstStyle/>
          <a:p>
            <a:r>
              <a:rPr lang="en-US" dirty="0"/>
              <a:t>Slide title</a:t>
            </a:r>
            <a:endParaRPr lang="en-GB" dirty="0"/>
          </a:p>
        </p:txBody>
      </p:sp>
      <p:sp>
        <p:nvSpPr>
          <p:cNvPr id="6" name="TextBox 5"/>
          <p:cNvSpPr txBox="1"/>
          <p:nvPr/>
        </p:nvSpPr>
        <p:spPr>
          <a:xfrm>
            <a:off x="11569824" y="6638594"/>
            <a:ext cx="351515" cy="129907"/>
          </a:xfrm>
          <a:prstGeom prst="rect">
            <a:avLst/>
          </a:prstGeom>
          <a:noFill/>
        </p:spPr>
        <p:txBody>
          <a:bodyPr vert="horz" wrap="square" lIns="0" tIns="0" rIns="0" bIns="0" rtlCol="0" anchor="ctr" anchorCtr="1">
            <a:spAutoFit/>
          </a:bodyPr>
          <a:lstStyle/>
          <a:p>
            <a:pPr marL="0" indent="0" algn="r">
              <a:spcBef>
                <a:spcPts val="0"/>
              </a:spcBef>
              <a:spcAft>
                <a:spcPts val="0"/>
              </a:spcAft>
              <a:buClr>
                <a:srgbClr val="DB0011"/>
              </a:buClr>
              <a:buSzPct val="80000"/>
              <a:buFont typeface="Wingdings" panose="05000000000000000000" pitchFamily="2" charset="2"/>
              <a:buNone/>
            </a:pPr>
            <a:fld id="{693A65D1-5134-4ACA-A31A-EEB0AA616A36}" type="slidenum">
              <a:rPr lang="en-US" sz="844" smtClean="0">
                <a:solidFill>
                  <a:srgbClr val="000000"/>
                </a:solidFill>
                <a:latin typeface="Univers Next for HSBC Light" panose="020B0403030202020203" pitchFamily="34" charset="0"/>
              </a:rPr>
              <a:pPr marL="0" indent="0" algn="r">
                <a:spcBef>
                  <a:spcPts val="0"/>
                </a:spcBef>
                <a:spcAft>
                  <a:spcPts val="0"/>
                </a:spcAft>
                <a:buClr>
                  <a:srgbClr val="DB0011"/>
                </a:buClr>
                <a:buSzPct val="80000"/>
                <a:buFont typeface="Wingdings" panose="05000000000000000000" pitchFamily="2" charset="2"/>
                <a:buNone/>
              </a:pPr>
              <a:t>‹#›</a:t>
            </a:fld>
            <a:endParaRPr lang="en-US" sz="844" dirty="0">
              <a:solidFill>
                <a:srgbClr val="000000"/>
              </a:solidFill>
              <a:latin typeface="Univers Next for HSBC Light" panose="020B0403030202020203" pitchFamily="34" charset="0"/>
            </a:endParaRPr>
          </a:p>
        </p:txBody>
      </p:sp>
      <p:sp>
        <p:nvSpPr>
          <p:cNvPr id="5" name="MSIPCMContentMarking" descr="{&quot;HashCode&quot;:1316537984,&quot;Placement&quot;:&quot;Footer&quot;,&quot;Top&quot;:519.343,&quot;Left&quot;:454.760162,&quot;SlideWidth&quot;:960,&quot;SlideHeight&quot;:540}">
            <a:extLst>
              <a:ext uri="{FF2B5EF4-FFF2-40B4-BE49-F238E27FC236}">
                <a16:creationId xmlns:a16="http://schemas.microsoft.com/office/drawing/2014/main" id="{D4E662F4-6084-CA4E-250C-AFBD22AF7CFD}"/>
              </a:ext>
            </a:extLst>
          </p:cNvPr>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1707960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Lst>
  <p:hf hdr="0" ftr="0" dt="0"/>
  <p:txStyles>
    <p:titleStyle>
      <a:lvl1pPr algn="l" defTabSz="914258" rtl="0" eaLnBrk="1" latinLnBrk="0" hangingPunct="1">
        <a:lnSpc>
          <a:spcPct val="80000"/>
        </a:lnSpc>
        <a:spcBef>
          <a:spcPct val="0"/>
        </a:spcBef>
        <a:buNone/>
        <a:defRPr sz="2250" b="0" kern="1200" spc="0" baseline="0">
          <a:solidFill>
            <a:srgbClr val="333333"/>
          </a:solidFill>
          <a:latin typeface="Univers Next for HSBC Bold" panose="020B0603030202020203" pitchFamily="34" charset="0"/>
          <a:ea typeface="+mj-ea"/>
          <a:cs typeface="+mj-cs"/>
        </a:defRPr>
      </a:lvl1pPr>
    </p:titleStyle>
    <p:bodyStyle>
      <a:lvl1pPr marL="0" indent="0" algn="l" defTabSz="914258" rtl="0" eaLnBrk="1" latinLnBrk="0" hangingPunct="1">
        <a:lnSpc>
          <a:spcPct val="112000"/>
        </a:lnSpc>
        <a:spcBef>
          <a:spcPts val="563"/>
        </a:spcBef>
        <a:buClr>
          <a:srgbClr val="DB0011"/>
        </a:buClr>
        <a:buSzPct val="90000"/>
        <a:buFont typeface="Wingdings" panose="05000000000000000000" pitchFamily="2" charset="2"/>
        <a:buNone/>
        <a:defRPr sz="1500" kern="1200">
          <a:solidFill>
            <a:srgbClr val="333333"/>
          </a:solidFill>
          <a:latin typeface="+mn-lt"/>
          <a:ea typeface="+mn-ea"/>
          <a:cs typeface="+mn-cs"/>
        </a:defRPr>
      </a:lvl1pPr>
      <a:lvl2pPr marL="255984" indent="-255984" algn="l" defTabSz="914258" rtl="0" eaLnBrk="1" latinLnBrk="0" hangingPunct="1">
        <a:lnSpc>
          <a:spcPct val="112000"/>
        </a:lnSpc>
        <a:spcBef>
          <a:spcPts val="563"/>
        </a:spcBef>
        <a:buClr>
          <a:srgbClr val="DB0011"/>
        </a:buClr>
        <a:buSzPct val="80000"/>
        <a:buFont typeface="Wingdings" panose="05000000000000000000" pitchFamily="2" charset="2"/>
        <a:buChar char=""/>
        <a:defRPr sz="1500" kern="1200">
          <a:solidFill>
            <a:srgbClr val="333333"/>
          </a:solidFill>
          <a:latin typeface="+mn-lt"/>
          <a:ea typeface="+mn-ea"/>
          <a:cs typeface="+mn-cs"/>
        </a:defRPr>
      </a:lvl2pPr>
      <a:lvl3pPr marL="511969" indent="-255984" algn="l" defTabSz="914258" rtl="0" eaLnBrk="1" latinLnBrk="0" hangingPunct="1">
        <a:lnSpc>
          <a:spcPct val="112000"/>
        </a:lnSpc>
        <a:spcBef>
          <a:spcPts val="563"/>
        </a:spcBef>
        <a:buClr>
          <a:srgbClr val="DB0011"/>
        </a:buClr>
        <a:buSzPct val="100000"/>
        <a:buFont typeface="Univers Next for HSBC Light" panose="020B0403030202020203" pitchFamily="34" charset="0"/>
        <a:buChar char="•"/>
        <a:tabLst>
          <a:tab pos="355544" algn="l"/>
          <a:tab pos="1163456" algn="l"/>
        </a:tabLst>
        <a:defRPr sz="1500" kern="1200">
          <a:solidFill>
            <a:srgbClr val="333333"/>
          </a:solidFill>
          <a:latin typeface="+mn-lt"/>
          <a:ea typeface="+mn-ea"/>
          <a:cs typeface="+mn-cs"/>
        </a:defRPr>
      </a:lvl3pPr>
      <a:lvl4pPr marL="751583" indent="-239614" algn="l" defTabSz="914258" rtl="0" eaLnBrk="1" latinLnBrk="0" hangingPunct="1">
        <a:lnSpc>
          <a:spcPct val="112000"/>
        </a:lnSpc>
        <a:spcBef>
          <a:spcPts val="563"/>
        </a:spcBef>
        <a:buClr>
          <a:srgbClr val="DB0011"/>
        </a:buClr>
        <a:buSzPct val="100000"/>
        <a:buFont typeface="Univers Next for HSBC Light" panose="020B0403030202020203" pitchFamily="34" charset="0"/>
        <a:buChar char="–"/>
        <a:tabLst/>
        <a:defRPr sz="1500" kern="1200">
          <a:solidFill>
            <a:srgbClr val="333333"/>
          </a:solidFill>
          <a:latin typeface="+mn-lt"/>
          <a:ea typeface="+mn-ea"/>
          <a:cs typeface="+mn-cs"/>
        </a:defRPr>
      </a:lvl4pPr>
      <a:lvl5pPr marL="1098352" indent="-255984" algn="l" defTabSz="914258" rtl="0" eaLnBrk="1" latinLnBrk="0" hangingPunct="1">
        <a:lnSpc>
          <a:spcPct val="112000"/>
        </a:lnSpc>
        <a:spcBef>
          <a:spcPts val="563"/>
        </a:spcBef>
        <a:buClr>
          <a:srgbClr val="DB0011"/>
        </a:buClr>
        <a:buSzPct val="100000"/>
        <a:buFont typeface="Univers Next for HSBC Light" panose="020B0403030202020203" pitchFamily="34" charset="0"/>
        <a:buChar char="–"/>
        <a:tabLst>
          <a:tab pos="1882481" algn="l"/>
        </a:tabLst>
        <a:defRPr sz="1500" kern="1200">
          <a:solidFill>
            <a:srgbClr val="333333"/>
          </a:solidFill>
          <a:latin typeface="+mn-lt"/>
          <a:ea typeface="+mn-ea"/>
          <a:cs typeface="+mn-cs"/>
        </a:defRPr>
      </a:lvl5pPr>
      <a:lvl6pPr marL="2514207"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6"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5"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8" rtl="0" eaLnBrk="1" latinLnBrk="0" hangingPunct="1">
        <a:defRPr sz="1200" kern="1200">
          <a:solidFill>
            <a:schemeClr val="tx1"/>
          </a:solidFill>
          <a:latin typeface="+mn-lt"/>
          <a:ea typeface="+mn-ea"/>
          <a:cs typeface="+mn-cs"/>
        </a:defRPr>
      </a:lvl1pPr>
      <a:lvl2pPr marL="457129" algn="l" defTabSz="914258" rtl="0" eaLnBrk="1" latinLnBrk="0" hangingPunct="1">
        <a:defRPr sz="1200" kern="1200">
          <a:solidFill>
            <a:schemeClr val="tx1"/>
          </a:solidFill>
          <a:latin typeface="+mn-lt"/>
          <a:ea typeface="+mn-ea"/>
          <a:cs typeface="+mn-cs"/>
        </a:defRPr>
      </a:lvl2pPr>
      <a:lvl3pPr marL="914258" algn="l" defTabSz="914258" rtl="0" eaLnBrk="1" latinLnBrk="0" hangingPunct="1">
        <a:defRPr sz="1200" kern="1200">
          <a:solidFill>
            <a:schemeClr val="tx1"/>
          </a:solidFill>
          <a:latin typeface="+mn-lt"/>
          <a:ea typeface="+mn-ea"/>
          <a:cs typeface="+mn-cs"/>
        </a:defRPr>
      </a:lvl3pPr>
      <a:lvl4pPr marL="1371385" algn="l" defTabSz="914258" rtl="0" eaLnBrk="1" latinLnBrk="0" hangingPunct="1">
        <a:defRPr sz="1200" kern="1200">
          <a:solidFill>
            <a:schemeClr val="tx1"/>
          </a:solidFill>
          <a:latin typeface="+mn-lt"/>
          <a:ea typeface="+mn-ea"/>
          <a:cs typeface="+mn-cs"/>
        </a:defRPr>
      </a:lvl4pPr>
      <a:lvl5pPr marL="1828514" algn="l" defTabSz="914258" rtl="0" eaLnBrk="1" latinLnBrk="0" hangingPunct="1">
        <a:defRPr sz="1200" kern="1200">
          <a:solidFill>
            <a:schemeClr val="tx1"/>
          </a:solidFill>
          <a:latin typeface="+mn-lt"/>
          <a:ea typeface="+mn-ea"/>
          <a:cs typeface="+mn-cs"/>
        </a:defRPr>
      </a:lvl5pPr>
      <a:lvl6pPr marL="2285643" algn="l" defTabSz="914258" rtl="0" eaLnBrk="1" latinLnBrk="0" hangingPunct="1">
        <a:defRPr sz="1200" kern="1200">
          <a:solidFill>
            <a:schemeClr val="tx1"/>
          </a:solidFill>
          <a:latin typeface="+mn-lt"/>
          <a:ea typeface="+mn-ea"/>
          <a:cs typeface="+mn-cs"/>
        </a:defRPr>
      </a:lvl6pPr>
      <a:lvl7pPr marL="2742772" algn="l" defTabSz="914258" rtl="0" eaLnBrk="1" latinLnBrk="0" hangingPunct="1">
        <a:defRPr sz="1200" kern="1200">
          <a:solidFill>
            <a:schemeClr val="tx1"/>
          </a:solidFill>
          <a:latin typeface="+mn-lt"/>
          <a:ea typeface="+mn-ea"/>
          <a:cs typeface="+mn-cs"/>
        </a:defRPr>
      </a:lvl7pPr>
      <a:lvl8pPr marL="3199900" algn="l" defTabSz="914258" rtl="0" eaLnBrk="1" latinLnBrk="0" hangingPunct="1">
        <a:defRPr sz="1200" kern="1200">
          <a:solidFill>
            <a:schemeClr val="tx1"/>
          </a:solidFill>
          <a:latin typeface="+mn-lt"/>
          <a:ea typeface="+mn-ea"/>
          <a:cs typeface="+mn-cs"/>
        </a:defRPr>
      </a:lvl8pPr>
      <a:lvl9pPr marL="3657028" algn="l" defTabSz="914258"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3">
          <p15:clr>
            <a:srgbClr val="F26B43"/>
          </p15:clr>
        </p15:guide>
        <p15:guide id="4" pos="7928">
          <p15:clr>
            <a:srgbClr val="F26B43"/>
          </p15:clr>
        </p15:guide>
        <p15:guide id="5" pos="263">
          <p15:clr>
            <a:srgbClr val="F26B43"/>
          </p15:clr>
        </p15:guide>
        <p15:guide id="6" orient="horz" pos="1102">
          <p15:clr>
            <a:srgbClr val="F26B43"/>
          </p15:clr>
        </p15:guide>
        <p15:guide id="8" orient="horz" pos="4345">
          <p15:clr>
            <a:srgbClr val="F26B43"/>
          </p15:clr>
        </p15:guide>
        <p15:guide id="9" orient="horz" pos="4096">
          <p15:clr>
            <a:srgbClr val="F26B43"/>
          </p15:clr>
        </p15:guide>
        <p15:guide id="10" orient="horz" pos="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file:///D:\EXTRA_PRESENT\MY_TRAININGS\HSBC_TRAINING\tempFile.bm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file:///D:\EXTRA_PRESENT\MY_TRAININGS\HSBC_TRAINING\Mind_maps\tempFile.bm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file:///D:\EXTRA_PRESENT\MY_TRAININGS\HSBC_TRAINING\tempFile.bm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file:///D:\EXTRA_PRESENT\MY_TRAININGS\HSBC_TRAINING\tempFile.bm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file:///D:\EXTRA_PRESENT\MY_TRAININGS\HSBC_TRAINING\Mind_maps\tempFile.bm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2.xml"/><Relationship Id="rId5" Type="http://schemas.openxmlformats.org/officeDocument/2006/relationships/image" Target="../media/image19.png"/><Relationship Id="rId4" Type="http://schemas.openxmlformats.org/officeDocument/2006/relationships/image" Target="file:///D:\EXTRA_PRESENT\MY_TRAININGS\HSBC_TRAINING\Mind_maps\tempFile.bm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0.png"/><Relationship Id="rId2" Type="http://schemas.openxmlformats.org/officeDocument/2006/relationships/notesSlide" Target="../notesSlides/notesSlide21.xml"/><Relationship Id="rId1" Type="http://schemas.openxmlformats.org/officeDocument/2006/relationships/slideLayout" Target="../slideLayouts/slideLayout4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file:///D:\EXTRA_PRESENT\MY_TRAININGS\HSBC_TRAINING\Mind_maps\tempFile.bm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42.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2.xml"/><Relationship Id="rId4" Type="http://schemas.openxmlformats.org/officeDocument/2006/relationships/image" Target="file:///D:\EXTRA_PRESENT\MY_TRAININGS\HSBC_TRAINING\Mind_maps\tempFile.bm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8.xml"/><Relationship Id="rId1" Type="http://schemas.openxmlformats.org/officeDocument/2006/relationships/slideLayout" Target="../slideLayouts/slideLayout42.xml"/><Relationship Id="rId6" Type="http://schemas.openxmlformats.org/officeDocument/2006/relationships/image" Target="file:///D:\EXTRA_PRESENT\MY_TRAININGS\HSBC_TRAINING\Mind_maps\tempFile.bmp" TargetMode="External"/><Relationship Id="rId5" Type="http://schemas.openxmlformats.org/officeDocument/2006/relationships/image" Target="../media/image26.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2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42.xml"/><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file:///D:\EXTRA_PRESENT\MY_TRAININGS\HSBC_TRAINING\Mind_maps\tempFile.bm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2.xml"/><Relationship Id="rId4" Type="http://schemas.openxmlformats.org/officeDocument/2006/relationships/image" Target="file:///D:\EXTRA_PRESENT\MY_TRAININGS\HSBC_TRAINING\Mind_maps\tempFile.bmp"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2.xml"/><Relationship Id="rId4" Type="http://schemas.openxmlformats.org/officeDocument/2006/relationships/image" Target="file:///D:\EXTRA_PRESENT\MY_TRAININGS\HSBC_TRAINING\Mind_maps\tempFile.bmp"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image" Target="file:///D:\EXTRA_PRESENT\MY_TRAININGS\HSBC_TRAINING\tempFile.bmp"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type="body" sz="quarter" idx="10"/>
          </p:nvPr>
        </p:nvSpPr>
        <p:spPr>
          <a:xfrm>
            <a:off x="391468" y="3506984"/>
            <a:ext cx="4117583" cy="1916773"/>
          </a:xfrm>
        </p:spPr>
        <p:txBody>
          <a:bodyPr anchor="t">
            <a:normAutofit/>
          </a:bodyPr>
          <a:lstStyle/>
          <a:p>
            <a:endParaRPr lang="ru-RU" dirty="0"/>
          </a:p>
          <a:p>
            <a:r>
              <a:rPr lang="en-US" b="1" dirty="0"/>
              <a:t>Roman Ivanov, </a:t>
            </a:r>
            <a:r>
              <a:rPr lang="en-US" dirty="0"/>
              <a:t>PMP, FRM, CFA</a:t>
            </a:r>
            <a:endParaRPr lang="ru-RU" dirty="0"/>
          </a:p>
          <a:p>
            <a:r>
              <a:rPr lang="en-US" dirty="0"/>
              <a:t>Lead VP, Independent Model Review, HSBC</a:t>
            </a:r>
            <a:endParaRPr lang="ru-RU" dirty="0"/>
          </a:p>
        </p:txBody>
      </p:sp>
      <p:sp>
        <p:nvSpPr>
          <p:cNvPr id="5122" name="Rectangle 2"/>
          <p:cNvSpPr>
            <a:spLocks noGrp="1" noRot="1" noChangeArrowheads="1"/>
          </p:cNvSpPr>
          <p:nvPr>
            <p:ph type="subTitle" idx="1"/>
          </p:nvPr>
        </p:nvSpPr>
        <p:spPr>
          <a:xfrm>
            <a:off x="391468" y="2245616"/>
            <a:ext cx="4117583" cy="915015"/>
          </a:xfrm>
        </p:spPr>
        <p:txBody>
          <a:bodyPr anchor="b">
            <a:normAutofit/>
          </a:bodyPr>
          <a:lstStyle/>
          <a:p>
            <a:br>
              <a:rPr lang="ru-RU" sz="2600" dirty="0"/>
            </a:br>
            <a:r>
              <a:rPr lang="en-GB" sz="2600" dirty="0"/>
              <a:t>Credit risk-based pricing</a:t>
            </a:r>
            <a:endParaRPr lang="ru-RU" sz="2600" b="1" dirty="0"/>
          </a:p>
        </p:txBody>
      </p:sp>
      <p:sp>
        <p:nvSpPr>
          <p:cNvPr id="2" name="Номер слайда 1" hidden="1"/>
          <p:cNvSpPr>
            <a:spLocks noGrp="1"/>
          </p:cNvSpPr>
          <p:nvPr>
            <p:ph type="sldNum" sz="quarter" idx="4294967295"/>
          </p:nvPr>
        </p:nvSpPr>
        <p:spPr>
          <a:xfrm>
            <a:off x="1621536" y="6355080"/>
            <a:ext cx="1625600" cy="365760"/>
          </a:xfrm>
        </p:spPr>
        <p:txBody>
          <a:bodyPr/>
          <a:lstStyle/>
          <a:p>
            <a:pPr>
              <a:spcAft>
                <a:spcPts val="600"/>
              </a:spcAft>
            </a:pPr>
            <a:fld id="{2F31E589-F876-49D6-B5A8-F69FC65BB5A0}" type="slidenum">
              <a:rPr lang="ru-RU" smtClean="0"/>
              <a:pPr>
                <a:spcAft>
                  <a:spcPts val="600"/>
                </a:spcAft>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10</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Cambria" panose="02040503050406030204" pitchFamily="18" charset="0"/>
              </a:rPr>
              <a:t>Case study 2. PD model performance: Calibration accuracy. </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risk management team of the bank Alpha has recently developed logistic regression based PD model to use in retail lending business. John Smith, junior model developer, has assessed PD model performance and proposed to approve.</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As a model risk manager, please, assess the model calibration accuracy thresholds for each rating class and make conclusion about model performance. Assume that the defaults are independent. </a:t>
            </a:r>
          </a:p>
          <a:p>
            <a:pPr marL="0" indent="0" algn="just">
              <a:buNone/>
            </a:pPr>
            <a:endParaRPr lang="en-US" sz="1400" b="1" dirty="0">
              <a:latin typeface="Arial" panose="020B0604020202020204" pitchFamily="34" charset="0"/>
              <a:cs typeface="Arial" panose="020B0604020202020204" pitchFamily="34" charset="0"/>
            </a:endParaRPr>
          </a:p>
          <a:p>
            <a:pPr marL="0" indent="0" algn="just">
              <a:buNone/>
            </a:pPr>
            <a:r>
              <a:rPr lang="en-US" sz="1400" b="1" dirty="0">
                <a:latin typeface="Arial" panose="020B0604020202020204" pitchFamily="34" charset="0"/>
                <a:cs typeface="Arial" panose="020B0604020202020204" pitchFamily="34" charset="0"/>
              </a:rPr>
              <a:t>Solution:</a:t>
            </a:r>
            <a:endParaRPr lang="en-US" sz="1800" b="1" dirty="0">
              <a:latin typeface="Cambria" panose="02040503050406030204" pitchFamily="18" charset="0"/>
            </a:endParaRPr>
          </a:p>
        </p:txBody>
      </p:sp>
      <p:pic>
        <p:nvPicPr>
          <p:cNvPr id="6" name="Рисунок 5">
            <a:extLst>
              <a:ext uri="{FF2B5EF4-FFF2-40B4-BE49-F238E27FC236}">
                <a16:creationId xmlns:a16="http://schemas.microsoft.com/office/drawing/2014/main" id="{B10C3DC7-81F8-485D-8A86-EDD304DDFD5A}"/>
              </a:ext>
            </a:extLst>
          </p:cNvPr>
          <p:cNvPicPr>
            <a:picLocks noChangeAspect="1"/>
          </p:cNvPicPr>
          <p:nvPr/>
        </p:nvPicPr>
        <p:blipFill>
          <a:blip r:embed="rId3"/>
          <a:stretch>
            <a:fillRect/>
          </a:stretch>
        </p:blipFill>
        <p:spPr>
          <a:xfrm>
            <a:off x="274230" y="3124200"/>
            <a:ext cx="11643540" cy="3048000"/>
          </a:xfrm>
          <a:prstGeom prst="rect">
            <a:avLst/>
          </a:prstGeom>
        </p:spPr>
      </p:pic>
    </p:spTree>
    <p:extLst>
      <p:ext uri="{BB962C8B-B14F-4D97-AF65-F5344CB8AC3E}">
        <p14:creationId xmlns:p14="http://schemas.microsoft.com/office/powerpoint/2010/main" val="60414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11</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Calibration accuracy (continue)</a:t>
            </a:r>
          </a:p>
        </p:txBody>
      </p:sp>
      <mc:AlternateContent xmlns:mc="http://schemas.openxmlformats.org/markup-compatibility/2006" xmlns:a14="http://schemas.microsoft.com/office/drawing/2010/main">
        <mc:Choice Requires="a14">
          <p:graphicFrame>
            <p:nvGraphicFramePr>
              <p:cNvPr id="3" name="Таблица 10">
                <a:extLst>
                  <a:ext uri="{FF2B5EF4-FFF2-40B4-BE49-F238E27FC236}">
                    <a16:creationId xmlns:a16="http://schemas.microsoft.com/office/drawing/2014/main" id="{795995C1-C0D0-4FF0-B28D-1B036C08AB47}"/>
                  </a:ext>
                </a:extLst>
              </p:cNvPr>
              <p:cNvGraphicFramePr>
                <a:graphicFrameLocks noGrp="1"/>
              </p:cNvGraphicFramePr>
              <p:nvPr>
                <p:extLst>
                  <p:ext uri="{D42A27DB-BD31-4B8C-83A1-F6EECF244321}">
                    <p14:modId xmlns:p14="http://schemas.microsoft.com/office/powerpoint/2010/main" val="424756190"/>
                  </p:ext>
                </p:extLst>
              </p:nvPr>
            </p:nvGraphicFramePr>
            <p:xfrm>
              <a:off x="647700" y="1469528"/>
              <a:ext cx="10896600" cy="4534599"/>
            </p:xfrm>
            <a:graphic>
              <a:graphicData uri="http://schemas.openxmlformats.org/drawingml/2006/table">
                <a:tbl>
                  <a:tblPr firstRow="1" bandRow="1">
                    <a:tableStyleId>{8EC20E35-A176-4012-BC5E-935CFFF8708E}</a:tableStyleId>
                  </a:tblPr>
                  <a:tblGrid>
                    <a:gridCol w="10896600">
                      <a:extLst>
                        <a:ext uri="{9D8B030D-6E8A-4147-A177-3AD203B41FA5}">
                          <a16:colId xmlns:a16="http://schemas.microsoft.com/office/drawing/2014/main" val="2829400534"/>
                        </a:ext>
                      </a:extLst>
                    </a:gridCol>
                  </a:tblGrid>
                  <a:tr h="358490">
                    <a:tc>
                      <a:txBody>
                        <a:bodyPr/>
                        <a:lstStyle/>
                        <a:p>
                          <a:pPr algn="ctr"/>
                          <a:r>
                            <a:rPr kumimoji="0" lang="en-US" sz="1800" b="1" i="0" kern="1200" dirty="0">
                              <a:solidFill>
                                <a:schemeClr val="tx1"/>
                              </a:solidFill>
                              <a:effectLst/>
                              <a:latin typeface="+mn-lt"/>
                              <a:ea typeface="+mn-ea"/>
                              <a:cs typeface="+mn-cs"/>
                            </a:rPr>
                            <a:t>The “traffic lights” approach</a:t>
                          </a:r>
                          <a:r>
                            <a:rPr kumimoji="0" lang="en-GB" sz="1800" b="1" i="0" kern="1200" dirty="0">
                              <a:solidFill>
                                <a:schemeClr val="tx1"/>
                              </a:solidFill>
                              <a:effectLst/>
                              <a:latin typeface="+mn-lt"/>
                              <a:ea typeface="+mn-ea"/>
                              <a:cs typeface="+mn-cs"/>
                            </a:rPr>
                            <a:t> (correlated defaults)</a:t>
                          </a:r>
                          <a:endParaRPr kumimoji="0" lang="ru-RU" sz="1800" b="1" i="0" kern="1200" dirty="0">
                            <a:solidFill>
                              <a:schemeClr val="tx1"/>
                            </a:solidFill>
                            <a:effectLst/>
                            <a:latin typeface="+mn-lt"/>
                            <a:ea typeface="+mn-ea"/>
                            <a:cs typeface="+mn-cs"/>
                          </a:endParaRPr>
                        </a:p>
                      </a:txBody>
                      <a:tcPr>
                        <a:solidFill>
                          <a:schemeClr val="bg1">
                            <a:lumMod val="85000"/>
                          </a:schemeClr>
                        </a:solidFill>
                      </a:tcPr>
                    </a:tc>
                    <a:extLst>
                      <a:ext uri="{0D108BD9-81ED-4DB2-BD59-A6C34878D82A}">
                        <a16:rowId xmlns:a16="http://schemas.microsoft.com/office/drawing/2014/main" val="605578566"/>
                      </a:ext>
                    </a:extLst>
                  </a:tr>
                  <a:tr h="2431912">
                    <a:tc>
                      <a:txBody>
                        <a:bodyPr/>
                        <a:lstStyle/>
                        <a:p>
                          <a:pPr marL="0" indent="0" algn="ctr">
                            <a:spcAft>
                              <a:spcPts val="600"/>
                            </a:spcAft>
                            <a:buNone/>
                          </a:pPr>
                          <a:r>
                            <a:rPr kumimoji="0" lang="en-US" sz="1400" b="1" i="0" kern="1200" dirty="0">
                              <a:solidFill>
                                <a:schemeClr val="dk1"/>
                              </a:solidFill>
                              <a:effectLst/>
                              <a:latin typeface="Arial" panose="020B0604020202020204" pitchFamily="34" charset="0"/>
                              <a:ea typeface="+mn-ea"/>
                              <a:cs typeface="Arial" panose="020B0604020202020204" pitchFamily="34" charset="0"/>
                            </a:rPr>
                            <a:t>Calibration Test using Standard Normal Distribution</a:t>
                          </a:r>
                          <a:r>
                            <a:rPr kumimoji="0" lang="en-US" sz="1400" b="0" i="0" kern="1200" dirty="0">
                              <a:solidFill>
                                <a:schemeClr val="dk1"/>
                              </a:solidFill>
                              <a:effectLst/>
                              <a:latin typeface="Arial" panose="020B0604020202020204" pitchFamily="34" charset="0"/>
                              <a:ea typeface="+mn-ea"/>
                              <a:cs typeface="Arial" panose="020B0604020202020204" pitchFamily="34" charset="0"/>
                            </a:rPr>
                            <a:t> </a:t>
                          </a:r>
                          <a:r>
                            <a:rPr kumimoji="0" lang="en-US" sz="1400" b="1" i="0" kern="1200" dirty="0">
                              <a:solidFill>
                                <a:schemeClr val="dk1"/>
                              </a:solidFill>
                              <a:effectLst/>
                              <a:latin typeface="Arial" panose="020B0604020202020204" pitchFamily="34" charset="0"/>
                              <a:ea typeface="+mn-ea"/>
                              <a:cs typeface="Arial" panose="020B0604020202020204" pitchFamily="34" charset="0"/>
                            </a:rPr>
                            <a:t>(one-sided)</a:t>
                          </a:r>
                        </a:p>
                        <a:p>
                          <a:pPr marL="0" indent="0" algn="just">
                            <a:buNone/>
                          </a:pPr>
                          <a14:m>
                            <m:oMathPara xmlns:m="http://schemas.openxmlformats.org/officeDocument/2006/math">
                              <m:oMathParaPr>
                                <m:jc m:val="centerGroup"/>
                              </m:oMathParaPr>
                              <m:oMath xmlns:m="http://schemas.openxmlformats.org/officeDocument/2006/math">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𝑜𝑏𝑠</m:t>
                                    </m:r>
                                  </m:sup>
                                </m:sSubSup>
                                <m:r>
                                  <a:rPr lang="en-GB" sz="1200" b="0" i="1" smtClean="0">
                                    <a:latin typeface="Cambria Math" panose="02040503050406030204" pitchFamily="18" charset="0"/>
                                    <a:cs typeface="Arial" panose="020B0604020202020204" pitchFamily="34" charset="0"/>
                                  </a:rPr>
                                  <m:t>&gt;</m:t>
                                </m:r>
                                <m:r>
                                  <a:rPr lang="en-GB" sz="1200" b="0" i="1" smtClean="0">
                                    <a:latin typeface="Cambria Math" panose="02040503050406030204" pitchFamily="18" charset="0"/>
                                    <a:cs typeface="Arial" panose="020B0604020202020204" pitchFamily="34" charset="0"/>
                                  </a:rPr>
                                  <m:t>𝑄</m:t>
                                </m:r>
                                <m:r>
                                  <a:rPr lang="en-GB" sz="1200" b="0" i="1" smtClean="0">
                                    <a:latin typeface="Cambria Math" panose="02040503050406030204" pitchFamily="18" charset="0"/>
                                    <a:cs typeface="Arial" panose="020B0604020202020204" pitchFamily="34" charset="0"/>
                                  </a:rPr>
                                  <m:t>+</m:t>
                                </m:r>
                                <m:f>
                                  <m:fPr>
                                    <m:ctrlPr>
                                      <a:rPr lang="en-GB" sz="1200" b="0" i="1" smtClean="0">
                                        <a:latin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cs typeface="Arial" panose="020B0604020202020204" pitchFamily="34" charset="0"/>
                                      </a:rPr>
                                      <m:t>1</m:t>
                                    </m:r>
                                  </m:num>
                                  <m:den>
                                    <m:sSub>
                                      <m:sSubPr>
                                        <m:ctrlPr>
                                          <a:rPr lang="en-GB" sz="1200" b="0" i="1" smtClean="0">
                                            <a:latin typeface="Cambria Math" panose="02040503050406030204" pitchFamily="18" charset="0"/>
                                            <a:cs typeface="Arial" panose="020B0604020202020204" pitchFamily="34" charset="0"/>
                                          </a:rPr>
                                        </m:ctrlPr>
                                      </m:sSubPr>
                                      <m:e>
                                        <m:r>
                                          <a:rPr lang="en-GB" sz="1200" b="0" i="1" smtClean="0">
                                            <a:latin typeface="Cambria Math" panose="02040503050406030204" pitchFamily="18" charset="0"/>
                                            <a:cs typeface="Arial" panose="020B0604020202020204" pitchFamily="34" charset="0"/>
                                          </a:rPr>
                                          <m:t>2</m:t>
                                        </m:r>
                                        <m:r>
                                          <a:rPr lang="en-GB" sz="1200" b="0" i="1" smtClean="0">
                                            <a:latin typeface="Cambria Math" panose="02040503050406030204" pitchFamily="18" charset="0"/>
                                            <a:cs typeface="Arial" panose="020B0604020202020204" pitchFamily="34" charset="0"/>
                                          </a:rPr>
                                          <m:t>𝑁</m:t>
                                        </m:r>
                                      </m:e>
                                      <m:sub>
                                        <m:r>
                                          <a:rPr lang="en-GB" sz="1200" b="0" i="1" smtClean="0">
                                            <a:latin typeface="Cambria Math" panose="02040503050406030204" pitchFamily="18" charset="0"/>
                                            <a:cs typeface="Arial" panose="020B0604020202020204" pitchFamily="34" charset="0"/>
                                          </a:rPr>
                                          <m:t>𝑔</m:t>
                                        </m:r>
                                      </m:sub>
                                    </m:sSub>
                                  </m:den>
                                </m:f>
                                <m:r>
                                  <a:rPr lang="en-GB" sz="1200" b="0" i="1"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dPr>
                                  <m:e>
                                    <m:r>
                                      <a:rPr lang="en-GB" sz="1200" b="0" i="1" smtClean="0">
                                        <a:latin typeface="Cambria Math" panose="02040503050406030204" pitchFamily="18" charset="0"/>
                                        <a:ea typeface="Cambria Math" panose="02040503050406030204" pitchFamily="18" charset="0"/>
                                        <a:cs typeface="Arial" panose="020B0604020202020204" pitchFamily="34" charset="0"/>
                                      </a:rPr>
                                      <m:t>2</m:t>
                                    </m:r>
                                    <m:r>
                                      <a:rPr lang="en-GB" sz="1200" b="0" i="1" smtClean="0">
                                        <a:latin typeface="Cambria Math" panose="02040503050406030204" pitchFamily="18" charset="0"/>
                                        <a:ea typeface="Cambria Math" panose="02040503050406030204" pitchFamily="18" charset="0"/>
                                        <a:cs typeface="Arial" panose="020B0604020202020204" pitchFamily="34" charset="0"/>
                                      </a:rPr>
                                      <m:t>𝑄</m:t>
                                    </m:r>
                                    <m:r>
                                      <a:rPr lang="en-GB" sz="1200" b="0" i="1" smtClean="0">
                                        <a:latin typeface="Cambria Math" panose="02040503050406030204" pitchFamily="18" charset="0"/>
                                        <a:ea typeface="Cambria Math" panose="02040503050406030204" pitchFamily="18" charset="0"/>
                                        <a:cs typeface="Arial" panose="020B0604020202020204" pitchFamily="34" charset="0"/>
                                      </a:rPr>
                                      <m:t>−1+</m:t>
                                    </m:r>
                                    <m:f>
                                      <m:f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ea typeface="Cambria Math" panose="02040503050406030204" pitchFamily="18" charset="0"/>
                                            <a:cs typeface="Arial" panose="020B0604020202020204" pitchFamily="34" charset="0"/>
                                          </a:rPr>
                                          <m:t>𝑄</m:t>
                                        </m:r>
                                        <m:r>
                                          <a:rPr lang="en-GB" sz="12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dPr>
                                          <m:e>
                                            <m:r>
                                              <a:rPr lang="en-GB" sz="1200" b="0" i="1" smtClean="0">
                                                <a:latin typeface="Cambria Math" panose="02040503050406030204" pitchFamily="18" charset="0"/>
                                                <a:ea typeface="Cambria Math" panose="02040503050406030204" pitchFamily="18" charset="0"/>
                                                <a:cs typeface="Arial" panose="020B0604020202020204" pitchFamily="34" charset="0"/>
                                              </a:rPr>
                                              <m:t>1−</m:t>
                                            </m:r>
                                            <m:r>
                                              <a:rPr lang="en-GB" sz="1200" b="0" i="1" smtClean="0">
                                                <a:latin typeface="Cambria Math" panose="02040503050406030204" pitchFamily="18" charset="0"/>
                                                <a:ea typeface="Cambria Math" panose="02040503050406030204" pitchFamily="18" charset="0"/>
                                                <a:cs typeface="Arial" panose="020B0604020202020204" pitchFamily="34" charset="0"/>
                                              </a:rPr>
                                              <m:t>𝑄</m:t>
                                            </m:r>
                                          </m:e>
                                        </m:d>
                                      </m:num>
                                      <m:den>
                                        <m:r>
                                          <a:rPr lang="uk-UA" sz="1200" b="0" i="1" smtClean="0">
                                            <a:latin typeface="Cambria Math" panose="02040503050406030204" pitchFamily="18" charset="0"/>
                                            <a:ea typeface="Cambria Math" panose="02040503050406030204" pitchFamily="18" charset="0"/>
                                            <a:cs typeface="Arial" panose="020B0604020202020204" pitchFamily="34" charset="0"/>
                                          </a:rPr>
                                          <m:t>ф</m:t>
                                        </m:r>
                                        <m:d>
                                          <m:dPr>
                                            <m:ctrlPr>
                                              <a:rPr lang="uk-UA" sz="1200" b="0" i="1" smtClean="0">
                                                <a:latin typeface="Cambria Math" panose="02040503050406030204" pitchFamily="18" charset="0"/>
                                                <a:ea typeface="Cambria Math" panose="02040503050406030204" pitchFamily="18" charset="0"/>
                                                <a:cs typeface="Arial" panose="020B0604020202020204" pitchFamily="34" charset="0"/>
                                              </a:rPr>
                                            </m:ctrlPr>
                                          </m:dPr>
                                          <m:e>
                                            <m:f>
                                              <m:fPr>
                                                <m:ctrlPr>
                                                  <a:rPr lang="uk-UA" sz="1200" b="0" i="1" smtClean="0">
                                                    <a:latin typeface="Cambria Math" panose="02040503050406030204" pitchFamily="18" charset="0"/>
                                                    <a:ea typeface="Cambria Math" panose="02040503050406030204" pitchFamily="18" charset="0"/>
                                                    <a:cs typeface="Arial" panose="020B0604020202020204" pitchFamily="34" charset="0"/>
                                                  </a:rPr>
                                                </m:ctrlPr>
                                              </m:fPr>
                                              <m:num>
                                                <m:rad>
                                                  <m:radPr>
                                                    <m:degHide m:val="on"/>
                                                    <m:ctrlPr>
                                                      <a:rPr lang="uk-UA" sz="1200" b="0" i="1" smtClean="0">
                                                        <a:latin typeface="Cambria Math" panose="02040503050406030204" pitchFamily="18" charset="0"/>
                                                        <a:ea typeface="Cambria Math" panose="02040503050406030204" pitchFamily="18" charset="0"/>
                                                        <a:cs typeface="Arial" panose="020B0604020202020204" pitchFamily="34" charset="0"/>
                                                      </a:rPr>
                                                    </m:ctrlPr>
                                                  </m:radPr>
                                                  <m:deg/>
                                                  <m:e>
                                                    <m:r>
                                                      <a:rPr lang="uk-UA" sz="1200" b="0" i="1" smtClean="0">
                                                        <a:latin typeface="Cambria Math" panose="02040503050406030204" pitchFamily="18" charset="0"/>
                                                        <a:ea typeface="Cambria Math" panose="02040503050406030204" pitchFamily="18" charset="0"/>
                                                        <a:cs typeface="Arial" panose="020B0604020202020204" pitchFamily="34" charset="0"/>
                                                      </a:rPr>
                                                      <m:t>𝜌</m:t>
                                                    </m:r>
                                                  </m:e>
                                                </m:rad>
                                                <m:sSup>
                                                  <m:sSupPr>
                                                    <m:ctrlPr>
                                                      <a:rPr lang="en-GB" sz="1200" b="0" i="1" smtClean="0">
                                                        <a:latin typeface="Cambria Math" panose="02040503050406030204" pitchFamily="18" charset="0"/>
                                                        <a:cs typeface="Arial" panose="020B0604020202020204" pitchFamily="34" charset="0"/>
                                                      </a:rPr>
                                                    </m:ctrlPr>
                                                  </m:sSupPr>
                                                  <m:e>
                                                    <m:r>
                                                      <a:rPr lang="ru-RU" sz="1200" b="0" i="1" smtClean="0">
                                                        <a:latin typeface="Cambria Math" panose="02040503050406030204" pitchFamily="18" charset="0"/>
                                                        <a:cs typeface="Arial" panose="020B0604020202020204" pitchFamily="34" charset="0"/>
                                                      </a:rPr>
                                                      <m:t>Ф</m:t>
                                                    </m:r>
                                                  </m:e>
                                                  <m:sup>
                                                    <m:r>
                                                      <a:rPr lang="ru-RU" sz="1200" b="0" i="1" smtClean="0">
                                                        <a:latin typeface="Cambria Math" panose="02040503050406030204" pitchFamily="18" charset="0"/>
                                                        <a:cs typeface="Arial" panose="020B0604020202020204" pitchFamily="34" charset="0"/>
                                                      </a:rPr>
                                                      <m:t>−1</m:t>
                                                    </m:r>
                                                  </m:sup>
                                                </m:sSup>
                                                <m:d>
                                                  <m:dPr>
                                                    <m:ctrlPr>
                                                      <a:rPr lang="en-GB" sz="1200" b="0" i="1" smtClean="0">
                                                        <a:latin typeface="Cambria Math" panose="02040503050406030204" pitchFamily="18" charset="0"/>
                                                        <a:cs typeface="Arial" panose="020B0604020202020204" pitchFamily="34" charset="0"/>
                                                      </a:rPr>
                                                    </m:ctrlPr>
                                                  </m:dPr>
                                                  <m:e>
                                                    <m:r>
                                                      <a:rPr lang="en-GB" sz="1200" b="0" i="1" smtClean="0">
                                                        <a:latin typeface="Cambria Math" panose="02040503050406030204" pitchFamily="18" charset="0"/>
                                                        <a:cs typeface="Arial" panose="020B0604020202020204" pitchFamily="34" charset="0"/>
                                                      </a:rPr>
                                                      <m:t>1−</m:t>
                                                    </m:r>
                                                    <m:r>
                                                      <a:rPr lang="en-GB" sz="1200" b="0" i="1" smtClean="0">
                                                        <a:latin typeface="Cambria Math" panose="02040503050406030204" pitchFamily="18" charset="0"/>
                                                        <a:cs typeface="Arial" panose="020B0604020202020204" pitchFamily="34" charset="0"/>
                                                      </a:rPr>
                                                      <m:t>𝑞</m:t>
                                                    </m:r>
                                                  </m:e>
                                                </m:d>
                                                <m:r>
                                                  <a:rPr lang="en-GB" sz="1200" b="0" i="1" smtClean="0">
                                                    <a:latin typeface="Cambria Math" panose="02040503050406030204" pitchFamily="18" charset="0"/>
                                                    <a:cs typeface="Arial" panose="020B0604020202020204" pitchFamily="34" charset="0"/>
                                                  </a:rPr>
                                                  <m:t>−</m:t>
                                                </m:r>
                                                <m:sSup>
                                                  <m:sSupPr>
                                                    <m:ctrlPr>
                                                      <a:rPr lang="en-GB" sz="1200" b="0" i="1" smtClean="0">
                                                        <a:latin typeface="Cambria Math" panose="02040503050406030204" pitchFamily="18" charset="0"/>
                                                        <a:cs typeface="Arial" panose="020B0604020202020204" pitchFamily="34" charset="0"/>
                                                      </a:rPr>
                                                    </m:ctrlPr>
                                                  </m:sSupPr>
                                                  <m:e>
                                                    <m:r>
                                                      <a:rPr lang="ru-RU" sz="1200" b="0" i="1" smtClean="0">
                                                        <a:latin typeface="Cambria Math" panose="02040503050406030204" pitchFamily="18" charset="0"/>
                                                        <a:cs typeface="Arial" panose="020B0604020202020204" pitchFamily="34" charset="0"/>
                                                      </a:rPr>
                                                      <m:t>Ф</m:t>
                                                    </m:r>
                                                  </m:e>
                                                  <m:sup>
                                                    <m:r>
                                                      <a:rPr lang="ru-RU" sz="1200" b="0" i="1" smtClean="0">
                                                        <a:latin typeface="Cambria Math" panose="02040503050406030204" pitchFamily="18" charset="0"/>
                                                        <a:cs typeface="Arial" panose="020B0604020202020204" pitchFamily="34" charset="0"/>
                                                      </a:rPr>
                                                      <m:t>−1</m:t>
                                                    </m:r>
                                                  </m:sup>
                                                </m:sSup>
                                                <m:d>
                                                  <m:dPr>
                                                    <m:ctrlPr>
                                                      <a:rPr lang="en-GB" sz="1200" b="0" i="1" smtClean="0">
                                                        <a:latin typeface="Cambria Math" panose="02040503050406030204" pitchFamily="18" charset="0"/>
                                                        <a:cs typeface="Arial" panose="020B0604020202020204" pitchFamily="34" charset="0"/>
                                                      </a:rPr>
                                                    </m:ctrlPr>
                                                  </m:dPr>
                                                  <m:e>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e>
                                                </m:d>
                                              </m:num>
                                              <m:den>
                                                <m:rad>
                                                  <m:radPr>
                                                    <m:degHide m:val="on"/>
                                                    <m:ctrlPr>
                                                      <a:rPr lang="en-GB" sz="1200" b="0" i="1" smtClean="0">
                                                        <a:latin typeface="Cambria Math" panose="02040503050406030204" pitchFamily="18" charset="0"/>
                                                        <a:cs typeface="Arial" panose="020B0604020202020204" pitchFamily="34" charset="0"/>
                                                      </a:rPr>
                                                    </m:ctrlPr>
                                                  </m:radPr>
                                                  <m:deg/>
                                                  <m:e>
                                                    <m:r>
                                                      <a:rPr lang="en-GB" sz="1200" b="0" i="1" smtClean="0">
                                                        <a:latin typeface="Cambria Math" panose="02040503050406030204" pitchFamily="18" charset="0"/>
                                                        <a:cs typeface="Arial" panose="020B0604020202020204" pitchFamily="34" charset="0"/>
                                                      </a:rPr>
                                                      <m:t>1−</m:t>
                                                    </m:r>
                                                    <m:r>
                                                      <a:rPr lang="en-GB" sz="1200" b="0" i="1" smtClean="0">
                                                        <a:latin typeface="Cambria Math" panose="02040503050406030204" pitchFamily="18" charset="0"/>
                                                        <a:ea typeface="Cambria Math" panose="02040503050406030204" pitchFamily="18" charset="0"/>
                                                        <a:cs typeface="Arial" panose="020B0604020202020204" pitchFamily="34" charset="0"/>
                                                      </a:rPr>
                                                      <m:t>𝜌</m:t>
                                                    </m:r>
                                                  </m:e>
                                                </m:rad>
                                              </m:den>
                                            </m:f>
                                          </m:e>
                                        </m:d>
                                      </m:den>
                                    </m:f>
                                    <m:r>
                                      <a:rPr lang="en-GB" sz="12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dPr>
                                      <m:e>
                                        <m:f>
                                          <m:f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fPr>
                                          <m:num>
                                            <m:rad>
                                              <m:radPr>
                                                <m:degHide m:val="on"/>
                                                <m:ctrlPr>
                                                  <a:rPr lang="uk-UA" sz="1200" b="0" i="1" smtClean="0">
                                                    <a:latin typeface="Cambria Math" panose="02040503050406030204" pitchFamily="18" charset="0"/>
                                                    <a:ea typeface="Cambria Math" panose="02040503050406030204" pitchFamily="18" charset="0"/>
                                                    <a:cs typeface="Arial" panose="020B0604020202020204" pitchFamily="34" charset="0"/>
                                                  </a:rPr>
                                                </m:ctrlPr>
                                              </m:radPr>
                                              <m:deg/>
                                              <m:e>
                                                <m:r>
                                                  <a:rPr lang="uk-UA" sz="1200" b="0" i="1" smtClean="0">
                                                    <a:latin typeface="Cambria Math" panose="02040503050406030204" pitchFamily="18" charset="0"/>
                                                    <a:ea typeface="Cambria Math" panose="02040503050406030204" pitchFamily="18" charset="0"/>
                                                    <a:cs typeface="Arial" panose="020B0604020202020204" pitchFamily="34" charset="0"/>
                                                  </a:rPr>
                                                  <m:t>𝜌</m:t>
                                                </m:r>
                                              </m:e>
                                            </m:rad>
                                            <m:sSup>
                                              <m:sSupPr>
                                                <m:ctrlPr>
                                                  <a:rPr lang="en-GB" sz="1200" b="0" i="1" smtClean="0">
                                                    <a:latin typeface="Cambria Math" panose="02040503050406030204" pitchFamily="18" charset="0"/>
                                                    <a:cs typeface="Arial" panose="020B0604020202020204" pitchFamily="34" charset="0"/>
                                                  </a:rPr>
                                                </m:ctrlPr>
                                              </m:sSupPr>
                                              <m:e>
                                                <m:r>
                                                  <a:rPr lang="ru-RU" sz="1200" b="0" i="1" smtClean="0">
                                                    <a:latin typeface="Cambria Math" panose="02040503050406030204" pitchFamily="18" charset="0"/>
                                                    <a:cs typeface="Arial" panose="020B0604020202020204" pitchFamily="34" charset="0"/>
                                                  </a:rPr>
                                                  <m:t>Ф</m:t>
                                                </m:r>
                                              </m:e>
                                              <m:sup>
                                                <m:r>
                                                  <a:rPr lang="ru-RU" sz="1200" b="0" i="1" smtClean="0">
                                                    <a:latin typeface="Cambria Math" panose="02040503050406030204" pitchFamily="18" charset="0"/>
                                                    <a:cs typeface="Arial" panose="020B0604020202020204" pitchFamily="34" charset="0"/>
                                                  </a:rPr>
                                                  <m:t>−1</m:t>
                                                </m:r>
                                              </m:sup>
                                            </m:sSup>
                                            <m:d>
                                              <m:dPr>
                                                <m:ctrlPr>
                                                  <a:rPr lang="en-GB" sz="1200" b="0" i="1" smtClean="0">
                                                    <a:latin typeface="Cambria Math" panose="02040503050406030204" pitchFamily="18" charset="0"/>
                                                    <a:cs typeface="Arial" panose="020B0604020202020204" pitchFamily="34" charset="0"/>
                                                  </a:rPr>
                                                </m:ctrlPr>
                                              </m:dPr>
                                              <m:e>
                                                <m:r>
                                                  <a:rPr lang="en-GB" sz="1200" b="0" i="1" smtClean="0">
                                                    <a:latin typeface="Cambria Math" panose="02040503050406030204" pitchFamily="18" charset="0"/>
                                                    <a:cs typeface="Arial" panose="020B0604020202020204" pitchFamily="34" charset="0"/>
                                                  </a:rPr>
                                                  <m:t>1−</m:t>
                                                </m:r>
                                                <m:r>
                                                  <a:rPr lang="en-GB" sz="1200" b="0" i="1" smtClean="0">
                                                    <a:latin typeface="Cambria Math" panose="02040503050406030204" pitchFamily="18" charset="0"/>
                                                    <a:cs typeface="Arial" panose="020B0604020202020204" pitchFamily="34" charset="0"/>
                                                  </a:rPr>
                                                  <m:t>𝑞</m:t>
                                                </m:r>
                                              </m:e>
                                            </m:d>
                                            <m:r>
                                              <a:rPr lang="en-GB" sz="1200" b="0" i="1" smtClean="0">
                                                <a:latin typeface="Cambria Math" panose="02040503050406030204" pitchFamily="18" charset="0"/>
                                                <a:cs typeface="Arial" panose="020B0604020202020204" pitchFamily="34" charset="0"/>
                                              </a:rPr>
                                              <m:t>−</m:t>
                                            </m:r>
                                            <m:sSup>
                                              <m:sSupPr>
                                                <m:ctrlPr>
                                                  <a:rPr lang="en-GB" sz="1200" b="0" i="1" smtClean="0">
                                                    <a:latin typeface="Cambria Math" panose="02040503050406030204" pitchFamily="18" charset="0"/>
                                                    <a:cs typeface="Arial" panose="020B0604020202020204" pitchFamily="34" charset="0"/>
                                                  </a:rPr>
                                                </m:ctrlPr>
                                              </m:sSupPr>
                                              <m:e>
                                                <m:r>
                                                  <a:rPr lang="ru-RU" sz="1200" b="0" i="1" smtClean="0">
                                                    <a:latin typeface="Cambria Math" panose="02040503050406030204" pitchFamily="18" charset="0"/>
                                                    <a:cs typeface="Arial" panose="020B0604020202020204" pitchFamily="34" charset="0"/>
                                                  </a:rPr>
                                                  <m:t>Ф</m:t>
                                                </m:r>
                                              </m:e>
                                              <m:sup>
                                                <m:r>
                                                  <a:rPr lang="ru-RU" sz="1200" b="0" i="1" smtClean="0">
                                                    <a:latin typeface="Cambria Math" panose="02040503050406030204" pitchFamily="18" charset="0"/>
                                                    <a:cs typeface="Arial" panose="020B0604020202020204" pitchFamily="34" charset="0"/>
                                                  </a:rPr>
                                                  <m:t>−1</m:t>
                                                </m:r>
                                              </m:sup>
                                            </m:sSup>
                                            <m:d>
                                              <m:dPr>
                                                <m:ctrlPr>
                                                  <a:rPr lang="en-GB" sz="1200" b="0" i="1" smtClean="0">
                                                    <a:latin typeface="Cambria Math" panose="02040503050406030204" pitchFamily="18" charset="0"/>
                                                    <a:cs typeface="Arial" panose="020B0604020202020204" pitchFamily="34" charset="0"/>
                                                  </a:rPr>
                                                </m:ctrlPr>
                                              </m:dPr>
                                              <m:e>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e>
                                            </m:d>
                                          </m:num>
                                          <m:den>
                                            <m:rad>
                                              <m:radPr>
                                                <m:degHide m:val="on"/>
                                                <m:ctrlPr>
                                                  <a:rPr lang="en-GB" sz="1200" b="0" i="1" smtClean="0">
                                                    <a:latin typeface="Cambria Math" panose="02040503050406030204" pitchFamily="18" charset="0"/>
                                                    <a:cs typeface="Arial" panose="020B0604020202020204" pitchFamily="34" charset="0"/>
                                                  </a:rPr>
                                                </m:ctrlPr>
                                              </m:radPr>
                                              <m:deg/>
                                              <m:e>
                                                <m:r>
                                                  <a:rPr lang="en-GB" sz="1200" b="0" i="1" smtClean="0">
                                                    <a:latin typeface="Cambria Math" panose="02040503050406030204" pitchFamily="18" charset="0"/>
                                                    <a:cs typeface="Arial" panose="020B0604020202020204" pitchFamily="34" charset="0"/>
                                                  </a:rPr>
                                                  <m:t>1−</m:t>
                                                </m:r>
                                                <m:r>
                                                  <a:rPr lang="en-GB" sz="1200" b="0" i="1" smtClean="0">
                                                    <a:latin typeface="Cambria Math" panose="02040503050406030204" pitchFamily="18" charset="0"/>
                                                    <a:ea typeface="Cambria Math" panose="02040503050406030204" pitchFamily="18" charset="0"/>
                                                    <a:cs typeface="Arial" panose="020B0604020202020204" pitchFamily="34" charset="0"/>
                                                  </a:rPr>
                                                  <m:t>𝜌</m:t>
                                                </m:r>
                                              </m:e>
                                            </m:rad>
                                          </m:den>
                                        </m:f>
                                        <m:r>
                                          <a:rPr lang="en-GB" sz="1200" b="0" i="1" smtClean="0">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radPr>
                                          <m:deg/>
                                          <m:e>
                                            <m:f>
                                              <m:f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ea typeface="Cambria Math" panose="02040503050406030204" pitchFamily="18" charset="0"/>
                                                    <a:cs typeface="Arial" panose="020B0604020202020204" pitchFamily="34" charset="0"/>
                                                  </a:rPr>
                                                  <m:t>1−</m:t>
                                                </m:r>
                                                <m:r>
                                                  <a:rPr lang="en-GB" sz="1200" b="0" i="1" smtClean="0">
                                                    <a:latin typeface="Cambria Math" panose="02040503050406030204" pitchFamily="18" charset="0"/>
                                                    <a:ea typeface="Cambria Math" panose="02040503050406030204" pitchFamily="18" charset="0"/>
                                                    <a:cs typeface="Arial" panose="020B0604020202020204" pitchFamily="34" charset="0"/>
                                                  </a:rPr>
                                                  <m:t>𝜌</m:t>
                                                </m:r>
                                              </m:num>
                                              <m:den>
                                                <m:r>
                                                  <a:rPr lang="en-GB" sz="1200" b="0" i="1" smtClean="0">
                                                    <a:latin typeface="Cambria Math" panose="02040503050406030204" pitchFamily="18" charset="0"/>
                                                    <a:ea typeface="Cambria Math" panose="02040503050406030204" pitchFamily="18" charset="0"/>
                                                    <a:cs typeface="Arial" panose="020B0604020202020204" pitchFamily="34" charset="0"/>
                                                  </a:rPr>
                                                  <m:t>𝜌</m:t>
                                                </m:r>
                                              </m:den>
                                            </m:f>
                                          </m:e>
                                        </m:rad>
                                        <m:r>
                                          <a:rPr lang="en-GB" sz="12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1200" b="0" i="1" smtClean="0">
                                                <a:latin typeface="Cambria Math" panose="02040503050406030204" pitchFamily="18" charset="0"/>
                                                <a:cs typeface="Arial" panose="020B0604020202020204" pitchFamily="34" charset="0"/>
                                              </a:rPr>
                                            </m:ctrlPr>
                                          </m:sSupPr>
                                          <m:e>
                                            <m:r>
                                              <a:rPr lang="ru-RU" sz="1200" b="0" i="1" smtClean="0">
                                                <a:latin typeface="Cambria Math" panose="02040503050406030204" pitchFamily="18" charset="0"/>
                                                <a:cs typeface="Arial" panose="020B0604020202020204" pitchFamily="34" charset="0"/>
                                              </a:rPr>
                                              <m:t>Ф</m:t>
                                            </m:r>
                                          </m:e>
                                          <m:sup>
                                            <m:r>
                                              <a:rPr lang="ru-RU" sz="1200" b="0" i="1" smtClean="0">
                                                <a:latin typeface="Cambria Math" panose="02040503050406030204" pitchFamily="18" charset="0"/>
                                                <a:cs typeface="Arial" panose="020B0604020202020204" pitchFamily="34" charset="0"/>
                                              </a:rPr>
                                              <m:t>−1</m:t>
                                            </m:r>
                                          </m:sup>
                                        </m:sSup>
                                        <m:d>
                                          <m:dPr>
                                            <m:ctrlPr>
                                              <a:rPr lang="en-GB" sz="1200" b="0" i="1" smtClean="0">
                                                <a:latin typeface="Cambria Math" panose="02040503050406030204" pitchFamily="18" charset="0"/>
                                                <a:cs typeface="Arial" panose="020B0604020202020204" pitchFamily="34" charset="0"/>
                                              </a:rPr>
                                            </m:ctrlPr>
                                          </m:dPr>
                                          <m:e>
                                            <m:r>
                                              <a:rPr lang="en-GB" sz="1200" b="0" i="1" smtClean="0">
                                                <a:latin typeface="Cambria Math" panose="02040503050406030204" pitchFamily="18" charset="0"/>
                                                <a:cs typeface="Arial" panose="020B0604020202020204" pitchFamily="34" charset="0"/>
                                              </a:rPr>
                                              <m:t>1−</m:t>
                                            </m:r>
                                            <m:r>
                                              <a:rPr lang="en-GB" sz="1200" b="0" i="1" smtClean="0">
                                                <a:latin typeface="Cambria Math" panose="02040503050406030204" pitchFamily="18" charset="0"/>
                                                <a:cs typeface="Arial" panose="020B0604020202020204" pitchFamily="34" charset="0"/>
                                              </a:rPr>
                                              <m:t>𝑞</m:t>
                                            </m:r>
                                          </m:e>
                                        </m:d>
                                      </m:e>
                                    </m:d>
                                  </m:e>
                                </m:d>
                              </m:oMath>
                            </m:oMathPara>
                          </a14:m>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lnSpc>
                              <a:spcPct val="100000"/>
                            </a:lnSpc>
                            <a:spcBef>
                              <a:spcPts val="600"/>
                            </a:spcBef>
                            <a:spcAft>
                              <a:spcPts val="0"/>
                            </a:spcAft>
                            <a:buNone/>
                          </a:pPr>
                          <a:r>
                            <a:rPr kumimoji="0" lang="en-US" sz="1400" b="0" i="0" kern="1200" dirty="0">
                              <a:solidFill>
                                <a:schemeClr val="dk1"/>
                              </a:solidFill>
                              <a:effectLst/>
                              <a:latin typeface="Arial" panose="020B0604020202020204" pitchFamily="34" charset="0"/>
                              <a:ea typeface="+mn-ea"/>
                              <a:cs typeface="Arial" panose="020B0604020202020204" pitchFamily="34" charset="0"/>
                            </a:rPr>
                            <a:t>where,</a:t>
                          </a:r>
                        </a:p>
                        <a:p>
                          <a:pPr marL="0" indent="0" algn="just">
                            <a:lnSpc>
                              <a:spcPct val="100000"/>
                            </a:lnSpc>
                            <a:spcBef>
                              <a:spcPts val="600"/>
                            </a:spcBef>
                            <a:spcAft>
                              <a:spcPts val="0"/>
                            </a:spcAft>
                            <a:buNone/>
                          </a:pPr>
                          <a14:m>
                            <m:oMath xmlns:m="http://schemas.openxmlformats.org/officeDocument/2006/math">
                              <m:r>
                                <a:rPr lang="en-GB" sz="1400" b="0" i="1" smtClean="0">
                                  <a:latin typeface="Cambria Math" panose="02040503050406030204" pitchFamily="18" charset="0"/>
                                  <a:ea typeface="Cambria Math" panose="02040503050406030204" pitchFamily="18" charset="0"/>
                                  <a:cs typeface="Arial" panose="020B0604020202020204" pitchFamily="34" charset="0"/>
                                </a:rPr>
                                <m:t>𝑄</m:t>
                              </m:r>
                              <m:r>
                                <a:rPr lang="en-GB" sz="1400" b="0" i="1" smtClean="0">
                                  <a:latin typeface="Cambria Math" panose="02040503050406030204" pitchFamily="18" charset="0"/>
                                  <a:ea typeface="Cambria Math" panose="02040503050406030204" pitchFamily="18" charset="0"/>
                                  <a:cs typeface="Arial" panose="020B0604020202020204" pitchFamily="34" charset="0"/>
                                </a:rPr>
                                <m:t>=Ф</m:t>
                              </m:r>
                              <m:d>
                                <m:dPr>
                                  <m:ctrlPr>
                                    <a:rPr lang="en-GB" sz="1400" b="0" i="1" smtClean="0">
                                      <a:latin typeface="Cambria Math" panose="02040503050406030204" pitchFamily="18" charset="0"/>
                                      <a:cs typeface="Arial" panose="020B0604020202020204" pitchFamily="34" charset="0"/>
                                    </a:rPr>
                                  </m:ctrlPr>
                                </m:dPr>
                                <m:e>
                                  <m:f>
                                    <m:fPr>
                                      <m:ctrlPr>
                                        <a:rPr lang="en-GB" sz="1400" b="0" i="1" smtClean="0">
                                          <a:latin typeface="Cambria Math" panose="02040503050406030204" pitchFamily="18" charset="0"/>
                                          <a:cs typeface="Arial" panose="020B0604020202020204" pitchFamily="34" charset="0"/>
                                        </a:rPr>
                                      </m:ctrlPr>
                                    </m:fPr>
                                    <m:num>
                                      <m:rad>
                                        <m:radPr>
                                          <m:degHide m:val="on"/>
                                          <m:ctrlPr>
                                            <a:rPr lang="en-GB" sz="1400" b="0" i="1" smtClean="0">
                                              <a:latin typeface="Cambria Math" panose="02040503050406030204" pitchFamily="18" charset="0"/>
                                              <a:cs typeface="Arial" panose="020B0604020202020204" pitchFamily="34" charset="0"/>
                                            </a:rPr>
                                          </m:ctrlPr>
                                        </m:radPr>
                                        <m:deg/>
                                        <m:e>
                                          <m:r>
                                            <a:rPr lang="en-GB" sz="1400" b="0" i="1" smtClean="0">
                                              <a:latin typeface="Cambria Math" panose="02040503050406030204" pitchFamily="18" charset="0"/>
                                              <a:ea typeface="Cambria Math" panose="02040503050406030204" pitchFamily="18" charset="0"/>
                                              <a:cs typeface="Arial" panose="020B0604020202020204" pitchFamily="34" charset="0"/>
                                            </a:rPr>
                                            <m:t>𝜌</m:t>
                                          </m:r>
                                        </m:e>
                                      </m:rad>
                                      <m:sSup>
                                        <m:sSupPr>
                                          <m:ctrlPr>
                                            <a:rPr lang="en-GB" sz="1400" b="0" i="1" smtClean="0">
                                              <a:latin typeface="Cambria Math" panose="02040503050406030204" pitchFamily="18" charset="0"/>
                                              <a:cs typeface="Arial" panose="020B0604020202020204" pitchFamily="34" charset="0"/>
                                            </a:rPr>
                                          </m:ctrlPr>
                                        </m:sSupPr>
                                        <m:e>
                                          <m:r>
                                            <a:rPr lang="ru-RU" sz="1400" b="0" i="1" smtClean="0">
                                              <a:latin typeface="Cambria Math" panose="02040503050406030204" pitchFamily="18" charset="0"/>
                                              <a:cs typeface="Arial" panose="020B0604020202020204" pitchFamily="34" charset="0"/>
                                            </a:rPr>
                                            <m:t>Ф</m:t>
                                          </m:r>
                                        </m:e>
                                        <m:sup>
                                          <m:r>
                                            <a:rPr lang="ru-RU" sz="1400" b="0" i="1" smtClean="0">
                                              <a:latin typeface="Cambria Math" panose="02040503050406030204" pitchFamily="18" charset="0"/>
                                              <a:cs typeface="Arial" panose="020B0604020202020204" pitchFamily="34" charset="0"/>
                                            </a:rPr>
                                            <m:t>−1</m:t>
                                          </m:r>
                                        </m:sup>
                                      </m:sSup>
                                      <m:d>
                                        <m:dPr>
                                          <m:ctrlPr>
                                            <a:rPr lang="en-GB" sz="1400" b="0" i="1" smtClean="0">
                                              <a:latin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cs typeface="Arial" panose="020B0604020202020204" pitchFamily="34" charset="0"/>
                                            </a:rPr>
                                            <m:t>𝑞</m:t>
                                          </m:r>
                                        </m:e>
                                      </m:d>
                                      <m:r>
                                        <a:rPr lang="en-GB" sz="1400" b="0" i="1" smtClean="0">
                                          <a:latin typeface="Cambria Math" panose="02040503050406030204" pitchFamily="18" charset="0"/>
                                          <a:cs typeface="Arial" panose="020B0604020202020204" pitchFamily="34" charset="0"/>
                                        </a:rPr>
                                        <m:t>+</m:t>
                                      </m:r>
                                      <m:sSup>
                                        <m:sSupPr>
                                          <m:ctrlPr>
                                            <a:rPr lang="en-GB" sz="1400" b="0" i="1" smtClean="0">
                                              <a:latin typeface="Cambria Math" panose="02040503050406030204" pitchFamily="18" charset="0"/>
                                              <a:cs typeface="Arial" panose="020B0604020202020204" pitchFamily="34" charset="0"/>
                                            </a:rPr>
                                          </m:ctrlPr>
                                        </m:sSupPr>
                                        <m:e>
                                          <m:r>
                                            <a:rPr lang="ru-RU" sz="1400" b="0" i="1" smtClean="0">
                                              <a:latin typeface="Cambria Math" panose="02040503050406030204" pitchFamily="18" charset="0"/>
                                              <a:cs typeface="Arial" panose="020B0604020202020204" pitchFamily="34" charset="0"/>
                                            </a:rPr>
                                            <m:t>Ф</m:t>
                                          </m:r>
                                        </m:e>
                                        <m:sup>
                                          <m:r>
                                            <a:rPr lang="ru-RU" sz="1400" b="0" i="1" smtClean="0">
                                              <a:latin typeface="Cambria Math" panose="02040503050406030204" pitchFamily="18" charset="0"/>
                                              <a:cs typeface="Arial" panose="020B0604020202020204" pitchFamily="34" charset="0"/>
                                            </a:rPr>
                                            <m:t>−1</m:t>
                                          </m:r>
                                        </m:sup>
                                      </m:sSup>
                                      <m:d>
                                        <m:dPr>
                                          <m:ctrlPr>
                                            <a:rPr lang="en-GB" sz="1400" b="0" i="1" smtClean="0">
                                              <a:latin typeface="Cambria Math" panose="02040503050406030204" pitchFamily="18" charset="0"/>
                                              <a:cs typeface="Arial" panose="020B0604020202020204" pitchFamily="34" charset="0"/>
                                            </a:rPr>
                                          </m:ctrlPr>
                                        </m:dPr>
                                        <m:e>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e>
                                      </m:d>
                                    </m:num>
                                    <m:den>
                                      <m:rad>
                                        <m:radPr>
                                          <m:degHide m:val="on"/>
                                          <m:ctrlPr>
                                            <a:rPr lang="en-GB" sz="1400" b="0" i="1" smtClean="0">
                                              <a:latin typeface="Cambria Math" panose="02040503050406030204" pitchFamily="18" charset="0"/>
                                              <a:cs typeface="Arial" panose="020B0604020202020204" pitchFamily="34" charset="0"/>
                                            </a:rPr>
                                          </m:ctrlPr>
                                        </m:radPr>
                                        <m:deg/>
                                        <m:e>
                                          <m:r>
                                            <a:rPr lang="en-GB" sz="1400" b="0" i="1" smtClean="0">
                                              <a:latin typeface="Cambria Math" panose="02040503050406030204" pitchFamily="18" charset="0"/>
                                              <a:cs typeface="Arial" panose="020B0604020202020204" pitchFamily="34" charset="0"/>
                                            </a:rPr>
                                            <m:t>1−</m:t>
                                          </m:r>
                                          <m:r>
                                            <a:rPr lang="en-GB" sz="1400" b="0" i="1" smtClean="0">
                                              <a:latin typeface="Cambria Math" panose="02040503050406030204" pitchFamily="18" charset="0"/>
                                              <a:ea typeface="Cambria Math" panose="02040503050406030204" pitchFamily="18" charset="0"/>
                                              <a:cs typeface="Arial" panose="020B0604020202020204" pitchFamily="34" charset="0"/>
                                            </a:rPr>
                                            <m:t>𝜌</m:t>
                                          </m:r>
                                        </m:e>
                                      </m:rad>
                                    </m:den>
                                  </m:f>
                                </m:e>
                              </m:d>
                            </m:oMath>
                          </a14:m>
                          <a:r>
                            <a:rPr kumimoji="0" lang="en-US" sz="1400" b="0" i="0" kern="1200" dirty="0">
                              <a:solidFill>
                                <a:schemeClr val="dk1"/>
                              </a:solidFill>
                              <a:effectLst/>
                              <a:highlight>
                                <a:srgbClr val="FFFF00"/>
                              </a:highlight>
                              <a:latin typeface="Arial" panose="020B0604020202020204" pitchFamily="34" charset="0"/>
                              <a:ea typeface="+mn-ea"/>
                              <a:cs typeface="Arial" panose="020B0604020202020204" pitchFamily="34" charset="0"/>
                            </a:rPr>
                            <a:t> </a:t>
                          </a:r>
                        </a:p>
                        <a:p>
                          <a:pPr marL="0" indent="0" algn="just">
                            <a:lnSpc>
                              <a:spcPct val="100000"/>
                            </a:lnSpc>
                            <a:spcBef>
                              <a:spcPts val="600"/>
                            </a:spcBef>
                            <a:spcAft>
                              <a:spcPts val="0"/>
                            </a:spcAft>
                            <a:buNone/>
                          </a:pPr>
                          <a14:m>
                            <m:oMath xmlns:m="http://schemas.openxmlformats.org/officeDocument/2006/math">
                              <m:r>
                                <a:rPr lang="en-GB" sz="1400" b="0" i="1" smtClean="0">
                                  <a:latin typeface="Cambria Math" panose="02040503050406030204" pitchFamily="18" charset="0"/>
                                  <a:cs typeface="Arial" panose="020B0604020202020204" pitchFamily="34" charset="0"/>
                                </a:rPr>
                                <m:t>𝑞</m:t>
                              </m:r>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confidence level.</a:t>
                          </a:r>
                        </a:p>
                        <a:p>
                          <a:pPr marL="0" indent="0" algn="just">
                            <a:lnSpc>
                              <a:spcPct val="100000"/>
                            </a:lnSpc>
                            <a:spcBef>
                              <a:spcPts val="600"/>
                            </a:spcBef>
                            <a:spcAft>
                              <a:spcPts val="0"/>
                            </a:spcAft>
                            <a:buNone/>
                          </a:pPr>
                          <a14:m>
                            <m:oMath xmlns:m="http://schemas.openxmlformats.org/officeDocument/2006/math">
                              <m:sSup>
                                <m:sSupPr>
                                  <m:ctrlPr>
                                    <a:rPr lang="en-GB" sz="1400" b="0" i="1" smtClean="0">
                                      <a:latin typeface="Cambria Math" panose="02040503050406030204" pitchFamily="18" charset="0"/>
                                      <a:cs typeface="Arial" panose="020B0604020202020204" pitchFamily="34" charset="0"/>
                                    </a:rPr>
                                  </m:ctrlPr>
                                </m:sSupPr>
                                <m:e>
                                  <m:r>
                                    <a:rPr lang="ru-RU" sz="1400" b="0" i="1" smtClean="0">
                                      <a:latin typeface="Cambria Math" panose="02040503050406030204" pitchFamily="18" charset="0"/>
                                      <a:cs typeface="Arial" panose="020B0604020202020204" pitchFamily="34" charset="0"/>
                                    </a:rPr>
                                    <m:t>Ф</m:t>
                                  </m:r>
                                </m:e>
                                <m:sup>
                                  <m:r>
                                    <a:rPr lang="ru-RU" sz="1400" b="0" i="1" smtClean="0">
                                      <a:latin typeface="Cambria Math" panose="02040503050406030204" pitchFamily="18" charset="0"/>
                                      <a:cs typeface="Arial" panose="020B0604020202020204" pitchFamily="34" charset="0"/>
                                    </a:rPr>
                                    <m:t>−1</m:t>
                                  </m:r>
                                </m:sup>
                              </m:sSup>
                              <m:d>
                                <m:dPr>
                                  <m:ctrlPr>
                                    <a:rPr lang="en-GB" sz="1400" b="0" i="1" smtClean="0">
                                      <a:latin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cs typeface="Arial" panose="020B0604020202020204" pitchFamily="34" charset="0"/>
                                    </a:rPr>
                                    <m:t>𝑥</m:t>
                                  </m:r>
                                </m:e>
                              </m:d>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the standard normal inverse cumulative distribution function.</a:t>
                          </a:r>
                          <a:endParaRPr kumimoji="0" lang="ru-RU" sz="14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r>
                                <a:rPr lang="ru-RU" sz="1400" b="0" i="1" smtClean="0">
                                  <a:latin typeface="Cambria Math" panose="02040503050406030204" pitchFamily="18" charset="0"/>
                                  <a:cs typeface="Arial" panose="020B0604020202020204" pitchFamily="34" charset="0"/>
                                </a:rPr>
                                <m:t>Ф</m:t>
                              </m:r>
                              <m:d>
                                <m:dPr>
                                  <m:ctrlPr>
                                    <a:rPr lang="en-GB" sz="1400" b="0" i="1" smtClean="0">
                                      <a:latin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cs typeface="Arial" panose="020B0604020202020204" pitchFamily="34" charset="0"/>
                                    </a:rPr>
                                    <m:t>𝑥</m:t>
                                  </m:r>
                                </m:e>
                              </m:d>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the standard normal cumulative distribution function.</a:t>
                          </a:r>
                        </a:p>
                        <a:p>
                          <a:pPr marL="0" indent="0" algn="just">
                            <a:lnSpc>
                              <a:spcPct val="100000"/>
                            </a:lnSpc>
                            <a:spcBef>
                              <a:spcPts val="600"/>
                            </a:spcBef>
                            <a:spcAft>
                              <a:spcPts val="0"/>
                            </a:spcAft>
                            <a:buNone/>
                          </a:pPr>
                          <a14:m>
                            <m:oMath xmlns:m="http://schemas.openxmlformats.org/officeDocument/2006/math">
                              <m:r>
                                <a:rPr lang="uk-UA" sz="1400" b="0" i="1" smtClean="0">
                                  <a:latin typeface="Cambria Math" panose="02040503050406030204" pitchFamily="18" charset="0"/>
                                  <a:ea typeface="Cambria Math" panose="02040503050406030204" pitchFamily="18" charset="0"/>
                                  <a:cs typeface="Arial" panose="020B0604020202020204" pitchFamily="34" charset="0"/>
                                </a:rPr>
                                <m:t>ф</m:t>
                              </m:r>
                              <m:d>
                                <m:dPr>
                                  <m:ctrlPr>
                                    <a:rPr lang="uk-UA" sz="1400" b="0" i="1" smtClean="0">
                                      <a:latin typeface="Cambria Math" panose="02040503050406030204" pitchFamily="18" charset="0"/>
                                      <a:ea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ea typeface="Cambria Math" panose="02040503050406030204" pitchFamily="18" charset="0"/>
                                      <a:cs typeface="Arial" panose="020B0604020202020204" pitchFamily="34" charset="0"/>
                                    </a:rPr>
                                    <m:t>𝑥</m:t>
                                  </m:r>
                                </m:e>
                              </m:d>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the probability density function of the standard normal distribution.</a:t>
                          </a:r>
                        </a:p>
                        <a:p>
                          <a:pPr marL="0" indent="0" algn="just">
                            <a:lnSpc>
                              <a:spcPct val="100000"/>
                            </a:lnSpc>
                            <a:spcBef>
                              <a:spcPts val="600"/>
                            </a:spcBef>
                            <a:spcAft>
                              <a:spcPts val="0"/>
                            </a:spcAft>
                            <a:buNone/>
                          </a:pPr>
                          <a14:m>
                            <m:oMath xmlns:m="http://schemas.openxmlformats.org/officeDocument/2006/math">
                              <m:r>
                                <a:rPr lang="uk-UA" sz="1400" b="0" i="1" smtClean="0">
                                  <a:latin typeface="Cambria Math" panose="02040503050406030204" pitchFamily="18" charset="0"/>
                                  <a:ea typeface="Cambria Math" panose="02040503050406030204" pitchFamily="18" charset="0"/>
                                  <a:cs typeface="Arial" panose="020B0604020202020204" pitchFamily="34" charset="0"/>
                                </a:rPr>
                                <m:t>𝜌</m:t>
                              </m:r>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the default correlation.</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oMath>
                          </a14:m>
                          <a:r>
                            <a:rPr kumimoji="0" lang="en-US" sz="1400" kern="1200" dirty="0">
                              <a:solidFill>
                                <a:schemeClr val="dk1"/>
                              </a:solidFill>
                              <a:latin typeface="Arial" panose="020B0604020202020204" pitchFamily="34" charset="0"/>
                              <a:ea typeface="+mn-ea"/>
                              <a:cs typeface="Arial" panose="020B0604020202020204" pitchFamily="34" charset="0"/>
                            </a:rPr>
                            <a:t> -- forecasted probability of default in rating class g.</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sSub>
                                <m:sSubPr>
                                  <m:ctrlPr>
                                    <a:rPr lang="en-GB" sz="1400" b="0" i="1" smtClean="0">
                                      <a:latin typeface="Cambria Math" panose="02040503050406030204" pitchFamily="18" charset="0"/>
                                      <a:cs typeface="Arial" panose="020B0604020202020204" pitchFamily="34" charset="0"/>
                                    </a:rPr>
                                  </m:ctrlPr>
                                </m:sSubPr>
                                <m:e>
                                  <m:r>
                                    <a:rPr lang="en-GB" sz="1400" b="0" i="1" smtClean="0">
                                      <a:latin typeface="Cambria Math" panose="02040503050406030204" pitchFamily="18" charset="0"/>
                                      <a:cs typeface="Arial" panose="020B0604020202020204" pitchFamily="34" charset="0"/>
                                    </a:rPr>
                                    <m:t>𝑁</m:t>
                                  </m:r>
                                </m:e>
                                <m:sub>
                                  <m:r>
                                    <a:rPr lang="en-GB" sz="1400" b="0" i="1" smtClean="0">
                                      <a:latin typeface="Cambria Math" panose="02040503050406030204" pitchFamily="18" charset="0"/>
                                      <a:cs typeface="Arial" panose="020B0604020202020204" pitchFamily="34" charset="0"/>
                                    </a:rPr>
                                    <m:t>𝑔</m:t>
                                  </m:r>
                                </m:sub>
                              </m:sSub>
                            </m:oMath>
                          </a14:m>
                          <a:r>
                            <a:rPr lang="en-US" sz="1400" dirty="0">
                              <a:latin typeface="Arial" panose="020B0604020202020204" pitchFamily="34" charset="0"/>
                              <a:cs typeface="Arial" panose="020B0604020202020204" pitchFamily="34" charset="0"/>
                            </a:rPr>
                            <a:t> -- </a:t>
                          </a:r>
                          <a:r>
                            <a:rPr kumimoji="0" lang="en-US" sz="1400" kern="1200" dirty="0">
                              <a:solidFill>
                                <a:schemeClr val="dk1"/>
                              </a:solidFill>
                              <a:latin typeface="Arial" panose="020B0604020202020204" pitchFamily="34" charset="0"/>
                              <a:ea typeface="+mn-ea"/>
                              <a:cs typeface="Arial" panose="020B0604020202020204" pitchFamily="34" charset="0"/>
                            </a:rPr>
                            <a:t>the number of borrowers rated in rating class g. </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9785652"/>
                      </a:ext>
                    </a:extLst>
                  </a:tr>
                </a:tbl>
              </a:graphicData>
            </a:graphic>
          </p:graphicFrame>
        </mc:Choice>
        <mc:Fallback xmlns="">
          <p:graphicFrame>
            <p:nvGraphicFramePr>
              <p:cNvPr id="3" name="Таблица 10">
                <a:extLst>
                  <a:ext uri="{FF2B5EF4-FFF2-40B4-BE49-F238E27FC236}">
                    <a16:creationId xmlns:a16="http://schemas.microsoft.com/office/drawing/2014/main" id="{795995C1-C0D0-4FF0-B28D-1B036C08AB47}"/>
                  </a:ext>
                </a:extLst>
              </p:cNvPr>
              <p:cNvGraphicFramePr>
                <a:graphicFrameLocks noGrp="1"/>
              </p:cNvGraphicFramePr>
              <p:nvPr>
                <p:extLst>
                  <p:ext uri="{D42A27DB-BD31-4B8C-83A1-F6EECF244321}">
                    <p14:modId xmlns:p14="http://schemas.microsoft.com/office/powerpoint/2010/main" val="424756190"/>
                  </p:ext>
                </p:extLst>
              </p:nvPr>
            </p:nvGraphicFramePr>
            <p:xfrm>
              <a:off x="647700" y="1469528"/>
              <a:ext cx="10896600" cy="4534599"/>
            </p:xfrm>
            <a:graphic>
              <a:graphicData uri="http://schemas.openxmlformats.org/drawingml/2006/table">
                <a:tbl>
                  <a:tblPr firstRow="1" bandRow="1">
                    <a:tableStyleId>{8EC20E35-A176-4012-BC5E-935CFFF8708E}</a:tableStyleId>
                  </a:tblPr>
                  <a:tblGrid>
                    <a:gridCol w="10896600">
                      <a:extLst>
                        <a:ext uri="{9D8B030D-6E8A-4147-A177-3AD203B41FA5}">
                          <a16:colId xmlns:a16="http://schemas.microsoft.com/office/drawing/2014/main" val="2829400534"/>
                        </a:ext>
                      </a:extLst>
                    </a:gridCol>
                  </a:tblGrid>
                  <a:tr h="365760">
                    <a:tc>
                      <a:txBody>
                        <a:bodyPr/>
                        <a:lstStyle/>
                        <a:p>
                          <a:pPr algn="ctr"/>
                          <a:r>
                            <a:rPr kumimoji="0" lang="en-US" sz="1800" b="1" i="0" kern="1200" dirty="0">
                              <a:solidFill>
                                <a:schemeClr val="tx1"/>
                              </a:solidFill>
                              <a:effectLst/>
                              <a:latin typeface="+mn-lt"/>
                              <a:ea typeface="+mn-ea"/>
                              <a:cs typeface="+mn-cs"/>
                            </a:rPr>
                            <a:t>The “traffic lights” approach</a:t>
                          </a:r>
                          <a:r>
                            <a:rPr kumimoji="0" lang="en-GB" sz="1800" b="1" i="0" kern="1200" dirty="0">
                              <a:solidFill>
                                <a:schemeClr val="tx1"/>
                              </a:solidFill>
                              <a:effectLst/>
                              <a:latin typeface="+mn-lt"/>
                              <a:ea typeface="+mn-ea"/>
                              <a:cs typeface="+mn-cs"/>
                            </a:rPr>
                            <a:t> (correlated defaults)</a:t>
                          </a:r>
                          <a:endParaRPr kumimoji="0" lang="ru-RU" sz="1800" b="1" i="0" kern="1200" dirty="0">
                            <a:solidFill>
                              <a:schemeClr val="tx1"/>
                            </a:solidFill>
                            <a:effectLst/>
                            <a:latin typeface="+mn-lt"/>
                            <a:ea typeface="+mn-ea"/>
                            <a:cs typeface="+mn-cs"/>
                          </a:endParaRPr>
                        </a:p>
                      </a:txBody>
                      <a:tcPr>
                        <a:solidFill>
                          <a:schemeClr val="bg1">
                            <a:lumMod val="85000"/>
                          </a:schemeClr>
                        </a:solidFill>
                      </a:tcPr>
                    </a:tc>
                    <a:extLst>
                      <a:ext uri="{0D108BD9-81ED-4DB2-BD59-A6C34878D82A}">
                        <a16:rowId xmlns:a16="http://schemas.microsoft.com/office/drawing/2014/main" val="605578566"/>
                      </a:ext>
                    </a:extLst>
                  </a:tr>
                  <a:tr h="4168839">
                    <a:tc>
                      <a:txBody>
                        <a:bodyPr/>
                        <a:lstStyle/>
                        <a:p>
                          <a:endParaRPr lang="ru-RU"/>
                        </a:p>
                      </a:txBody>
                      <a:tcPr>
                        <a:lnB w="12700" cap="flat" cmpd="sng" algn="ctr">
                          <a:solidFill>
                            <a:schemeClr val="tx1"/>
                          </a:solidFill>
                          <a:prstDash val="solid"/>
                          <a:round/>
                          <a:headEnd type="none" w="med" len="med"/>
                          <a:tailEnd type="none" w="med" len="med"/>
                        </a:lnB>
                        <a:blipFill>
                          <a:blip r:embed="rId3"/>
                          <a:stretch>
                            <a:fillRect t="-9649" r="-112" b="-1170"/>
                          </a:stretch>
                        </a:blipFill>
                      </a:tcPr>
                    </a:tc>
                    <a:extLst>
                      <a:ext uri="{0D108BD9-81ED-4DB2-BD59-A6C34878D82A}">
                        <a16:rowId xmlns:a16="http://schemas.microsoft.com/office/drawing/2014/main" val="2399785652"/>
                      </a:ext>
                    </a:extLst>
                  </a:tr>
                </a:tbl>
              </a:graphicData>
            </a:graphic>
          </p:graphicFrame>
        </mc:Fallback>
      </mc:AlternateContent>
    </p:spTree>
    <p:extLst>
      <p:ext uri="{BB962C8B-B14F-4D97-AF65-F5344CB8AC3E}">
        <p14:creationId xmlns:p14="http://schemas.microsoft.com/office/powerpoint/2010/main" val="36377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12</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Cambria" panose="02040503050406030204" pitchFamily="18" charset="0"/>
              </a:rPr>
              <a:t>Case study 3. PD model performance: Calibration accuracy. </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risk management team of the bank Alpha has recently developed logistic regression based PD model to use in retail lending business. John Smith, junior model developer, has assessed PD model performance and proposed to approve. Just after model proposal to approve John Smith noted that there could be a lot of borrowers related to around the same industry. The updates have been sent to Independent Model Review department.</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As a model risk manager, please, re-assess the model accuracy thresholds for each rating class given information about potential industry concertation in credit portfolio, make conclusion about model performance. Tip: Assume correlated defaults. </a:t>
            </a:r>
          </a:p>
          <a:p>
            <a:pPr marL="0" indent="0" algn="just">
              <a:buNone/>
            </a:pPr>
            <a:r>
              <a:rPr lang="en-US" sz="1400" b="1" dirty="0">
                <a:latin typeface="Arial" panose="020B0604020202020204" pitchFamily="34" charset="0"/>
                <a:cs typeface="Arial" panose="020B0604020202020204" pitchFamily="34" charset="0"/>
              </a:rPr>
              <a:t>Solution:</a:t>
            </a:r>
          </a:p>
        </p:txBody>
      </p:sp>
      <p:pic>
        <p:nvPicPr>
          <p:cNvPr id="3" name="Рисунок 2">
            <a:extLst>
              <a:ext uri="{FF2B5EF4-FFF2-40B4-BE49-F238E27FC236}">
                <a16:creationId xmlns:a16="http://schemas.microsoft.com/office/drawing/2014/main" id="{3397E38F-3F7C-4520-90AB-1009B7D30915}"/>
              </a:ext>
            </a:extLst>
          </p:cNvPr>
          <p:cNvPicPr>
            <a:picLocks noChangeAspect="1"/>
          </p:cNvPicPr>
          <p:nvPr/>
        </p:nvPicPr>
        <p:blipFill>
          <a:blip r:embed="rId3"/>
          <a:stretch>
            <a:fillRect/>
          </a:stretch>
        </p:blipFill>
        <p:spPr>
          <a:xfrm>
            <a:off x="1472965" y="3048000"/>
            <a:ext cx="9246069" cy="3232150"/>
          </a:xfrm>
          <a:prstGeom prst="rect">
            <a:avLst/>
          </a:prstGeom>
        </p:spPr>
      </p:pic>
    </p:spTree>
    <p:extLst>
      <p:ext uri="{BB962C8B-B14F-4D97-AF65-F5344CB8AC3E}">
        <p14:creationId xmlns:p14="http://schemas.microsoft.com/office/powerpoint/2010/main" val="90084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13</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400" b="1" dirty="0">
              <a:latin typeface="Cambria" panose="02040503050406030204" pitchFamily="18" charset="0"/>
            </a:endParaRPr>
          </a:p>
          <a:p>
            <a:pPr marL="0" indent="0" algn="just">
              <a:buNone/>
            </a:pPr>
            <a:r>
              <a:rPr lang="en-US" sz="1400" b="1" dirty="0">
                <a:latin typeface="Arial" panose="020B0604020202020204" pitchFamily="34" charset="0"/>
                <a:cs typeface="Arial" panose="020B0604020202020204" pitchFamily="34" charset="0"/>
              </a:rPr>
              <a:t>Credit Grade System development:</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Define total number of non-defaulted credit grades (</a:t>
            </a:r>
            <a:r>
              <a:rPr lang="en-US" sz="1400" i="1" dirty="0">
                <a:solidFill>
                  <a:srgbClr val="002060"/>
                </a:solidFill>
                <a:latin typeface="Arial" panose="020B0604020202020204" pitchFamily="34" charset="0"/>
                <a:cs typeface="Arial" panose="020B0604020202020204" pitchFamily="34" charset="0"/>
              </a:rPr>
              <a:t>min 7 non-defaulted grades, Basel III, §171</a:t>
            </a:r>
            <a:r>
              <a:rPr lang="en-US"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Define PD bounds (minimum and maximum) for each credit grade avoiding excessive concentrations in single rating classes (</a:t>
            </a:r>
            <a:r>
              <a:rPr lang="en-US" sz="1400" i="1" dirty="0">
                <a:solidFill>
                  <a:srgbClr val="002060"/>
                </a:solidFill>
                <a:latin typeface="Arial" panose="020B0604020202020204" pitchFamily="34" charset="0"/>
                <a:cs typeface="Arial" panose="020B0604020202020204" pitchFamily="34" charset="0"/>
              </a:rPr>
              <a:t>A bank must have a meaningful distribution of exposures across grades with no excessive concentrations…, Basel II, §404</a:t>
            </a:r>
            <a:r>
              <a:rPr lang="en-US"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Assign the obligors to internal rating grades (</a:t>
            </a:r>
            <a:r>
              <a:rPr lang="en-US" sz="1400" i="1" dirty="0">
                <a:solidFill>
                  <a:srgbClr val="002060"/>
                </a:solidFill>
                <a:latin typeface="Arial" panose="020B0604020202020204" pitchFamily="34" charset="0"/>
                <a:cs typeface="Arial" panose="020B0604020202020204" pitchFamily="34" charset="0"/>
              </a:rPr>
              <a:t>Borrowers are assigned rating grades and average PD of each grade is estimated. The average PD-estimate for a grade is then used as the PD for all borrowers within the grade</a:t>
            </a:r>
            <a:r>
              <a:rPr lang="en-US" sz="1400" dirty="0">
                <a:solidFill>
                  <a:srgbClr val="002060"/>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 “machine (or model) rating”;</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Adjust “machine (or model) rating” by overriding (upgrading or downgrading) the rule based rating – final rating (</a:t>
            </a:r>
            <a:r>
              <a:rPr lang="en-US" sz="1400" i="1" dirty="0">
                <a:solidFill>
                  <a:srgbClr val="002060"/>
                </a:solidFill>
                <a:latin typeface="Arial" panose="020B0604020202020204" pitchFamily="34" charset="0"/>
                <a:cs typeface="Arial" panose="020B0604020202020204" pitchFamily="34" charset="0"/>
              </a:rPr>
              <a:t>Overrides should be of exceptional character and must be well documented, founded and approved by a senior management board. Basel II requires separate monitoring of overrides. Basel II, §428</a:t>
            </a:r>
            <a:r>
              <a:rPr lang="en-US" sz="1400" dirty="0">
                <a:latin typeface="Arial" panose="020B0604020202020204" pitchFamily="34" charset="0"/>
                <a:cs typeface="Arial" panose="020B0604020202020204" pitchFamily="34" charset="0"/>
              </a:rPr>
              <a:t>).</a:t>
            </a:r>
          </a:p>
        </p:txBody>
      </p:sp>
      <p:pic>
        <p:nvPicPr>
          <p:cNvPr id="7" name="Рисунок 6"/>
          <p:cNvPicPr/>
          <p:nvPr/>
        </p:nvPicPr>
        <p:blipFill rotWithShape="1">
          <a:blip r:embed="rId3" r:link="rId4">
            <a:extLst>
              <a:ext uri="{28A0092B-C50C-407E-A947-70E740481C1C}">
                <a14:useLocalDpi xmlns:a14="http://schemas.microsoft.com/office/drawing/2010/main" val="0"/>
              </a:ext>
            </a:extLst>
          </a:blip>
          <a:srcRect t="29512"/>
          <a:stretch>
            <a:fillRect/>
          </a:stretch>
        </p:blipFill>
        <p:spPr bwMode="auto">
          <a:xfrm>
            <a:off x="1857773" y="1219200"/>
            <a:ext cx="8446293" cy="1905000"/>
          </a:xfrm>
          <a:prstGeom prst="rect">
            <a:avLst/>
          </a:prstGeom>
          <a:ln>
            <a:noFill/>
          </a:ln>
          <a:extLst>
            <a:ext uri="{53640926-AAD7-44D8-BBD7-CCE9431645EC}">
              <a14:shadowObscured xmlns:a14="http://schemas.microsoft.com/office/drawing/2010/main"/>
            </a:ext>
          </a:extLst>
        </p:spPr>
      </p:pic>
      <p:sp>
        <p:nvSpPr>
          <p:cNvPr id="8" name="Rectangle 2">
            <a:extLst>
              <a:ext uri="{FF2B5EF4-FFF2-40B4-BE49-F238E27FC236}">
                <a16:creationId xmlns:a16="http://schemas.microsoft.com/office/drawing/2014/main" id="{0C30683E-D458-4908-BAFD-EE42271726D7}"/>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a:latin typeface="Arial" panose="020B0604020202020204" pitchFamily="34" charset="0"/>
                <a:cs typeface="Arial" panose="020B0604020202020204" pitchFamily="34" charset="0"/>
              </a:rPr>
              <a:t>Credit risk-based pricing</a:t>
            </a:r>
            <a:br>
              <a:rPr lang="en-US" sz="1800">
                <a:latin typeface="Arial" panose="020B0604020202020204" pitchFamily="34" charset="0"/>
                <a:cs typeface="Arial" panose="020B0604020202020204" pitchFamily="34" charset="0"/>
              </a:rPr>
            </a:br>
            <a:r>
              <a:rPr lang="en-US" sz="2500" b="1">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92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14</a:t>
            </a:fld>
            <a:endParaRPr lang="ru-RU"/>
          </a:p>
        </p:txBody>
      </p:sp>
      <p:sp>
        <p:nvSpPr>
          <p:cNvPr id="10243" name="Rectangle 3"/>
          <p:cNvSpPr>
            <a:spLocks noGrp="1" noRot="1" noChangeArrowheads="1"/>
          </p:cNvSpPr>
          <p:nvPr>
            <p:ph sz="quarter" idx="1"/>
          </p:nvPr>
        </p:nvSpPr>
        <p:spPr>
          <a:xfrm>
            <a:off x="609600" y="1143000"/>
            <a:ext cx="9144000" cy="5213350"/>
          </a:xfrm>
        </p:spPr>
        <p:txBody>
          <a:bodyPr>
            <a:normAutofit/>
          </a:bodyPr>
          <a:lstStyle/>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The borrowers are mapped to a set of risk grades based on PD boundaries. The default probability of a rating category can then be estimated in following ways:</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Using the historical default rate experience of obligors in a given rating grade.</a:t>
            </a:r>
          </a:p>
          <a:p>
            <a:pPr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Using published by rating agencies default rates (in case of mapping into categories of rating agencies).</a:t>
            </a:r>
          </a:p>
          <a:p>
            <a:pPr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Using the average of the individual default probability estimates of obligors in the grade (e.g., estimates obtained through PD model). </a:t>
            </a:r>
          </a:p>
          <a:p>
            <a:pPr marL="0" indent="0" algn="ctr">
              <a:buNone/>
            </a:pPr>
            <a:endParaRPr lang="en-US" sz="1400" u="sng" dirty="0">
              <a:latin typeface="Cambria" panose="020405030504060302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173629718"/>
              </p:ext>
            </p:extLst>
          </p:nvPr>
        </p:nvGraphicFramePr>
        <p:xfrm>
          <a:off x="2057400" y="1219200"/>
          <a:ext cx="1752600" cy="1767840"/>
        </p:xfrm>
        <a:graphic>
          <a:graphicData uri="http://schemas.openxmlformats.org/drawingml/2006/table">
            <a:tbl>
              <a:tblPr>
                <a:tableStyleId>{793D81CF-94F2-401A-BA57-92F5A7B2D0C5}</a:tableStyleId>
              </a:tblPr>
              <a:tblGrid>
                <a:gridCol w="858417">
                  <a:extLst>
                    <a:ext uri="{9D8B030D-6E8A-4147-A177-3AD203B41FA5}">
                      <a16:colId xmlns:a16="http://schemas.microsoft.com/office/drawing/2014/main" val="3872149790"/>
                    </a:ext>
                  </a:extLst>
                </a:gridCol>
                <a:gridCol w="894183">
                  <a:extLst>
                    <a:ext uri="{9D8B030D-6E8A-4147-A177-3AD203B41FA5}">
                      <a16:colId xmlns:a16="http://schemas.microsoft.com/office/drawing/2014/main" val="4255935449"/>
                    </a:ext>
                  </a:extLst>
                </a:gridCol>
              </a:tblGrid>
              <a:tr h="182880">
                <a:tc>
                  <a:txBody>
                    <a:bodyPr/>
                    <a:lstStyle/>
                    <a:p>
                      <a:pPr algn="ctr" fontAlgn="ctr"/>
                      <a:r>
                        <a:rPr kumimoji="0" lang="en-US" sz="1400" u="none" strike="noStrike" kern="1200" dirty="0">
                          <a:effectLst/>
                          <a:latin typeface="Arial" panose="020B0604020202020204" pitchFamily="34" charset="0"/>
                          <a:cs typeface="Arial" panose="020B0604020202020204" pitchFamily="34" charset="0"/>
                        </a:rPr>
                        <a:t>Grade</a:t>
                      </a:r>
                      <a:endParaRPr kumimoji="0" lang="en-US" sz="14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620" marR="7620" marT="7620"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PD</a:t>
                      </a:r>
                      <a:r>
                        <a:rPr lang="en-US" sz="1400" u="none" strike="noStrike" baseline="0" dirty="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min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82927599"/>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0.0000%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675790434"/>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2</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dirty="0">
                          <a:effectLst/>
                          <a:latin typeface="Arial" panose="020B0604020202020204" pitchFamily="34" charset="0"/>
                          <a:cs typeface="Arial" panose="020B0604020202020204" pitchFamily="34" charset="0"/>
                        </a:rPr>
                        <a:t>0.0500%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38976163"/>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dirty="0">
                          <a:effectLst/>
                          <a:latin typeface="Arial" panose="020B0604020202020204" pitchFamily="34" charset="0"/>
                          <a:cs typeface="Arial" panose="020B0604020202020204" pitchFamily="34" charset="0"/>
                        </a:rPr>
                        <a:t>0.0800%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98545597"/>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4</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0.1200%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74101666"/>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0.5000%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17823234"/>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ctr"/>
                      <a:r>
                        <a:rPr lang="ru-RU" sz="1400" u="none" strike="noStrike">
                          <a:effectLst/>
                          <a:latin typeface="Arial" panose="020B0604020202020204" pitchFamily="34" charset="0"/>
                          <a:cs typeface="Arial" panose="020B0604020202020204" pitchFamily="34" charset="0"/>
                        </a:rPr>
                        <a:t>2.5000%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674823045"/>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dirty="0">
                          <a:effectLst/>
                          <a:latin typeface="Arial" panose="020B0604020202020204" pitchFamily="34" charset="0"/>
                          <a:cs typeface="Arial" panose="020B0604020202020204" pitchFamily="34" charset="0"/>
                        </a:rPr>
                        <a:t>15.0000%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847530619"/>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830492240"/>
              </p:ext>
            </p:extLst>
          </p:nvPr>
        </p:nvGraphicFramePr>
        <p:xfrm>
          <a:off x="5029200" y="1219200"/>
          <a:ext cx="1752600" cy="2430780"/>
        </p:xfrm>
        <a:graphic>
          <a:graphicData uri="http://schemas.openxmlformats.org/drawingml/2006/table">
            <a:tbl>
              <a:tblPr>
                <a:tableStyleId>{793D81CF-94F2-401A-BA57-92F5A7B2D0C5}</a:tableStyleId>
              </a:tblPr>
              <a:tblGrid>
                <a:gridCol w="794512">
                  <a:extLst>
                    <a:ext uri="{9D8B030D-6E8A-4147-A177-3AD203B41FA5}">
                      <a16:colId xmlns:a16="http://schemas.microsoft.com/office/drawing/2014/main" val="1011171643"/>
                    </a:ext>
                  </a:extLst>
                </a:gridCol>
                <a:gridCol w="958088">
                  <a:extLst>
                    <a:ext uri="{9D8B030D-6E8A-4147-A177-3AD203B41FA5}">
                      <a16:colId xmlns:a16="http://schemas.microsoft.com/office/drawing/2014/main" val="906167733"/>
                    </a:ext>
                  </a:extLst>
                </a:gridCol>
              </a:tblGrid>
              <a:tr h="182880">
                <a:tc>
                  <a:txBody>
                    <a:bodyPr/>
                    <a:lstStyle/>
                    <a:p>
                      <a:pPr algn="ctr" fontAlgn="ctr"/>
                      <a:r>
                        <a:rPr lang="en-US" sz="1400" u="none" strike="noStrike" dirty="0">
                          <a:effectLst/>
                          <a:latin typeface="Arial" panose="020B0604020202020204" pitchFamily="34" charset="0"/>
                          <a:cs typeface="Arial" panose="020B0604020202020204" pitchFamily="34" charset="0"/>
                        </a:rPr>
                        <a:t>Grade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PD</a:t>
                      </a:r>
                      <a:r>
                        <a:rPr lang="en-US" sz="1400" u="none" strike="noStrike" baseline="0" dirty="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min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509316489"/>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dirty="0">
                          <a:effectLst/>
                          <a:latin typeface="Arial" panose="020B0604020202020204" pitchFamily="34" charset="0"/>
                          <a:cs typeface="Arial" panose="020B0604020202020204" pitchFamily="34" charset="0"/>
                        </a:rPr>
                        <a:t>0.0</a:t>
                      </a:r>
                      <a:r>
                        <a:rPr lang="en-GB" sz="1400" u="none" strike="noStrike" dirty="0">
                          <a:effectLst/>
                          <a:latin typeface="Arial" panose="020B0604020202020204" pitchFamily="34" charset="0"/>
                          <a:cs typeface="Arial" panose="020B0604020202020204" pitchFamily="34" charset="0"/>
                        </a:rPr>
                        <a:t>000</a:t>
                      </a:r>
                      <a:r>
                        <a:rPr lang="ru-RU" sz="1400" u="none" strike="noStrike" dirty="0">
                          <a:effectLst/>
                          <a:latin typeface="Arial" panose="020B0604020202020204" pitchFamily="34" charset="0"/>
                          <a:cs typeface="Arial" panose="020B0604020202020204" pitchFamily="34" charset="0"/>
                        </a:rPr>
                        <a:t>%</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583228622"/>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2</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a:effectLst/>
                          <a:latin typeface="Arial" panose="020B0604020202020204" pitchFamily="34" charset="0"/>
                          <a:cs typeface="Arial" panose="020B0604020202020204" pitchFamily="34" charset="0"/>
                        </a:rPr>
                        <a:t>0.9017%</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46352822"/>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a:effectLst/>
                          <a:latin typeface="Arial" panose="020B0604020202020204" pitchFamily="34" charset="0"/>
                          <a:cs typeface="Arial" panose="020B0604020202020204" pitchFamily="34" charset="0"/>
                        </a:rPr>
                        <a:t>2.0477%</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10319526"/>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4</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a:effectLst/>
                          <a:latin typeface="Arial" panose="020B0604020202020204" pitchFamily="34" charset="0"/>
                          <a:cs typeface="Arial" panose="020B0604020202020204" pitchFamily="34" charset="0"/>
                        </a:rPr>
                        <a:t>3.0713%</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8230443"/>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a:effectLst/>
                          <a:latin typeface="Arial" panose="020B0604020202020204" pitchFamily="34" charset="0"/>
                          <a:cs typeface="Arial" panose="020B0604020202020204" pitchFamily="34" charset="0"/>
                        </a:rPr>
                        <a:t>4.0132%</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06784300"/>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a:effectLst/>
                          <a:latin typeface="Arial" panose="020B0604020202020204" pitchFamily="34" charset="0"/>
                          <a:cs typeface="Arial" panose="020B0604020202020204" pitchFamily="34" charset="0"/>
                        </a:rPr>
                        <a:t>7.7168%</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40215683"/>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a:effectLst/>
                          <a:latin typeface="Arial" panose="020B0604020202020204" pitchFamily="34" charset="0"/>
                          <a:cs typeface="Arial" panose="020B0604020202020204" pitchFamily="34" charset="0"/>
                        </a:rPr>
                        <a:t>12.7089%</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64151524"/>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8</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a:effectLst/>
                          <a:latin typeface="Arial" panose="020B0604020202020204" pitchFamily="34" charset="0"/>
                          <a:cs typeface="Arial" panose="020B0604020202020204" pitchFamily="34" charset="0"/>
                        </a:rPr>
                        <a:t>20.2227%</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480141537"/>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9</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a:effectLst/>
                          <a:latin typeface="Arial" panose="020B0604020202020204" pitchFamily="34" charset="0"/>
                          <a:cs typeface="Arial" panose="020B0604020202020204" pitchFamily="34" charset="0"/>
                        </a:rPr>
                        <a:t>40.0826%</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469038816"/>
                  </a:ext>
                </a:extLst>
              </a:tr>
              <a:tr h="182880">
                <a:tc>
                  <a:txBody>
                    <a:bodyPr/>
                    <a:lstStyle/>
                    <a:p>
                      <a:pPr algn="ctr" fontAlgn="ctr"/>
                      <a:r>
                        <a:rPr lang="ru-RU" sz="1400" u="none" strike="noStrike" dirty="0">
                          <a:effectLst/>
                          <a:latin typeface="Arial" panose="020B0604020202020204" pitchFamily="34" charset="0"/>
                          <a:cs typeface="Arial" panose="020B0604020202020204" pitchFamily="34" charset="0"/>
                        </a:rPr>
                        <a:t>10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b"/>
                      <a:r>
                        <a:rPr lang="ru-RU" sz="1400" u="none" strike="noStrike" dirty="0">
                          <a:effectLst/>
                          <a:latin typeface="Arial" panose="020B0604020202020204" pitchFamily="34" charset="0"/>
                          <a:cs typeface="Arial" panose="020B0604020202020204" pitchFamily="34" charset="0"/>
                        </a:rPr>
                        <a:t>87.5956%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28033963"/>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813854690"/>
              </p:ext>
            </p:extLst>
          </p:nvPr>
        </p:nvGraphicFramePr>
        <p:xfrm>
          <a:off x="9906000" y="1219200"/>
          <a:ext cx="1676400" cy="4662170"/>
        </p:xfrm>
        <a:graphic>
          <a:graphicData uri="http://schemas.openxmlformats.org/drawingml/2006/table">
            <a:tbl>
              <a:tblPr>
                <a:tableStyleId>{793D81CF-94F2-401A-BA57-92F5A7B2D0C5}</a:tableStyleId>
              </a:tblPr>
              <a:tblGrid>
                <a:gridCol w="781235">
                  <a:extLst>
                    <a:ext uri="{9D8B030D-6E8A-4147-A177-3AD203B41FA5}">
                      <a16:colId xmlns:a16="http://schemas.microsoft.com/office/drawing/2014/main" val="2248565024"/>
                    </a:ext>
                  </a:extLst>
                </a:gridCol>
                <a:gridCol w="895165">
                  <a:extLst>
                    <a:ext uri="{9D8B030D-6E8A-4147-A177-3AD203B41FA5}">
                      <a16:colId xmlns:a16="http://schemas.microsoft.com/office/drawing/2014/main" val="811574453"/>
                    </a:ext>
                  </a:extLst>
                </a:gridCol>
              </a:tblGrid>
              <a:tr h="242570">
                <a:tc>
                  <a:txBody>
                    <a:bodyPr/>
                    <a:lstStyle/>
                    <a:p>
                      <a:pPr algn="ctr" fontAlgn="ctr"/>
                      <a:r>
                        <a:rPr lang="en-US" sz="1400" u="none" strike="noStrike" dirty="0">
                          <a:effectLst/>
                          <a:latin typeface="Arial" panose="020B0604020202020204" pitchFamily="34" charset="0"/>
                          <a:cs typeface="Arial" panose="020B0604020202020204" pitchFamily="34" charset="0"/>
                        </a:rPr>
                        <a:t>Grade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PD</a:t>
                      </a:r>
                      <a:r>
                        <a:rPr lang="en-US" sz="1400" u="none" strike="noStrike" baseline="0" dirty="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min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57719417"/>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0.0000%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595603988"/>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2</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0.0290%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43518847"/>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0.0540%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603105626"/>
                  </a:ext>
                </a:extLst>
              </a:tr>
              <a:tr h="182880">
                <a:tc>
                  <a:txBody>
                    <a:bodyPr/>
                    <a:lstStyle/>
                    <a:p>
                      <a:pPr algn="ctr" fontAlgn="b"/>
                      <a:r>
                        <a:rPr lang="ru-RU" sz="1400" u="none" strike="noStrike">
                          <a:effectLst/>
                          <a:latin typeface="Arial" panose="020B0604020202020204" pitchFamily="34" charset="0"/>
                          <a:cs typeface="Arial" panose="020B0604020202020204" pitchFamily="34" charset="0"/>
                        </a:rPr>
                        <a:t>4</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dirty="0">
                          <a:effectLst/>
                          <a:latin typeface="Arial" panose="020B0604020202020204" pitchFamily="34" charset="0"/>
                          <a:cs typeface="Arial" panose="020B0604020202020204" pitchFamily="34" charset="0"/>
                        </a:rPr>
                        <a:t>0.0960%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447539249"/>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0.1700%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612844227"/>
                  </a:ext>
                </a:extLst>
              </a:tr>
              <a:tr h="182880">
                <a:tc>
                  <a:txBody>
                    <a:bodyPr/>
                    <a:lstStyle/>
                    <a:p>
                      <a:pPr algn="ctr" fontAlgn="b"/>
                      <a:r>
                        <a:rPr lang="ru-RU" sz="1400" u="none" strike="noStrike">
                          <a:effectLst/>
                          <a:latin typeface="Arial" panose="020B0604020202020204" pitchFamily="34" charset="0"/>
                          <a:cs typeface="Arial" panose="020B0604020202020204" pitchFamily="34" charset="0"/>
                        </a:rPr>
                        <a:t>6</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ctr"/>
                      <a:r>
                        <a:rPr lang="ru-RU" sz="1400" u="none" strike="noStrike">
                          <a:effectLst/>
                          <a:latin typeface="Arial" panose="020B0604020202020204" pitchFamily="34" charset="0"/>
                          <a:cs typeface="Arial" panose="020B0604020202020204" pitchFamily="34" charset="0"/>
                        </a:rPr>
                        <a:t>0.2860%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285940560"/>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0.4840%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35362144"/>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8</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ctr"/>
                      <a:r>
                        <a:rPr lang="ru-RU" sz="1400" u="none" strike="noStrike" dirty="0">
                          <a:effectLst/>
                          <a:latin typeface="Arial" panose="020B0604020202020204" pitchFamily="34" charset="0"/>
                          <a:cs typeface="Arial" panose="020B0604020202020204" pitchFamily="34" charset="0"/>
                        </a:rPr>
                        <a:t>0.7410%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426645341"/>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9</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1.0230%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408094664"/>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1.4080%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95654518"/>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1.9280%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232390580"/>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12</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2.6210%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506625624"/>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3.5800%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167408856"/>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14</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4.9150%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680751152"/>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15</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6.7184%</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628444008"/>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16</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8.8600%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20865617"/>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17</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11.4030%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565121019"/>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18</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15.0000%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42906179"/>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19</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a:effectLst/>
                          <a:latin typeface="Arial" panose="020B0604020202020204" pitchFamily="34" charset="0"/>
                          <a:cs typeface="Arial" panose="020B0604020202020204" pitchFamily="34" charset="0"/>
                        </a:rPr>
                        <a:t>22.0000%</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78151671"/>
                  </a:ext>
                </a:extLst>
              </a:tr>
              <a:tr h="182880">
                <a:tc>
                  <a:txBody>
                    <a:bodyPr/>
                    <a:lstStyle/>
                    <a:p>
                      <a:pPr algn="ctr" fontAlgn="b"/>
                      <a:r>
                        <a:rPr lang="ru-RU" sz="1400" u="none" strike="noStrike" dirty="0">
                          <a:effectLst/>
                          <a:latin typeface="Arial" panose="020B0604020202020204" pitchFamily="34" charset="0"/>
                          <a:cs typeface="Arial" panose="020B0604020202020204" pitchFamily="34" charset="0"/>
                        </a:rPr>
                        <a:t>20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ru-RU" sz="1400" u="none" strike="noStrike" dirty="0">
                          <a:effectLst/>
                          <a:latin typeface="Arial" panose="020B0604020202020204" pitchFamily="34" charset="0"/>
                          <a:cs typeface="Arial" panose="020B0604020202020204" pitchFamily="34" charset="0"/>
                        </a:rPr>
                        <a:t>30.0000%</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042944543"/>
                  </a:ext>
                </a:extLst>
              </a:tr>
            </a:tbl>
          </a:graphicData>
        </a:graphic>
      </p:graphicFrame>
      <p:sp>
        <p:nvSpPr>
          <p:cNvPr id="10" name="Rectangle 2">
            <a:extLst>
              <a:ext uri="{FF2B5EF4-FFF2-40B4-BE49-F238E27FC236}">
                <a16:creationId xmlns:a16="http://schemas.microsoft.com/office/drawing/2014/main" id="{9F4F80EC-2864-45AE-99EA-BC6CED39F405}"/>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01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15</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Clustering evaluation</a:t>
            </a:r>
          </a:p>
        </p:txBody>
      </p:sp>
      <p:sp>
        <p:nvSpPr>
          <p:cNvPr id="10" name="Rectangle 2">
            <a:extLst>
              <a:ext uri="{FF2B5EF4-FFF2-40B4-BE49-F238E27FC236}">
                <a16:creationId xmlns:a16="http://schemas.microsoft.com/office/drawing/2014/main" id="{9F4F80EC-2864-45AE-99EA-BC6CED39F405}"/>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3" name="Таблица 10">
                <a:extLst>
                  <a:ext uri="{FF2B5EF4-FFF2-40B4-BE49-F238E27FC236}">
                    <a16:creationId xmlns:a16="http://schemas.microsoft.com/office/drawing/2014/main" id="{4669D6B8-7CA7-4BD9-932A-CDE2BDCADC62}"/>
                  </a:ext>
                </a:extLst>
              </p:cNvPr>
              <p:cNvGraphicFramePr>
                <a:graphicFrameLocks noGrp="1"/>
              </p:cNvGraphicFramePr>
              <p:nvPr>
                <p:extLst>
                  <p:ext uri="{D42A27DB-BD31-4B8C-83A1-F6EECF244321}">
                    <p14:modId xmlns:p14="http://schemas.microsoft.com/office/powerpoint/2010/main" val="3731985841"/>
                  </p:ext>
                </p:extLst>
              </p:nvPr>
            </p:nvGraphicFramePr>
            <p:xfrm>
              <a:off x="647700" y="1520698"/>
              <a:ext cx="10934700" cy="4695444"/>
            </p:xfrm>
            <a:graphic>
              <a:graphicData uri="http://schemas.openxmlformats.org/drawingml/2006/table">
                <a:tbl>
                  <a:tblPr firstRow="1" bandRow="1">
                    <a:tableStyleId>{8EC20E35-A176-4012-BC5E-935CFFF8708E}</a:tableStyleId>
                  </a:tblPr>
                  <a:tblGrid>
                    <a:gridCol w="10934700">
                      <a:extLst>
                        <a:ext uri="{9D8B030D-6E8A-4147-A177-3AD203B41FA5}">
                          <a16:colId xmlns:a16="http://schemas.microsoft.com/office/drawing/2014/main" val="2829400534"/>
                        </a:ext>
                      </a:extLst>
                    </a:gridCol>
                  </a:tblGrid>
                  <a:tr h="370840">
                    <a:tc>
                      <a:txBody>
                        <a:bodyPr/>
                        <a:lstStyle/>
                        <a:p>
                          <a:pPr algn="ctr"/>
                          <a:r>
                            <a:rPr kumimoji="0" lang="en-GB" sz="1800" b="1" i="0" kern="1200" dirty="0" err="1">
                              <a:solidFill>
                                <a:schemeClr val="tx1"/>
                              </a:solidFill>
                              <a:effectLst/>
                              <a:latin typeface="+mn-lt"/>
                              <a:ea typeface="+mn-ea"/>
                              <a:cs typeface="+mn-cs"/>
                            </a:rPr>
                            <a:t>Calinski</a:t>
                          </a:r>
                          <a:r>
                            <a:rPr kumimoji="0" lang="en-GB" sz="1800" b="1" i="0" kern="1200" dirty="0">
                              <a:solidFill>
                                <a:schemeClr val="tx1"/>
                              </a:solidFill>
                              <a:effectLst/>
                              <a:latin typeface="+mn-lt"/>
                              <a:ea typeface="+mn-ea"/>
                              <a:cs typeface="+mn-cs"/>
                            </a:rPr>
                            <a:t>–</a:t>
                          </a:r>
                          <a:r>
                            <a:rPr kumimoji="0" lang="en-GB" sz="1800" b="1" i="0" kern="1200" dirty="0" err="1">
                              <a:solidFill>
                                <a:schemeClr val="tx1"/>
                              </a:solidFill>
                              <a:effectLst/>
                              <a:latin typeface="+mn-lt"/>
                              <a:ea typeface="+mn-ea"/>
                              <a:cs typeface="+mn-cs"/>
                            </a:rPr>
                            <a:t>Harabasz</a:t>
                          </a:r>
                          <a:r>
                            <a:rPr kumimoji="0" lang="en-GB" sz="1800" b="1" i="0" kern="1200" dirty="0">
                              <a:solidFill>
                                <a:schemeClr val="tx1"/>
                              </a:solidFill>
                              <a:effectLst/>
                              <a:latin typeface="+mn-lt"/>
                              <a:ea typeface="+mn-ea"/>
                              <a:cs typeface="+mn-cs"/>
                            </a:rPr>
                            <a:t> statistic</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370840">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1400" b="1" kern="1200" dirty="0">
                              <a:solidFill>
                                <a:schemeClr val="dk1"/>
                              </a:solidFill>
                              <a:latin typeface="Arial" panose="020B0604020202020204" pitchFamily="34" charset="0"/>
                              <a:ea typeface="+mn-ea"/>
                              <a:cs typeface="Arial" panose="020B0604020202020204" pitchFamily="34" charset="0"/>
                            </a:rPr>
                            <a:t>Calinski–</a:t>
                          </a:r>
                          <a:r>
                            <a:rPr kumimoji="0" lang="en-US" sz="1400" b="1" kern="1200" dirty="0" err="1">
                              <a:solidFill>
                                <a:schemeClr val="dk1"/>
                              </a:solidFill>
                              <a:latin typeface="Arial" panose="020B0604020202020204" pitchFamily="34" charset="0"/>
                              <a:ea typeface="+mn-ea"/>
                              <a:cs typeface="Arial" panose="020B0604020202020204" pitchFamily="34" charset="0"/>
                            </a:rPr>
                            <a:t>Harabasz</a:t>
                          </a:r>
                          <a:r>
                            <a:rPr kumimoji="0" lang="en-US" sz="1400" b="1" kern="1200" dirty="0">
                              <a:solidFill>
                                <a:schemeClr val="dk1"/>
                              </a:solidFill>
                              <a:latin typeface="Arial" panose="020B0604020202020204" pitchFamily="34" charset="0"/>
                              <a:ea typeface="+mn-ea"/>
                              <a:cs typeface="Arial" panose="020B0604020202020204" pitchFamily="34" charset="0"/>
                            </a:rPr>
                            <a:t> statistic </a:t>
                          </a:r>
                          <a:r>
                            <a:rPr kumimoji="0" lang="en-US" sz="1400" kern="1200" dirty="0">
                              <a:solidFill>
                                <a:schemeClr val="dk1"/>
                              </a:solidFill>
                              <a:latin typeface="Arial" panose="020B0604020202020204" pitchFamily="34" charset="0"/>
                              <a:ea typeface="+mn-ea"/>
                              <a:cs typeface="Arial" panose="020B0604020202020204" pitchFamily="34" charset="0"/>
                            </a:rPr>
                            <a:t>is an algorithm which determines the optimal number of clusters that maximizes within group similarities, and between group differences, using their variances. The </a:t>
                          </a:r>
                          <a:r>
                            <a:rPr kumimoji="0" lang="en-US" sz="1400" kern="1200" dirty="0" err="1">
                              <a:solidFill>
                                <a:schemeClr val="dk1"/>
                              </a:solidFill>
                              <a:latin typeface="Arial" panose="020B0604020202020204" pitchFamily="34" charset="0"/>
                              <a:ea typeface="+mn-ea"/>
                              <a:cs typeface="Arial" panose="020B0604020202020204" pitchFamily="34" charset="0"/>
                            </a:rPr>
                            <a:t>Calinski-Harabasz</a:t>
                          </a:r>
                          <a:r>
                            <a:rPr kumimoji="0" lang="en-US" sz="1400" kern="1200" dirty="0">
                              <a:solidFill>
                                <a:schemeClr val="dk1"/>
                              </a:solidFill>
                              <a:latin typeface="Arial" panose="020B0604020202020204" pitchFamily="34" charset="0"/>
                              <a:ea typeface="+mn-ea"/>
                              <a:cs typeface="Arial" panose="020B0604020202020204" pitchFamily="34" charset="0"/>
                            </a:rPr>
                            <a:t> criterion is best suited for k-means clustering solutions with squared Euclidean distances. In the credit risk context, it is used as a tool when setting the optimal number of risk groups through maximization of the </a:t>
                          </a:r>
                          <a:r>
                            <a:rPr kumimoji="0" lang="en-US" sz="1400" kern="1200" dirty="0" err="1">
                              <a:solidFill>
                                <a:schemeClr val="dk1"/>
                              </a:solidFill>
                              <a:latin typeface="Arial" panose="020B0604020202020204" pitchFamily="34" charset="0"/>
                              <a:ea typeface="+mn-ea"/>
                              <a:cs typeface="Arial" panose="020B0604020202020204" pitchFamily="34" charset="0"/>
                            </a:rPr>
                            <a:t>Calinski-Harabasz</a:t>
                          </a:r>
                          <a:r>
                            <a:rPr kumimoji="0" lang="en-US" sz="1400" kern="1200" dirty="0">
                              <a:solidFill>
                                <a:schemeClr val="dk1"/>
                              </a:solidFill>
                              <a:latin typeface="Arial" panose="020B0604020202020204" pitchFamily="34" charset="0"/>
                              <a:ea typeface="+mn-ea"/>
                              <a:cs typeface="Arial" panose="020B0604020202020204" pitchFamily="34" charset="0"/>
                            </a:rPr>
                            <a:t> statistics. </a:t>
                          </a:r>
                        </a:p>
                        <a:p>
                          <a:pPr marL="0" indent="0" algn="just">
                            <a:lnSpc>
                              <a:spcPct val="100000"/>
                            </a:lnSpc>
                            <a:spcBef>
                              <a:spcPts val="600"/>
                            </a:spcBef>
                            <a:spcAft>
                              <a:spcPts val="0"/>
                            </a:spcAft>
                            <a:buNone/>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cs typeface="Arial" panose="020B0604020202020204" pitchFamily="34" charset="0"/>
                                      </a:rPr>
                                    </m:ctrlPr>
                                  </m:sSubPr>
                                  <m:e>
                                    <m:r>
                                      <a:rPr lang="en-GB" sz="1200" b="0" i="1" smtClean="0">
                                        <a:latin typeface="Cambria Math" panose="02040503050406030204" pitchFamily="18" charset="0"/>
                                        <a:cs typeface="Arial" panose="020B0604020202020204" pitchFamily="34" charset="0"/>
                                      </a:rPr>
                                      <m:t>𝑉𝑅𝐶</m:t>
                                    </m:r>
                                  </m:e>
                                  <m:sub>
                                    <m:r>
                                      <a:rPr lang="en-GB" sz="1200" b="0" i="1" smtClean="0">
                                        <a:latin typeface="Cambria Math" panose="02040503050406030204" pitchFamily="18" charset="0"/>
                                        <a:cs typeface="Arial" panose="020B0604020202020204" pitchFamily="34" charset="0"/>
                                      </a:rPr>
                                      <m:t>𝐺</m:t>
                                    </m:r>
                                  </m:sub>
                                </m:sSub>
                                <m:r>
                                  <a:rPr lang="en-GB" sz="1200" b="0" i="1" smtClean="0">
                                    <a:latin typeface="Cambria Math" panose="02040503050406030204" pitchFamily="18" charset="0"/>
                                    <a:cs typeface="Arial" panose="020B0604020202020204" pitchFamily="34" charset="0"/>
                                  </a:rPr>
                                  <m:t>=</m:t>
                                </m:r>
                                <m:f>
                                  <m:fPr>
                                    <m:ctrlPr>
                                      <a:rPr lang="en-GB" sz="1200" b="0" i="1" smtClean="0">
                                        <a:latin typeface="Cambria Math" panose="02040503050406030204" pitchFamily="18" charset="0"/>
                                        <a:cs typeface="Arial" panose="020B0604020202020204" pitchFamily="34" charset="0"/>
                                      </a:rPr>
                                    </m:ctrlPr>
                                  </m:fPr>
                                  <m:num>
                                    <m:sSub>
                                      <m:sSubPr>
                                        <m:ctrlPr>
                                          <a:rPr lang="en-GB" sz="1200" b="0" i="1" smtClean="0">
                                            <a:latin typeface="Cambria Math" panose="02040503050406030204" pitchFamily="18" charset="0"/>
                                            <a:cs typeface="Arial" panose="020B0604020202020204" pitchFamily="34" charset="0"/>
                                          </a:rPr>
                                        </m:ctrlPr>
                                      </m:sSubPr>
                                      <m:e>
                                        <m:r>
                                          <a:rPr lang="en-GB" sz="1200" b="0" i="1" smtClean="0">
                                            <a:latin typeface="Cambria Math" panose="02040503050406030204" pitchFamily="18" charset="0"/>
                                            <a:cs typeface="Arial" panose="020B0604020202020204" pitchFamily="34" charset="0"/>
                                          </a:rPr>
                                          <m:t>𝑆𝑆</m:t>
                                        </m:r>
                                      </m:e>
                                      <m:sub>
                                        <m:r>
                                          <a:rPr lang="en-GB" sz="1200" b="0" i="1" smtClean="0">
                                            <a:latin typeface="Cambria Math" panose="02040503050406030204" pitchFamily="18" charset="0"/>
                                            <a:cs typeface="Arial" panose="020B0604020202020204" pitchFamily="34" charset="0"/>
                                          </a:rPr>
                                          <m:t>𝐵</m:t>
                                        </m:r>
                                      </m:sub>
                                    </m:sSub>
                                  </m:num>
                                  <m:den>
                                    <m:sSub>
                                      <m:sSubPr>
                                        <m:ctrlPr>
                                          <a:rPr lang="en-GB" sz="1200" b="0" i="1" smtClean="0">
                                            <a:latin typeface="Cambria Math" panose="02040503050406030204" pitchFamily="18" charset="0"/>
                                            <a:cs typeface="Arial" panose="020B0604020202020204" pitchFamily="34" charset="0"/>
                                          </a:rPr>
                                        </m:ctrlPr>
                                      </m:sSubPr>
                                      <m:e>
                                        <m:r>
                                          <a:rPr lang="en-GB" sz="1200" b="0" i="1" smtClean="0">
                                            <a:latin typeface="Cambria Math" panose="02040503050406030204" pitchFamily="18" charset="0"/>
                                            <a:cs typeface="Arial" panose="020B0604020202020204" pitchFamily="34" charset="0"/>
                                          </a:rPr>
                                          <m:t>𝑆𝑆</m:t>
                                        </m:r>
                                      </m:e>
                                      <m:sub>
                                        <m:r>
                                          <a:rPr lang="en-GB" sz="1200" b="0" i="1" smtClean="0">
                                            <a:latin typeface="Cambria Math" panose="02040503050406030204" pitchFamily="18" charset="0"/>
                                            <a:cs typeface="Arial" panose="020B0604020202020204" pitchFamily="34" charset="0"/>
                                          </a:rPr>
                                          <m:t>𝑊</m:t>
                                        </m:r>
                                      </m:sub>
                                    </m:sSub>
                                  </m:den>
                                </m:f>
                                <m:r>
                                  <a:rPr lang="en-GB" sz="1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ea typeface="Cambria Math" panose="02040503050406030204" pitchFamily="18" charset="0"/>
                                        <a:cs typeface="Arial" panose="020B0604020202020204" pitchFamily="34" charset="0"/>
                                      </a:rPr>
                                      <m:t>𝑁</m:t>
                                    </m:r>
                                    <m:r>
                                      <a:rPr lang="en-GB" sz="1200" b="0" i="1" smtClean="0">
                                        <a:latin typeface="Cambria Math" panose="02040503050406030204" pitchFamily="18" charset="0"/>
                                        <a:ea typeface="Cambria Math" panose="02040503050406030204" pitchFamily="18" charset="0"/>
                                        <a:cs typeface="Arial" panose="020B0604020202020204" pitchFamily="34" charset="0"/>
                                      </a:rPr>
                                      <m:t>−</m:t>
                                    </m:r>
                                    <m:r>
                                      <a:rPr lang="en-GB" sz="1200" b="0" i="1" smtClean="0">
                                        <a:latin typeface="Cambria Math" panose="02040503050406030204" pitchFamily="18" charset="0"/>
                                        <a:ea typeface="Cambria Math" panose="02040503050406030204" pitchFamily="18" charset="0"/>
                                        <a:cs typeface="Arial" panose="020B0604020202020204" pitchFamily="34" charset="0"/>
                                      </a:rPr>
                                      <m:t>𝐺</m:t>
                                    </m:r>
                                  </m:num>
                                  <m:den>
                                    <m:r>
                                      <a:rPr lang="en-GB" sz="1200" b="0" i="1" smtClean="0">
                                        <a:latin typeface="Cambria Math" panose="02040503050406030204" pitchFamily="18" charset="0"/>
                                        <a:ea typeface="Cambria Math" panose="02040503050406030204" pitchFamily="18" charset="0"/>
                                        <a:cs typeface="Arial" panose="020B0604020202020204" pitchFamily="34" charset="0"/>
                                      </a:rPr>
                                      <m:t>𝐺</m:t>
                                    </m:r>
                                    <m:r>
                                      <a:rPr lang="en-GB" sz="1200" b="0" i="1" smtClean="0">
                                        <a:latin typeface="Cambria Math" panose="02040503050406030204" pitchFamily="18" charset="0"/>
                                        <a:ea typeface="Cambria Math" panose="02040503050406030204" pitchFamily="18" charset="0"/>
                                        <a:cs typeface="Arial" panose="020B0604020202020204" pitchFamily="34" charset="0"/>
                                      </a:rPr>
                                      <m:t>−1</m:t>
                                    </m:r>
                                  </m:den>
                                </m:f>
                                <m:r>
                                  <a:rPr lang="en-GB" sz="1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fPr>
                                  <m:num>
                                    <m:nary>
                                      <m:naryPr>
                                        <m:chr m:val="∑"/>
                                        <m:ctrlPr>
                                          <a:rPr lang="en-GB" sz="1200" b="0" i="1" smtClean="0">
                                            <a:latin typeface="Cambria Math" panose="02040503050406030204" pitchFamily="18" charset="0"/>
                                            <a:cs typeface="Arial" panose="020B0604020202020204" pitchFamily="34" charset="0"/>
                                          </a:rPr>
                                        </m:ctrlPr>
                                      </m:naryPr>
                                      <m:sub>
                                        <m:r>
                                          <a:rPr lang="en-GB" sz="1200" b="0" i="1" smtClean="0">
                                            <a:latin typeface="Cambria Math" panose="02040503050406030204" pitchFamily="18" charset="0"/>
                                            <a:cs typeface="Arial" panose="020B0604020202020204" pitchFamily="34" charset="0"/>
                                          </a:rPr>
                                          <m:t>𝑔</m:t>
                                        </m:r>
                                        <m:r>
                                          <a:rPr lang="en-GB" sz="1200" b="0" i="1" smtClean="0">
                                            <a:latin typeface="Cambria Math" panose="02040503050406030204" pitchFamily="18" charset="0"/>
                                            <a:cs typeface="Arial" panose="020B0604020202020204" pitchFamily="34" charset="0"/>
                                          </a:rPr>
                                          <m:t>=1</m:t>
                                        </m:r>
                                      </m:sub>
                                      <m:sup>
                                        <m:r>
                                          <a:rPr lang="en-GB" sz="1200" b="0" i="1" smtClean="0">
                                            <a:latin typeface="Cambria Math" panose="02040503050406030204" pitchFamily="18" charset="0"/>
                                            <a:cs typeface="Arial" panose="020B0604020202020204" pitchFamily="34" charset="0"/>
                                          </a:rPr>
                                          <m:t>𝐺</m:t>
                                        </m:r>
                                      </m:sup>
                                      <m:e>
                                        <m:sSub>
                                          <m:sSubPr>
                                            <m:ctrlPr>
                                              <a:rPr lang="en-GB" sz="1200" b="0" i="1" smtClean="0">
                                                <a:latin typeface="Cambria Math" panose="02040503050406030204" pitchFamily="18" charset="0"/>
                                                <a:cs typeface="Arial" panose="020B0604020202020204" pitchFamily="34" charset="0"/>
                                              </a:rPr>
                                            </m:ctrlPr>
                                          </m:sSubPr>
                                          <m:e>
                                            <m:r>
                                              <a:rPr lang="en-GB" sz="1200" b="0" i="1" smtClean="0">
                                                <a:latin typeface="Cambria Math" panose="02040503050406030204" pitchFamily="18" charset="0"/>
                                                <a:cs typeface="Arial" panose="020B0604020202020204" pitchFamily="34" charset="0"/>
                                              </a:rPr>
                                              <m:t>𝑁</m:t>
                                            </m:r>
                                          </m:e>
                                          <m:sub>
                                            <m:r>
                                              <a:rPr lang="en-GB" sz="1200" b="0" i="1" smtClean="0">
                                                <a:latin typeface="Cambria Math" panose="02040503050406030204" pitchFamily="18" charset="0"/>
                                                <a:cs typeface="Arial" panose="020B0604020202020204" pitchFamily="34" charset="0"/>
                                              </a:rPr>
                                              <m:t>𝑔</m:t>
                                            </m:r>
                                          </m:sub>
                                        </m:sSub>
                                        <m:r>
                                          <a:rPr lang="en-GB" sz="12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sSupPr>
                                          <m:e>
                                            <m:d>
                                              <m:d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dPr>
                                              <m:e>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r>
                                                  <a:rPr lang="en-GB" sz="1200" b="0" i="1" smtClean="0">
                                                    <a:latin typeface="Cambria Math" panose="02040503050406030204" pitchFamily="18" charset="0"/>
                                                    <a:cs typeface="Arial" panose="020B0604020202020204" pitchFamily="34" charset="0"/>
                                                  </a:rPr>
                                                  <m:t>−</m:t>
                                                </m:r>
                                                <m:acc>
                                                  <m:accPr>
                                                    <m:chr m:val="̅"/>
                                                    <m:ctrlPr>
                                                      <a:rPr lang="en-GB" sz="1200" b="0" i="1" smtClean="0">
                                                        <a:latin typeface="Cambria Math" panose="02040503050406030204" pitchFamily="18" charset="0"/>
                                                        <a:cs typeface="Arial" panose="020B0604020202020204" pitchFamily="34" charset="0"/>
                                                      </a:rPr>
                                                    </m:ctrlPr>
                                                  </m:accPr>
                                                  <m:e>
                                                    <m:sSup>
                                                      <m:sSupPr>
                                                        <m:ctrlPr>
                                                          <a:rPr lang="en-GB" sz="1200" b="0" i="1" smtClean="0">
                                                            <a:latin typeface="Cambria Math" panose="02040503050406030204" pitchFamily="18" charset="0"/>
                                                            <a:cs typeface="Arial" panose="020B0604020202020204" pitchFamily="34" charset="0"/>
                                                          </a:rPr>
                                                        </m:ctrlPr>
                                                      </m:sSupPr>
                                                      <m:e>
                                                        <m:r>
                                                          <a:rPr lang="en-GB" sz="1200" b="0" i="1" smtClean="0">
                                                            <a:latin typeface="Cambria Math" panose="02040503050406030204" pitchFamily="18" charset="0"/>
                                                            <a:cs typeface="Arial" panose="020B0604020202020204" pitchFamily="34" charset="0"/>
                                                          </a:rPr>
                                                          <m:t>𝑝</m:t>
                                                        </m:r>
                                                      </m:e>
                                                      <m:sup>
                                                        <m:r>
                                                          <a:rPr lang="en-GB" sz="1200" b="0" i="1" smtClean="0">
                                                            <a:latin typeface="Cambria Math" panose="02040503050406030204" pitchFamily="18" charset="0"/>
                                                            <a:cs typeface="Arial" panose="020B0604020202020204" pitchFamily="34" charset="0"/>
                                                          </a:rPr>
                                                          <m:t>𝑝𝑟𝑒𝑑</m:t>
                                                        </m:r>
                                                      </m:sup>
                                                    </m:sSup>
                                                  </m:e>
                                                </m:acc>
                                              </m:e>
                                            </m:d>
                                          </m:e>
                                          <m:sup>
                                            <m:r>
                                              <a:rPr lang="en-GB" sz="1200" b="0" i="1" smtClean="0">
                                                <a:latin typeface="Cambria Math" panose="02040503050406030204" pitchFamily="18" charset="0"/>
                                                <a:ea typeface="Cambria Math" panose="02040503050406030204" pitchFamily="18" charset="0"/>
                                                <a:cs typeface="Arial" panose="020B0604020202020204" pitchFamily="34" charset="0"/>
                                              </a:rPr>
                                              <m:t>2</m:t>
                                            </m:r>
                                          </m:sup>
                                        </m:sSup>
                                      </m:e>
                                    </m:nary>
                                  </m:num>
                                  <m:den>
                                    <m:nary>
                                      <m:naryPr>
                                        <m:chr m:val="∑"/>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naryPr>
                                      <m:sub>
                                        <m:r>
                                          <m:rPr>
                                            <m:brk m:alnAt="23"/>
                                          </m:rPr>
                                          <a:rPr lang="en-GB" sz="1200" b="0" i="1" smtClean="0">
                                            <a:latin typeface="Cambria Math" panose="02040503050406030204" pitchFamily="18" charset="0"/>
                                            <a:ea typeface="Cambria Math" panose="02040503050406030204" pitchFamily="18" charset="0"/>
                                            <a:cs typeface="Arial" panose="020B0604020202020204" pitchFamily="34" charset="0"/>
                                          </a:rPr>
                                          <m:t>𝑔</m:t>
                                        </m:r>
                                        <m:r>
                                          <a:rPr lang="en-GB" sz="1200" b="0" i="1" smtClean="0">
                                            <a:latin typeface="Cambria Math" panose="02040503050406030204" pitchFamily="18" charset="0"/>
                                            <a:ea typeface="Cambria Math" panose="02040503050406030204" pitchFamily="18" charset="0"/>
                                            <a:cs typeface="Arial" panose="020B0604020202020204" pitchFamily="34" charset="0"/>
                                          </a:rPr>
                                          <m:t>=1</m:t>
                                        </m:r>
                                      </m:sub>
                                      <m:sup>
                                        <m:r>
                                          <a:rPr lang="en-GB" sz="1200" b="0" i="1" smtClean="0">
                                            <a:latin typeface="Cambria Math" panose="02040503050406030204" pitchFamily="18" charset="0"/>
                                            <a:ea typeface="Cambria Math" panose="02040503050406030204" pitchFamily="18" charset="0"/>
                                            <a:cs typeface="Arial" panose="020B0604020202020204" pitchFamily="34" charset="0"/>
                                          </a:rPr>
                                          <m:t>𝐺</m:t>
                                        </m:r>
                                      </m:sup>
                                      <m:e>
                                        <m:nary>
                                          <m:naryPr>
                                            <m:chr m:val="∑"/>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naryPr>
                                          <m:sub>
                                            <m:r>
                                              <m:rPr>
                                                <m:brk m:alnAt="23"/>
                                              </m:rPr>
                                              <a:rPr lang="en-GB" sz="1200" b="0" i="1" smtClean="0">
                                                <a:latin typeface="Cambria Math" panose="02040503050406030204" pitchFamily="18" charset="0"/>
                                                <a:ea typeface="Cambria Math" panose="02040503050406030204" pitchFamily="18" charset="0"/>
                                                <a:cs typeface="Arial" panose="020B0604020202020204" pitchFamily="34" charset="0"/>
                                              </a:rPr>
                                              <m:t>𝑖</m:t>
                                            </m:r>
                                            <m:r>
                                              <a:rPr lang="en-GB" sz="1200" b="0" i="1" smtClean="0">
                                                <a:latin typeface="Cambria Math" panose="02040503050406030204" pitchFamily="18" charset="0"/>
                                                <a:ea typeface="Cambria Math" panose="02040503050406030204" pitchFamily="18" charset="0"/>
                                                <a:cs typeface="Arial" panose="020B0604020202020204" pitchFamily="34" charset="0"/>
                                              </a:rPr>
                                              <m:t>=1</m:t>
                                            </m:r>
                                          </m:sub>
                                          <m:sup>
                                            <m:sSub>
                                              <m:sSub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1200" b="0" i="1" smtClean="0">
                                                    <a:latin typeface="Cambria Math" panose="02040503050406030204" pitchFamily="18" charset="0"/>
                                                    <a:ea typeface="Cambria Math" panose="02040503050406030204" pitchFamily="18" charset="0"/>
                                                    <a:cs typeface="Arial" panose="020B0604020202020204" pitchFamily="34" charset="0"/>
                                                  </a:rPr>
                                                  <m:t>𝑁</m:t>
                                                </m:r>
                                              </m:e>
                                              <m:sub>
                                                <m:r>
                                                  <a:rPr lang="en-GB" sz="1200" b="0" i="1" smtClean="0">
                                                    <a:latin typeface="Cambria Math" panose="02040503050406030204" pitchFamily="18" charset="0"/>
                                                    <a:ea typeface="Cambria Math" panose="02040503050406030204" pitchFamily="18" charset="0"/>
                                                    <a:cs typeface="Arial" panose="020B0604020202020204" pitchFamily="34" charset="0"/>
                                                  </a:rPr>
                                                  <m:t>𝑔</m:t>
                                                </m:r>
                                              </m:sub>
                                            </m:sSub>
                                          </m:sup>
                                          <m:e>
                                            <m:sSup>
                                              <m:sSup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sSupPr>
                                              <m:e>
                                                <m:d>
                                                  <m:d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dPr>
                                                  <m:e>
                                                    <m:sSubSup>
                                                      <m:sSubSup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ea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ea typeface="Cambria Math" panose="02040503050406030204" pitchFamily="18" charset="0"/>
                                                            <a:cs typeface="Arial" panose="020B0604020202020204" pitchFamily="34" charset="0"/>
                                                          </a:rPr>
                                                          <m:t>𝑖</m:t>
                                                        </m:r>
                                                        <m:r>
                                                          <a:rPr lang="en-GB" sz="1200" b="0" i="1" smtClean="0">
                                                            <a:latin typeface="Cambria Math" panose="02040503050406030204" pitchFamily="18" charset="0"/>
                                                            <a:ea typeface="Cambria Math" panose="02040503050406030204" pitchFamily="18" charset="0"/>
                                                            <a:cs typeface="Arial" panose="020B0604020202020204" pitchFamily="34" charset="0"/>
                                                          </a:rPr>
                                                          <m:t>,</m:t>
                                                        </m:r>
                                                        <m:r>
                                                          <a:rPr lang="en-GB" sz="1200" b="0" i="1" smtClean="0">
                                                            <a:latin typeface="Cambria Math" panose="02040503050406030204" pitchFamily="18" charset="0"/>
                                                            <a:ea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ea typeface="Cambria Math" panose="02040503050406030204" pitchFamily="18" charset="0"/>
                                                            <a:cs typeface="Arial" panose="020B0604020202020204" pitchFamily="34" charset="0"/>
                                                          </a:rPr>
                                                          <m:t>𝑝𝑟𝑒𝑑</m:t>
                                                        </m:r>
                                                      </m:sup>
                                                    </m:sSubSup>
                                                    <m:r>
                                                      <a:rPr lang="en-GB" sz="1200" b="0" i="1" smtClean="0">
                                                        <a:latin typeface="Cambria Math" panose="02040503050406030204" pitchFamily="18" charset="0"/>
                                                        <a:ea typeface="Cambria Math" panose="02040503050406030204" pitchFamily="18" charset="0"/>
                                                        <a:cs typeface="Arial" panose="020B0604020202020204" pitchFamily="34" charset="0"/>
                                                      </a:rPr>
                                                      <m:t>−</m:t>
                                                    </m:r>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e>
                                                </m:d>
                                              </m:e>
                                              <m:sup>
                                                <m:r>
                                                  <a:rPr lang="en-GB" sz="1200" b="0" i="1" smtClean="0">
                                                    <a:latin typeface="Cambria Math" panose="02040503050406030204" pitchFamily="18" charset="0"/>
                                                    <a:ea typeface="Cambria Math" panose="02040503050406030204" pitchFamily="18" charset="0"/>
                                                    <a:cs typeface="Arial" panose="020B0604020202020204" pitchFamily="34" charset="0"/>
                                                  </a:rPr>
                                                  <m:t>2</m:t>
                                                </m:r>
                                              </m:sup>
                                            </m:sSup>
                                          </m:e>
                                        </m:nary>
                                      </m:e>
                                    </m:nary>
                                  </m:den>
                                </m:f>
                                <m:r>
                                  <a:rPr lang="en-GB" sz="1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ea typeface="Cambria Math" panose="02040503050406030204" pitchFamily="18" charset="0"/>
                                        <a:cs typeface="Arial" panose="020B0604020202020204" pitchFamily="34" charset="0"/>
                                      </a:rPr>
                                      <m:t>𝑁</m:t>
                                    </m:r>
                                    <m:r>
                                      <a:rPr lang="en-GB" sz="1200" b="0" i="1" smtClean="0">
                                        <a:latin typeface="Cambria Math" panose="02040503050406030204" pitchFamily="18" charset="0"/>
                                        <a:ea typeface="Cambria Math" panose="02040503050406030204" pitchFamily="18" charset="0"/>
                                        <a:cs typeface="Arial" panose="020B0604020202020204" pitchFamily="34" charset="0"/>
                                      </a:rPr>
                                      <m:t>−</m:t>
                                    </m:r>
                                    <m:r>
                                      <a:rPr lang="en-GB" sz="1200" b="0" i="1" smtClean="0">
                                        <a:latin typeface="Cambria Math" panose="02040503050406030204" pitchFamily="18" charset="0"/>
                                        <a:ea typeface="Cambria Math" panose="02040503050406030204" pitchFamily="18" charset="0"/>
                                        <a:cs typeface="Arial" panose="020B0604020202020204" pitchFamily="34" charset="0"/>
                                      </a:rPr>
                                      <m:t>𝐺</m:t>
                                    </m:r>
                                  </m:num>
                                  <m:den>
                                    <m:r>
                                      <a:rPr lang="en-GB" sz="1200" b="0" i="1" smtClean="0">
                                        <a:latin typeface="Cambria Math" panose="02040503050406030204" pitchFamily="18" charset="0"/>
                                        <a:ea typeface="Cambria Math" panose="02040503050406030204" pitchFamily="18" charset="0"/>
                                        <a:cs typeface="Arial" panose="020B0604020202020204" pitchFamily="34" charset="0"/>
                                      </a:rPr>
                                      <m:t>𝐺</m:t>
                                    </m:r>
                                    <m:r>
                                      <a:rPr lang="en-GB" sz="1200" b="0" i="1" smtClean="0">
                                        <a:latin typeface="Cambria Math" panose="02040503050406030204" pitchFamily="18" charset="0"/>
                                        <a:ea typeface="Cambria Math" panose="02040503050406030204" pitchFamily="18" charset="0"/>
                                        <a:cs typeface="Arial" panose="020B0604020202020204" pitchFamily="34" charset="0"/>
                                      </a:rPr>
                                      <m:t>−1</m:t>
                                    </m:r>
                                  </m:den>
                                </m:f>
                              </m:oMath>
                            </m:oMathPara>
                          </a14:m>
                          <a:endParaRPr lang="en-US" sz="1200" dirty="0">
                            <a:latin typeface="Arial" panose="020B0604020202020204" pitchFamily="34" charset="0"/>
                            <a:cs typeface="Arial" panose="020B0604020202020204" pitchFamily="34" charset="0"/>
                          </a:endParaRPr>
                        </a:p>
                        <a:p>
                          <a:pPr marL="0" indent="0" algn="just">
                            <a:lnSpc>
                              <a:spcPct val="100000"/>
                            </a:lnSpc>
                            <a:spcBef>
                              <a:spcPts val="600"/>
                            </a:spcBef>
                            <a:spcAft>
                              <a:spcPts val="0"/>
                            </a:spcAft>
                            <a:buNone/>
                          </a:pPr>
                          <a:r>
                            <a:rPr lang="en-US" sz="1400" dirty="0">
                              <a:latin typeface="Arial" panose="020B0604020202020204" pitchFamily="34" charset="0"/>
                              <a:cs typeface="Arial" panose="020B0604020202020204" pitchFamily="34" charset="0"/>
                            </a:rPr>
                            <a:t>where,</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sSub>
                                <m:sSubPr>
                                  <m:ctrlPr>
                                    <a:rPr lang="en-GB" sz="1400" b="0" i="1" smtClean="0">
                                      <a:latin typeface="Cambria Math" panose="02040503050406030204" pitchFamily="18" charset="0"/>
                                      <a:cs typeface="Arial" panose="020B0604020202020204" pitchFamily="34" charset="0"/>
                                    </a:rPr>
                                  </m:ctrlPr>
                                </m:sSubPr>
                                <m:e>
                                  <m:r>
                                    <a:rPr lang="en-GB" sz="1400" b="0" i="1" smtClean="0">
                                      <a:latin typeface="Cambria Math" panose="02040503050406030204" pitchFamily="18" charset="0"/>
                                      <a:cs typeface="Arial" panose="020B0604020202020204" pitchFamily="34" charset="0"/>
                                    </a:rPr>
                                    <m:t>𝑁</m:t>
                                  </m:r>
                                </m:e>
                                <m:sub>
                                  <m:r>
                                    <a:rPr lang="en-GB" sz="1400" b="0" i="1" smtClean="0">
                                      <a:latin typeface="Cambria Math" panose="02040503050406030204" pitchFamily="18" charset="0"/>
                                      <a:cs typeface="Arial" panose="020B0604020202020204" pitchFamily="34" charset="0"/>
                                    </a:rPr>
                                    <m:t>𝑔</m:t>
                                  </m:r>
                                </m:sub>
                              </m:sSub>
                            </m:oMath>
                          </a14:m>
                          <a:r>
                            <a:rPr lang="en-US" sz="1400" dirty="0">
                              <a:latin typeface="Arial" panose="020B0604020202020204" pitchFamily="34" charset="0"/>
                              <a:cs typeface="Arial" panose="020B0604020202020204" pitchFamily="34" charset="0"/>
                            </a:rPr>
                            <a:t> -- </a:t>
                          </a:r>
                          <a:r>
                            <a:rPr kumimoji="0" lang="en-US" sz="1400" kern="1200" dirty="0">
                              <a:solidFill>
                                <a:schemeClr val="dk1"/>
                              </a:solidFill>
                              <a:latin typeface="Arial" panose="020B0604020202020204" pitchFamily="34" charset="0"/>
                              <a:ea typeface="+mn-ea"/>
                              <a:cs typeface="Arial" panose="020B0604020202020204" pitchFamily="34" charset="0"/>
                            </a:rPr>
                            <a:t>the number of cases rated in rating class g. </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r>
                                <a:rPr lang="en-GB" sz="1400" b="0" i="1" smtClean="0">
                                  <a:latin typeface="Cambria Math" panose="02040503050406030204" pitchFamily="18" charset="0"/>
                                  <a:cs typeface="Arial" panose="020B0604020202020204" pitchFamily="34" charset="0"/>
                                </a:rPr>
                                <m:t>𝑁</m:t>
                              </m:r>
                            </m:oMath>
                          </a14:m>
                          <a:r>
                            <a:rPr lang="en-US" sz="1400" dirty="0">
                              <a:latin typeface="Arial" panose="020B0604020202020204" pitchFamily="34" charset="0"/>
                              <a:cs typeface="Arial" panose="020B0604020202020204" pitchFamily="34" charset="0"/>
                            </a:rPr>
                            <a:t> – total number of rated borrowers.</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oMath>
                          </a14:m>
                          <a:r>
                            <a:rPr kumimoji="0" lang="en-US" sz="1400" kern="1200" dirty="0">
                              <a:solidFill>
                                <a:schemeClr val="dk1"/>
                              </a:solidFill>
                              <a:latin typeface="Arial" panose="020B0604020202020204" pitchFamily="34" charset="0"/>
                              <a:ea typeface="+mn-ea"/>
                              <a:cs typeface="Arial" panose="020B0604020202020204" pitchFamily="34" charset="0"/>
                            </a:rPr>
                            <a:t> -- forecasted probability of default in rating class g.</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acc>
                                <m:accPr>
                                  <m:chr m:val="̅"/>
                                  <m:ctrlPr>
                                    <a:rPr lang="en-GB" sz="1400" b="0" i="1" smtClean="0">
                                      <a:latin typeface="Cambria Math" panose="02040503050406030204" pitchFamily="18" charset="0"/>
                                      <a:cs typeface="Arial" panose="020B0604020202020204" pitchFamily="34" charset="0"/>
                                    </a:rPr>
                                  </m:ctrlPr>
                                </m:accPr>
                                <m:e>
                                  <m:sSup>
                                    <m:sSupPr>
                                      <m:ctrlPr>
                                        <a:rPr lang="en-GB" sz="1400" b="0" i="1" smtClean="0">
                                          <a:latin typeface="Cambria Math" panose="02040503050406030204" pitchFamily="18" charset="0"/>
                                          <a:cs typeface="Arial" panose="020B0604020202020204" pitchFamily="34" charset="0"/>
                                        </a:rPr>
                                      </m:ctrlPr>
                                    </m:sSupPr>
                                    <m:e>
                                      <m:r>
                                        <a:rPr lang="en-GB" sz="1400" b="0" i="1" smtClean="0">
                                          <a:latin typeface="Cambria Math" panose="02040503050406030204" pitchFamily="18" charset="0"/>
                                          <a:cs typeface="Arial" panose="020B0604020202020204" pitchFamily="34" charset="0"/>
                                        </a:rPr>
                                        <m:t>𝑝</m:t>
                                      </m:r>
                                    </m:e>
                                    <m:sup>
                                      <m:r>
                                        <a:rPr lang="en-GB" sz="1400" b="0" i="1" smtClean="0">
                                          <a:latin typeface="Cambria Math" panose="02040503050406030204" pitchFamily="18" charset="0"/>
                                          <a:cs typeface="Arial" panose="020B0604020202020204" pitchFamily="34" charset="0"/>
                                        </a:rPr>
                                        <m:t>𝑝𝑟𝑒𝑑</m:t>
                                      </m:r>
                                    </m:sup>
                                  </m:sSup>
                                </m:e>
                              </m:acc>
                            </m:oMath>
                          </a14:m>
                          <a:r>
                            <a:rPr kumimoji="0" lang="en-US" sz="1400" kern="1200" dirty="0">
                              <a:solidFill>
                                <a:schemeClr val="dk1"/>
                              </a:solidFill>
                              <a:latin typeface="Arial" panose="020B0604020202020204" pitchFamily="34" charset="0"/>
                              <a:ea typeface="+mn-ea"/>
                              <a:cs typeface="Arial" panose="020B0604020202020204" pitchFamily="34" charset="0"/>
                            </a:rPr>
                            <a:t> -- average forecasted probability of default. </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sSubSup>
                                <m:sSubSupPr>
                                  <m:ctrlPr>
                                    <a:rPr lang="en-GB" sz="1400" b="0" i="1" smtClean="0">
                                      <a:latin typeface="Cambria Math" panose="02040503050406030204" pitchFamily="18" charset="0"/>
                                      <a:ea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ea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ea typeface="Cambria Math" panose="02040503050406030204" pitchFamily="18" charset="0"/>
                                      <a:cs typeface="Arial" panose="020B0604020202020204" pitchFamily="34" charset="0"/>
                                    </a:rPr>
                                    <m:t>𝑖</m:t>
                                  </m:r>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ea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ea typeface="Cambria Math" panose="02040503050406030204" pitchFamily="18" charset="0"/>
                                      <a:cs typeface="Arial" panose="020B0604020202020204" pitchFamily="34" charset="0"/>
                                    </a:rPr>
                                    <m:t>𝑝𝑟𝑒𝑑</m:t>
                                  </m:r>
                                </m:sup>
                              </m:sSubSup>
                            </m:oMath>
                          </a14:m>
                          <a:r>
                            <a:rPr kumimoji="0" lang="en-US" sz="1400" kern="1200" dirty="0">
                              <a:solidFill>
                                <a:schemeClr val="dk1"/>
                              </a:solidFill>
                              <a:latin typeface="Arial" panose="020B0604020202020204" pitchFamily="34" charset="0"/>
                              <a:ea typeface="+mn-ea"/>
                              <a:cs typeface="Arial" panose="020B0604020202020204" pitchFamily="34" charset="0"/>
                            </a:rPr>
                            <a:t> -- forecasted probability of default of </a:t>
                          </a:r>
                          <a:r>
                            <a:rPr kumimoji="0" lang="en-US" sz="1400" kern="1200" dirty="0" err="1">
                              <a:solidFill>
                                <a:schemeClr val="dk1"/>
                              </a:solidFill>
                              <a:latin typeface="Arial" panose="020B0604020202020204" pitchFamily="34" charset="0"/>
                              <a:ea typeface="+mn-ea"/>
                              <a:cs typeface="Arial" panose="020B0604020202020204" pitchFamily="34" charset="0"/>
                            </a:rPr>
                            <a:t>i-th</a:t>
                          </a:r>
                          <a:r>
                            <a:rPr kumimoji="0" lang="en-US" sz="1400" kern="1200" dirty="0">
                              <a:solidFill>
                                <a:schemeClr val="dk1"/>
                              </a:solidFill>
                              <a:latin typeface="Arial" panose="020B0604020202020204" pitchFamily="34" charset="0"/>
                              <a:ea typeface="+mn-ea"/>
                              <a:cs typeface="Arial" panose="020B0604020202020204" pitchFamily="34" charset="0"/>
                            </a:rPr>
                            <a:t> borrower in rating class g.</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r>
                                <a:rPr lang="en-GB" sz="1400" b="0" i="1" smtClean="0">
                                  <a:latin typeface="Cambria Math" panose="02040503050406030204" pitchFamily="18" charset="0"/>
                                  <a:ea typeface="Cambria Math" panose="02040503050406030204" pitchFamily="18" charset="0"/>
                                  <a:cs typeface="Arial" panose="020B0604020202020204" pitchFamily="34" charset="0"/>
                                </a:rPr>
                                <m:t>𝐺</m:t>
                              </m:r>
                            </m:oMath>
                          </a14:m>
                          <a:r>
                            <a:rPr kumimoji="0" lang="en-US" sz="1400" kern="1200" dirty="0">
                              <a:solidFill>
                                <a:schemeClr val="dk1"/>
                              </a:solidFill>
                              <a:latin typeface="Arial" panose="020B0604020202020204" pitchFamily="34" charset="0"/>
                              <a:ea typeface="+mn-ea"/>
                              <a:cs typeface="Arial" panose="020B0604020202020204" pitchFamily="34" charset="0"/>
                            </a:rPr>
                            <a:t> – total number </a:t>
                          </a:r>
                          <a:r>
                            <a:rPr lang="en-US" sz="1400" dirty="0">
                              <a:latin typeface="Arial" panose="020B0604020202020204" pitchFamily="34" charset="0"/>
                              <a:cs typeface="Arial" panose="020B0604020202020204" pitchFamily="34" charset="0"/>
                            </a:rPr>
                            <a:t>of risk grades.</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400" i="1" kern="1200" dirty="0">
                              <a:solidFill>
                                <a:srgbClr val="0070C0"/>
                              </a:solidFill>
                              <a:latin typeface="Arial" panose="020B0604020202020204" pitchFamily="34" charset="0"/>
                              <a:ea typeface="+mn-ea"/>
                              <a:cs typeface="Arial" panose="020B0604020202020204" pitchFamily="34" charset="0"/>
                            </a:rPr>
                            <a:t>Note: Well-defined clusters have a large between-cluster variance (</a:t>
                          </a:r>
                          <a14:m>
                            <m:oMath xmlns:m="http://schemas.openxmlformats.org/officeDocument/2006/math">
                              <m:sSub>
                                <m:sSubPr>
                                  <m:ctrlPr>
                                    <a:rPr lang="en-GB" sz="1400" b="0" i="1" smtClean="0">
                                      <a:solidFill>
                                        <a:srgbClr val="0070C0"/>
                                      </a:solidFill>
                                      <a:latin typeface="Cambria Math" panose="02040503050406030204" pitchFamily="18" charset="0"/>
                                      <a:cs typeface="Arial" panose="020B0604020202020204" pitchFamily="34" charset="0"/>
                                    </a:rPr>
                                  </m:ctrlPr>
                                </m:sSubPr>
                                <m:e>
                                  <m:r>
                                    <a:rPr lang="en-GB" sz="1400" b="0" i="1" smtClean="0">
                                      <a:solidFill>
                                        <a:srgbClr val="0070C0"/>
                                      </a:solidFill>
                                      <a:latin typeface="Cambria Math" panose="02040503050406030204" pitchFamily="18" charset="0"/>
                                      <a:cs typeface="Arial" panose="020B0604020202020204" pitchFamily="34" charset="0"/>
                                    </a:rPr>
                                    <m:t>𝑆𝑆</m:t>
                                  </m:r>
                                </m:e>
                                <m:sub>
                                  <m:r>
                                    <a:rPr lang="en-GB" sz="1400" b="0" i="1" smtClean="0">
                                      <a:solidFill>
                                        <a:srgbClr val="0070C0"/>
                                      </a:solidFill>
                                      <a:latin typeface="Cambria Math" panose="02040503050406030204" pitchFamily="18" charset="0"/>
                                      <a:cs typeface="Arial" panose="020B0604020202020204" pitchFamily="34" charset="0"/>
                                    </a:rPr>
                                    <m:t>𝐵</m:t>
                                  </m:r>
                                </m:sub>
                              </m:sSub>
                            </m:oMath>
                          </a14:m>
                          <a:r>
                            <a:rPr kumimoji="0" lang="en-US" sz="1400" i="1" kern="1200" dirty="0">
                              <a:solidFill>
                                <a:srgbClr val="0070C0"/>
                              </a:solidFill>
                              <a:latin typeface="Arial" panose="020B0604020202020204" pitchFamily="34" charset="0"/>
                              <a:ea typeface="+mn-ea"/>
                              <a:cs typeface="Arial" panose="020B0604020202020204" pitchFamily="34" charset="0"/>
                            </a:rPr>
                            <a:t>) and a small within-cluster variance (</a:t>
                          </a:r>
                          <a14:m>
                            <m:oMath xmlns:m="http://schemas.openxmlformats.org/officeDocument/2006/math">
                              <m:sSub>
                                <m:sSubPr>
                                  <m:ctrlPr>
                                    <a:rPr lang="en-GB" sz="1400" b="0" i="1" smtClean="0">
                                      <a:solidFill>
                                        <a:srgbClr val="0070C0"/>
                                      </a:solidFill>
                                      <a:latin typeface="Cambria Math" panose="02040503050406030204" pitchFamily="18" charset="0"/>
                                      <a:cs typeface="Arial" panose="020B0604020202020204" pitchFamily="34" charset="0"/>
                                    </a:rPr>
                                  </m:ctrlPr>
                                </m:sSubPr>
                                <m:e>
                                  <m:r>
                                    <a:rPr lang="en-GB" sz="1400" b="0" i="1" smtClean="0">
                                      <a:solidFill>
                                        <a:srgbClr val="0070C0"/>
                                      </a:solidFill>
                                      <a:latin typeface="Cambria Math" panose="02040503050406030204" pitchFamily="18" charset="0"/>
                                      <a:cs typeface="Arial" panose="020B0604020202020204" pitchFamily="34" charset="0"/>
                                    </a:rPr>
                                    <m:t>𝑆𝑆</m:t>
                                  </m:r>
                                </m:e>
                                <m:sub>
                                  <m:r>
                                    <a:rPr lang="en-GB" sz="1400" b="0" i="1" smtClean="0">
                                      <a:solidFill>
                                        <a:srgbClr val="0070C0"/>
                                      </a:solidFill>
                                      <a:latin typeface="Cambria Math" panose="02040503050406030204" pitchFamily="18" charset="0"/>
                                      <a:cs typeface="Arial" panose="020B0604020202020204" pitchFamily="34" charset="0"/>
                                    </a:rPr>
                                    <m:t>𝑊</m:t>
                                  </m:r>
                                </m:sub>
                              </m:sSub>
                            </m:oMath>
                          </a14:m>
                          <a:r>
                            <a:rPr kumimoji="0" lang="en-US" sz="1400" i="1" kern="1200" dirty="0">
                              <a:solidFill>
                                <a:srgbClr val="0070C0"/>
                              </a:solidFill>
                              <a:latin typeface="Arial" panose="020B0604020202020204" pitchFamily="34" charset="0"/>
                              <a:ea typeface="+mn-ea"/>
                              <a:cs typeface="Arial" panose="020B0604020202020204" pitchFamily="34" charset="0"/>
                            </a:rPr>
                            <a:t>).</a:t>
                          </a:r>
                          <a:r>
                            <a:rPr kumimoji="0" lang="en-US" sz="1400" i="1" kern="1200" baseline="0" dirty="0">
                              <a:solidFill>
                                <a:srgbClr val="0070C0"/>
                              </a:solidFill>
                              <a:latin typeface="Arial" panose="020B0604020202020204" pitchFamily="34" charset="0"/>
                              <a:ea typeface="+mn-ea"/>
                              <a:cs typeface="Arial" panose="020B0604020202020204" pitchFamily="34" charset="0"/>
                            </a:rPr>
                            <a:t> </a:t>
                          </a:r>
                          <a:r>
                            <a:rPr kumimoji="0" lang="en-US" sz="1400" i="1" kern="1200" dirty="0">
                              <a:solidFill>
                                <a:srgbClr val="0070C0"/>
                              </a:solidFill>
                              <a:latin typeface="Arial" panose="020B0604020202020204" pitchFamily="34" charset="0"/>
                              <a:ea typeface="+mn-ea"/>
                              <a:cs typeface="Arial" panose="020B0604020202020204" pitchFamily="34" charset="0"/>
                            </a:rPr>
                            <a:t>The optimal number of clusters is the solution with the highest </a:t>
                          </a:r>
                          <a:r>
                            <a:rPr kumimoji="0" lang="en-US" sz="1400" i="1" kern="1200" dirty="0" err="1">
                              <a:solidFill>
                                <a:srgbClr val="0070C0"/>
                              </a:solidFill>
                              <a:latin typeface="Arial" panose="020B0604020202020204" pitchFamily="34" charset="0"/>
                              <a:ea typeface="+mn-ea"/>
                              <a:cs typeface="Arial" panose="020B0604020202020204" pitchFamily="34" charset="0"/>
                            </a:rPr>
                            <a:t>Calinski-Harabasz</a:t>
                          </a:r>
                          <a:r>
                            <a:rPr kumimoji="0" lang="en-US" sz="1400" i="1" kern="1200" dirty="0">
                              <a:solidFill>
                                <a:srgbClr val="0070C0"/>
                              </a:solidFill>
                              <a:latin typeface="Arial" panose="020B0604020202020204" pitchFamily="34" charset="0"/>
                              <a:ea typeface="+mn-ea"/>
                              <a:cs typeface="Arial" panose="020B0604020202020204" pitchFamily="34" charset="0"/>
                            </a:rPr>
                            <a:t> index value.</a:t>
                          </a:r>
                        </a:p>
                      </a:txBody>
                      <a:tcPr>
                        <a:noFill/>
                      </a:tcPr>
                    </a:tc>
                    <a:extLst>
                      <a:ext uri="{0D108BD9-81ED-4DB2-BD59-A6C34878D82A}">
                        <a16:rowId xmlns:a16="http://schemas.microsoft.com/office/drawing/2014/main" val="2209030387"/>
                      </a:ext>
                    </a:extLst>
                  </a:tr>
                </a:tbl>
              </a:graphicData>
            </a:graphic>
          </p:graphicFrame>
        </mc:Choice>
        <mc:Fallback xmlns="">
          <p:graphicFrame>
            <p:nvGraphicFramePr>
              <p:cNvPr id="3" name="Таблица 10">
                <a:extLst>
                  <a:ext uri="{FF2B5EF4-FFF2-40B4-BE49-F238E27FC236}">
                    <a16:creationId xmlns:a16="http://schemas.microsoft.com/office/drawing/2014/main" id="{4669D6B8-7CA7-4BD9-932A-CDE2BDCADC62}"/>
                  </a:ext>
                </a:extLst>
              </p:cNvPr>
              <p:cNvGraphicFramePr>
                <a:graphicFrameLocks noGrp="1"/>
              </p:cNvGraphicFramePr>
              <p:nvPr>
                <p:extLst>
                  <p:ext uri="{D42A27DB-BD31-4B8C-83A1-F6EECF244321}">
                    <p14:modId xmlns:p14="http://schemas.microsoft.com/office/powerpoint/2010/main" val="3731985841"/>
                  </p:ext>
                </p:extLst>
              </p:nvPr>
            </p:nvGraphicFramePr>
            <p:xfrm>
              <a:off x="647700" y="1520698"/>
              <a:ext cx="10934700" cy="4695444"/>
            </p:xfrm>
            <a:graphic>
              <a:graphicData uri="http://schemas.openxmlformats.org/drawingml/2006/table">
                <a:tbl>
                  <a:tblPr firstRow="1" bandRow="1">
                    <a:tableStyleId>{8EC20E35-A176-4012-BC5E-935CFFF8708E}</a:tableStyleId>
                  </a:tblPr>
                  <a:tblGrid>
                    <a:gridCol w="10934700">
                      <a:extLst>
                        <a:ext uri="{9D8B030D-6E8A-4147-A177-3AD203B41FA5}">
                          <a16:colId xmlns:a16="http://schemas.microsoft.com/office/drawing/2014/main" val="2829400534"/>
                        </a:ext>
                      </a:extLst>
                    </a:gridCol>
                  </a:tblGrid>
                  <a:tr h="370840">
                    <a:tc>
                      <a:txBody>
                        <a:bodyPr/>
                        <a:lstStyle/>
                        <a:p>
                          <a:pPr algn="ctr"/>
                          <a:r>
                            <a:rPr kumimoji="0" lang="en-GB" sz="1800" b="1" i="0" kern="1200" dirty="0" err="1">
                              <a:solidFill>
                                <a:schemeClr val="tx1"/>
                              </a:solidFill>
                              <a:effectLst/>
                              <a:latin typeface="+mn-lt"/>
                              <a:ea typeface="+mn-ea"/>
                              <a:cs typeface="+mn-cs"/>
                            </a:rPr>
                            <a:t>Calinski</a:t>
                          </a:r>
                          <a:r>
                            <a:rPr kumimoji="0" lang="en-GB" sz="1800" b="1" i="0" kern="1200" dirty="0">
                              <a:solidFill>
                                <a:schemeClr val="tx1"/>
                              </a:solidFill>
                              <a:effectLst/>
                              <a:latin typeface="+mn-lt"/>
                              <a:ea typeface="+mn-ea"/>
                              <a:cs typeface="+mn-cs"/>
                            </a:rPr>
                            <a:t>–</a:t>
                          </a:r>
                          <a:r>
                            <a:rPr kumimoji="0" lang="en-GB" sz="1800" b="1" i="0" kern="1200" dirty="0" err="1">
                              <a:solidFill>
                                <a:schemeClr val="tx1"/>
                              </a:solidFill>
                              <a:effectLst/>
                              <a:latin typeface="+mn-lt"/>
                              <a:ea typeface="+mn-ea"/>
                              <a:cs typeface="+mn-cs"/>
                            </a:rPr>
                            <a:t>Harabasz</a:t>
                          </a:r>
                          <a:r>
                            <a:rPr kumimoji="0" lang="en-GB" sz="1800" b="1" i="0" kern="1200" dirty="0">
                              <a:solidFill>
                                <a:schemeClr val="tx1"/>
                              </a:solidFill>
                              <a:effectLst/>
                              <a:latin typeface="+mn-lt"/>
                              <a:ea typeface="+mn-ea"/>
                              <a:cs typeface="+mn-cs"/>
                            </a:rPr>
                            <a:t> statistic</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4324604">
                    <a:tc>
                      <a:txBody>
                        <a:bodyPr/>
                        <a:lstStyle/>
                        <a:p>
                          <a:endParaRPr lang="en-US"/>
                        </a:p>
                      </a:txBody>
                      <a:tcPr>
                        <a:blipFill>
                          <a:blip r:embed="rId3"/>
                          <a:stretch>
                            <a:fillRect t="-9296" r="-167" b="-1549"/>
                          </a:stretch>
                        </a:blipFill>
                      </a:tcPr>
                    </a:tc>
                    <a:extLst>
                      <a:ext uri="{0D108BD9-81ED-4DB2-BD59-A6C34878D82A}">
                        <a16:rowId xmlns:a16="http://schemas.microsoft.com/office/drawing/2014/main" val="2209030387"/>
                      </a:ext>
                    </a:extLst>
                  </a:tr>
                </a:tbl>
              </a:graphicData>
            </a:graphic>
          </p:graphicFrame>
        </mc:Fallback>
      </mc:AlternateContent>
    </p:spTree>
    <p:extLst>
      <p:ext uri="{BB962C8B-B14F-4D97-AF65-F5344CB8AC3E}">
        <p14:creationId xmlns:p14="http://schemas.microsoft.com/office/powerpoint/2010/main" val="115410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16</a:t>
            </a:fld>
            <a:endParaRPr lang="ru-RU"/>
          </a:p>
        </p:txBody>
      </p:sp>
      <p:sp>
        <p:nvSpPr>
          <p:cNvPr id="10243" name="Rectangle 3"/>
          <p:cNvSpPr>
            <a:spLocks noGrp="1" noRot="1" noChangeArrowheads="1"/>
          </p:cNvSpPr>
          <p:nvPr>
            <p:ph sz="quarter" idx="1"/>
          </p:nvPr>
        </p:nvSpPr>
        <p:spPr>
          <a:xfrm>
            <a:off x="609600" y="1588532"/>
            <a:ext cx="8610600" cy="4767818"/>
          </a:xfrm>
        </p:spPr>
        <p:txBody>
          <a:bodyPr>
            <a:normAutofit/>
          </a:bodyPr>
          <a:lstStyle/>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risk management team of the bank Alpha has recently developed logistic regression based PD model to use in retail lending business. The model performance has been assessed and found to be within the acceptable bounds. As a result, John Smith, junior model developer, has recently received the model sponsor’s approval. Given the PD model should be easy to apply and intuitive for credit analyst, John is going to develop a credit grade system taking into account Basel requirements and best practice. Finally, John prepared three candidate credit grade systems to submit for independent model review. </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As a model risk manager, please, replicate John’s analysis, make and justify conclusion about the most sound credit grade system based on CH statistics. </a:t>
            </a:r>
          </a:p>
          <a:p>
            <a:pPr marL="0" indent="0" algn="just">
              <a:buNone/>
            </a:pPr>
            <a:r>
              <a:rPr lang="en-US" sz="1400" b="1" dirty="0">
                <a:latin typeface="Arial" panose="020B0604020202020204" pitchFamily="34" charset="0"/>
                <a:cs typeface="Arial" panose="020B0604020202020204" pitchFamily="34" charset="0"/>
              </a:rPr>
              <a:t>Solution:</a:t>
            </a:r>
          </a:p>
          <a:p>
            <a:pPr marL="0" indent="0" algn="ctr">
              <a:buNone/>
            </a:pPr>
            <a:endParaRPr lang="en-US" sz="1800" b="1" dirty="0">
              <a:latin typeface="Cambria" panose="02040503050406030204" pitchFamily="18" charset="0"/>
            </a:endParaRPr>
          </a:p>
        </p:txBody>
      </p:sp>
      <p:graphicFrame>
        <p:nvGraphicFramePr>
          <p:cNvPr id="3" name="Таблица 2">
            <a:extLst>
              <a:ext uri="{FF2B5EF4-FFF2-40B4-BE49-F238E27FC236}">
                <a16:creationId xmlns:a16="http://schemas.microsoft.com/office/drawing/2014/main" id="{CCC91F93-BE36-4EA4-A91E-0C2A19036AA0}"/>
              </a:ext>
            </a:extLst>
          </p:cNvPr>
          <p:cNvGraphicFramePr>
            <a:graphicFrameLocks noGrp="1"/>
          </p:cNvGraphicFramePr>
          <p:nvPr>
            <p:extLst>
              <p:ext uri="{D42A27DB-BD31-4B8C-83A1-F6EECF244321}">
                <p14:modId xmlns:p14="http://schemas.microsoft.com/office/powerpoint/2010/main" val="1523437673"/>
              </p:ext>
            </p:extLst>
          </p:nvPr>
        </p:nvGraphicFramePr>
        <p:xfrm>
          <a:off x="736600" y="3893820"/>
          <a:ext cx="2235200" cy="1897380"/>
        </p:xfrm>
        <a:graphic>
          <a:graphicData uri="http://schemas.openxmlformats.org/drawingml/2006/table">
            <a:tbl>
              <a:tblPr>
                <a:tableStyleId>{793D81CF-94F2-401A-BA57-92F5A7B2D0C5}</a:tableStyleId>
              </a:tblPr>
              <a:tblGrid>
                <a:gridCol w="774700">
                  <a:extLst>
                    <a:ext uri="{9D8B030D-6E8A-4147-A177-3AD203B41FA5}">
                      <a16:colId xmlns:a16="http://schemas.microsoft.com/office/drawing/2014/main" val="2784267250"/>
                    </a:ext>
                  </a:extLst>
                </a:gridCol>
                <a:gridCol w="774700">
                  <a:extLst>
                    <a:ext uri="{9D8B030D-6E8A-4147-A177-3AD203B41FA5}">
                      <a16:colId xmlns:a16="http://schemas.microsoft.com/office/drawing/2014/main" val="1947826618"/>
                    </a:ext>
                  </a:extLst>
                </a:gridCol>
                <a:gridCol w="685800">
                  <a:extLst>
                    <a:ext uri="{9D8B030D-6E8A-4147-A177-3AD203B41FA5}">
                      <a16:colId xmlns:a16="http://schemas.microsoft.com/office/drawing/2014/main" val="4257521237"/>
                    </a:ext>
                  </a:extLst>
                </a:gridCol>
              </a:tblGrid>
              <a:tr h="182880">
                <a:tc gridSpan="3">
                  <a:txBody>
                    <a:bodyPr/>
                    <a:lstStyle/>
                    <a:p>
                      <a:pPr algn="ctr" fontAlgn="b"/>
                      <a:r>
                        <a:rPr lang="en-GB" sz="1200" u="none" strike="noStrike" dirty="0">
                          <a:effectLst/>
                          <a:latin typeface="Arial" panose="020B0604020202020204" pitchFamily="34" charset="0"/>
                          <a:cs typeface="Arial" panose="020B0604020202020204" pitchFamily="34" charset="0"/>
                        </a:rPr>
                        <a:t>Rating_scale_1</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hMerge="1">
                  <a:txBody>
                    <a:bodyPr/>
                    <a:lstStyle/>
                    <a:p>
                      <a:endParaRPr lang="ru-RU"/>
                    </a:p>
                  </a:txBody>
                  <a:tcPr/>
                </a:tc>
                <a:tc hMerge="1">
                  <a:txBody>
                    <a:bodyPr/>
                    <a:lstStyle/>
                    <a:p>
                      <a:pPr algn="l" fontAlgn="b"/>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507861926"/>
                  </a:ext>
                </a:extLst>
              </a:tr>
              <a:tr h="0">
                <a:tc>
                  <a:txBody>
                    <a:bodyPr/>
                    <a:lstStyle/>
                    <a:p>
                      <a:pPr algn="ctr" fontAlgn="ctr"/>
                      <a:r>
                        <a:rPr lang="en-GB" sz="1200" u="none" strike="noStrike" dirty="0">
                          <a:effectLst/>
                          <a:latin typeface="Arial" panose="020B0604020202020204" pitchFamily="34" charset="0"/>
                          <a:cs typeface="Arial" panose="020B0604020202020204" pitchFamily="34" charset="0"/>
                        </a:rPr>
                        <a:t>Rating class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dirty="0" err="1">
                          <a:effectLst/>
                          <a:latin typeface="Arial" panose="020B0604020202020204" pitchFamily="34" charset="0"/>
                          <a:cs typeface="Arial" panose="020B0604020202020204" pitchFamily="34" charset="0"/>
                        </a:rPr>
                        <a:t>PD_min</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CH Index</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95439596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0.0000%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rowSpan="7">
                  <a:txBody>
                    <a:bodyPr/>
                    <a:lstStyle/>
                    <a:p>
                      <a:pPr algn="ctr" fontAlgn="ctr"/>
                      <a:r>
                        <a:rPr lang="ru-RU" sz="1200" u="none" strike="noStrike" dirty="0">
                          <a:effectLst/>
                          <a:latin typeface="Arial" panose="020B0604020202020204" pitchFamily="34" charset="0"/>
                          <a:cs typeface="Arial" panose="020B0604020202020204" pitchFamily="34" charset="0"/>
                        </a:rPr>
                        <a:t>8 503.03</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507989881"/>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0.0500%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629743355"/>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0.0800%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905166271"/>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0.1200%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506650770"/>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0.5000%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350026240"/>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ru-RU" sz="1200" u="none" strike="noStrike">
                          <a:effectLst/>
                          <a:latin typeface="Arial" panose="020B0604020202020204" pitchFamily="34" charset="0"/>
                          <a:cs typeface="Arial" panose="020B0604020202020204" pitchFamily="34" charset="0"/>
                        </a:rPr>
                        <a:t>2.5000%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55010717"/>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7</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15.0000%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59943660"/>
                  </a:ext>
                </a:extLst>
              </a:tr>
            </a:tbl>
          </a:graphicData>
        </a:graphic>
      </p:graphicFrame>
      <p:graphicFrame>
        <p:nvGraphicFramePr>
          <p:cNvPr id="4" name="Таблица 3">
            <a:extLst>
              <a:ext uri="{FF2B5EF4-FFF2-40B4-BE49-F238E27FC236}">
                <a16:creationId xmlns:a16="http://schemas.microsoft.com/office/drawing/2014/main" id="{E3BF6EA5-B0D6-4FB6-98AD-A2941BD6D3E5}"/>
              </a:ext>
            </a:extLst>
          </p:cNvPr>
          <p:cNvGraphicFramePr>
            <a:graphicFrameLocks noGrp="1"/>
          </p:cNvGraphicFramePr>
          <p:nvPr>
            <p:extLst>
              <p:ext uri="{D42A27DB-BD31-4B8C-83A1-F6EECF244321}">
                <p14:modId xmlns:p14="http://schemas.microsoft.com/office/powerpoint/2010/main" val="2178356166"/>
              </p:ext>
            </p:extLst>
          </p:nvPr>
        </p:nvGraphicFramePr>
        <p:xfrm>
          <a:off x="4572000" y="3855720"/>
          <a:ext cx="2306185" cy="2468880"/>
        </p:xfrm>
        <a:graphic>
          <a:graphicData uri="http://schemas.openxmlformats.org/drawingml/2006/table">
            <a:tbl>
              <a:tblPr>
                <a:tableStyleId>{793D81CF-94F2-401A-BA57-92F5A7B2D0C5}</a:tableStyleId>
              </a:tblPr>
              <a:tblGrid>
                <a:gridCol w="830373">
                  <a:extLst>
                    <a:ext uri="{9D8B030D-6E8A-4147-A177-3AD203B41FA5}">
                      <a16:colId xmlns:a16="http://schemas.microsoft.com/office/drawing/2014/main" val="2164865071"/>
                    </a:ext>
                  </a:extLst>
                </a:gridCol>
                <a:gridCol w="740728">
                  <a:extLst>
                    <a:ext uri="{9D8B030D-6E8A-4147-A177-3AD203B41FA5}">
                      <a16:colId xmlns:a16="http://schemas.microsoft.com/office/drawing/2014/main" val="3911383933"/>
                    </a:ext>
                  </a:extLst>
                </a:gridCol>
                <a:gridCol w="735084">
                  <a:extLst>
                    <a:ext uri="{9D8B030D-6E8A-4147-A177-3AD203B41FA5}">
                      <a16:colId xmlns:a16="http://schemas.microsoft.com/office/drawing/2014/main" val="827903174"/>
                    </a:ext>
                  </a:extLst>
                </a:gridCol>
              </a:tblGrid>
              <a:tr h="182880">
                <a:tc gridSpan="3">
                  <a:txBody>
                    <a:bodyPr/>
                    <a:lstStyle/>
                    <a:p>
                      <a:pPr algn="ctr" fontAlgn="b"/>
                      <a:r>
                        <a:rPr lang="en-GB" sz="1200" u="none" strike="noStrike" dirty="0">
                          <a:effectLst/>
                          <a:latin typeface="Arial" panose="020B0604020202020204" pitchFamily="34" charset="0"/>
                          <a:cs typeface="Arial" panose="020B0604020202020204" pitchFamily="34" charset="0"/>
                        </a:rPr>
                        <a:t>Rating_scale_2</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hMerge="1">
                  <a:txBody>
                    <a:bodyPr/>
                    <a:lstStyle/>
                    <a:p>
                      <a:endParaRPr lang="ru-RU"/>
                    </a:p>
                  </a:txBody>
                  <a:tcPr/>
                </a:tc>
                <a:tc hMerge="1">
                  <a:txBody>
                    <a:bodyPr/>
                    <a:lstStyle/>
                    <a:p>
                      <a:pPr algn="l" fontAlgn="b"/>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575668106"/>
                  </a:ext>
                </a:extLst>
              </a:tr>
              <a:tr h="0">
                <a:tc>
                  <a:txBody>
                    <a:bodyPr/>
                    <a:lstStyle/>
                    <a:p>
                      <a:pPr algn="ctr" fontAlgn="ctr"/>
                      <a:r>
                        <a:rPr lang="en-GB" sz="1200" u="none" strike="noStrike" dirty="0">
                          <a:effectLst/>
                          <a:latin typeface="Arial" panose="020B0604020202020204" pitchFamily="34" charset="0"/>
                          <a:cs typeface="Arial" panose="020B0604020202020204" pitchFamily="34" charset="0"/>
                        </a:rPr>
                        <a:t>Rating class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dirty="0" err="1">
                          <a:effectLst/>
                          <a:latin typeface="Arial" panose="020B0604020202020204" pitchFamily="34" charset="0"/>
                          <a:cs typeface="Arial" panose="020B0604020202020204" pitchFamily="34" charset="0"/>
                        </a:rPr>
                        <a:t>PD_min</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CH Index</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628671146"/>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1</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rowSpan="10">
                  <a:txBody>
                    <a:bodyPr/>
                    <a:lstStyle/>
                    <a:p>
                      <a:pPr algn="ctr" fontAlgn="ctr"/>
                      <a:r>
                        <a:rPr lang="ru-RU" sz="1200" u="none" strike="noStrike" dirty="0">
                          <a:effectLst/>
                          <a:latin typeface="Arial" panose="020B0604020202020204" pitchFamily="34" charset="0"/>
                          <a:cs typeface="Arial" panose="020B0604020202020204" pitchFamily="34" charset="0"/>
                        </a:rPr>
                        <a:t>17 118.92</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557035598"/>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2</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0.9017%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94522082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2.0477%</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04443766"/>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3.0713%</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215102817"/>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4.0132%</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798597601"/>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7.7168%</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439287730"/>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12.7089%</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11060764"/>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20.2227%</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071726075"/>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40.0826%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24539533"/>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10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87.5956%</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803507196"/>
                  </a:ext>
                </a:extLst>
              </a:tr>
            </a:tbl>
          </a:graphicData>
        </a:graphic>
      </p:graphicFrame>
      <p:graphicFrame>
        <p:nvGraphicFramePr>
          <p:cNvPr id="5" name="Таблица 4">
            <a:extLst>
              <a:ext uri="{FF2B5EF4-FFF2-40B4-BE49-F238E27FC236}">
                <a16:creationId xmlns:a16="http://schemas.microsoft.com/office/drawing/2014/main" id="{C2AE5667-2AE0-4531-9D5A-834AE5BDC79D}"/>
              </a:ext>
            </a:extLst>
          </p:cNvPr>
          <p:cNvGraphicFramePr>
            <a:graphicFrameLocks noGrp="1"/>
          </p:cNvGraphicFramePr>
          <p:nvPr>
            <p:extLst>
              <p:ext uri="{D42A27DB-BD31-4B8C-83A1-F6EECF244321}">
                <p14:modId xmlns:p14="http://schemas.microsoft.com/office/powerpoint/2010/main" val="1872536241"/>
              </p:ext>
            </p:extLst>
          </p:nvPr>
        </p:nvGraphicFramePr>
        <p:xfrm>
          <a:off x="9271000" y="1722120"/>
          <a:ext cx="2235200" cy="4373880"/>
        </p:xfrm>
        <a:graphic>
          <a:graphicData uri="http://schemas.openxmlformats.org/drawingml/2006/table">
            <a:tbl>
              <a:tblPr>
                <a:tableStyleId>{793D81CF-94F2-401A-BA57-92F5A7B2D0C5}</a:tableStyleId>
              </a:tblPr>
              <a:tblGrid>
                <a:gridCol w="774700">
                  <a:extLst>
                    <a:ext uri="{9D8B030D-6E8A-4147-A177-3AD203B41FA5}">
                      <a16:colId xmlns:a16="http://schemas.microsoft.com/office/drawing/2014/main" val="2317275484"/>
                    </a:ext>
                  </a:extLst>
                </a:gridCol>
                <a:gridCol w="774700">
                  <a:extLst>
                    <a:ext uri="{9D8B030D-6E8A-4147-A177-3AD203B41FA5}">
                      <a16:colId xmlns:a16="http://schemas.microsoft.com/office/drawing/2014/main" val="2190971211"/>
                    </a:ext>
                  </a:extLst>
                </a:gridCol>
                <a:gridCol w="685800">
                  <a:extLst>
                    <a:ext uri="{9D8B030D-6E8A-4147-A177-3AD203B41FA5}">
                      <a16:colId xmlns:a16="http://schemas.microsoft.com/office/drawing/2014/main" val="1161828003"/>
                    </a:ext>
                  </a:extLst>
                </a:gridCol>
              </a:tblGrid>
              <a:tr h="182880">
                <a:tc gridSpan="3">
                  <a:txBody>
                    <a:bodyPr/>
                    <a:lstStyle/>
                    <a:p>
                      <a:pPr algn="ctr" fontAlgn="b"/>
                      <a:r>
                        <a:rPr lang="en-GB" sz="1200" u="none" strike="noStrike" dirty="0">
                          <a:effectLst/>
                          <a:latin typeface="Arial" panose="020B0604020202020204" pitchFamily="34" charset="0"/>
                          <a:cs typeface="Arial" panose="020B0604020202020204" pitchFamily="34" charset="0"/>
                        </a:rPr>
                        <a:t>Rating_scale_3</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hMerge="1">
                  <a:txBody>
                    <a:bodyPr/>
                    <a:lstStyle/>
                    <a:p>
                      <a:endParaRPr lang="ru-RU"/>
                    </a:p>
                  </a:txBody>
                  <a:tcPr/>
                </a:tc>
                <a:tc hMerge="1">
                  <a:txBody>
                    <a:bodyPr/>
                    <a:lstStyle/>
                    <a:p>
                      <a:pPr algn="l" fontAlgn="b"/>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432962575"/>
                  </a:ext>
                </a:extLst>
              </a:tr>
              <a:tr h="0">
                <a:tc>
                  <a:txBody>
                    <a:bodyPr/>
                    <a:lstStyle/>
                    <a:p>
                      <a:pPr algn="ctr" fontAlgn="ctr"/>
                      <a:r>
                        <a:rPr lang="en-GB" sz="1200" u="none" strike="noStrike" dirty="0">
                          <a:effectLst/>
                          <a:latin typeface="Arial" panose="020B0604020202020204" pitchFamily="34" charset="0"/>
                          <a:cs typeface="Arial" panose="020B0604020202020204" pitchFamily="34" charset="0"/>
                        </a:rPr>
                        <a:t>Rating class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dirty="0" err="1">
                          <a:effectLst/>
                          <a:latin typeface="Arial" panose="020B0604020202020204" pitchFamily="34" charset="0"/>
                          <a:cs typeface="Arial" panose="020B0604020202020204" pitchFamily="34" charset="0"/>
                        </a:rPr>
                        <a:t>PD_min</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CH Index</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754937134"/>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1</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rowSpan="20">
                  <a:txBody>
                    <a:bodyPr/>
                    <a:lstStyle/>
                    <a:p>
                      <a:pPr algn="ctr" fontAlgn="ctr"/>
                      <a:r>
                        <a:rPr lang="ru-RU" sz="1200" u="none" strike="noStrike">
                          <a:effectLst/>
                          <a:latin typeface="Arial" panose="020B0604020202020204" pitchFamily="34" charset="0"/>
                          <a:cs typeface="Arial" panose="020B0604020202020204" pitchFamily="34" charset="0"/>
                        </a:rPr>
                        <a:t>5 780.17</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a:effectLst/>
                          <a:latin typeface="Arial" panose="020B0604020202020204" pitchFamily="34" charset="0"/>
                          <a:cs typeface="Arial" panose="020B0604020202020204" pitchFamily="34" charset="0"/>
                        </a:rPr>
                        <a:t> </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a:effectLst/>
                          <a:latin typeface="Arial" panose="020B0604020202020204" pitchFamily="34" charset="0"/>
                          <a:cs typeface="Arial" panose="020B0604020202020204" pitchFamily="34" charset="0"/>
                        </a:rPr>
                        <a:t> </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a:effectLst/>
                          <a:latin typeface="Arial" panose="020B0604020202020204" pitchFamily="34" charset="0"/>
                          <a:cs typeface="Arial" panose="020B0604020202020204" pitchFamily="34" charset="0"/>
                        </a:rPr>
                        <a:t> </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a:effectLst/>
                          <a:latin typeface="Arial" panose="020B0604020202020204" pitchFamily="34" charset="0"/>
                          <a:cs typeface="Arial" panose="020B0604020202020204" pitchFamily="34" charset="0"/>
                        </a:rPr>
                        <a:t> </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a:effectLst/>
                          <a:latin typeface="Arial" panose="020B0604020202020204" pitchFamily="34" charset="0"/>
                          <a:cs typeface="Arial" panose="020B0604020202020204" pitchFamily="34" charset="0"/>
                        </a:rPr>
                        <a:t> </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a:effectLst/>
                          <a:latin typeface="Arial" panose="020B0604020202020204" pitchFamily="34" charset="0"/>
                          <a:cs typeface="Arial" panose="020B0604020202020204" pitchFamily="34" charset="0"/>
                        </a:rPr>
                        <a:t> </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a:effectLst/>
                          <a:latin typeface="Arial" panose="020B0604020202020204" pitchFamily="34" charset="0"/>
                          <a:cs typeface="Arial" panose="020B0604020202020204" pitchFamily="34" charset="0"/>
                        </a:rPr>
                        <a:t> </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a:effectLst/>
                          <a:latin typeface="Arial" panose="020B0604020202020204" pitchFamily="34" charset="0"/>
                          <a:cs typeface="Arial" panose="020B0604020202020204" pitchFamily="34" charset="0"/>
                        </a:rPr>
                        <a:t> </a:t>
                      </a:r>
                      <a:endParaRPr lang="ru-RU" sz="1200" b="1" i="0" u="none" strike="noStrike">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ru-RU" sz="1200" u="none" strike="noStrike" dirty="0">
                          <a:effectLst/>
                          <a:latin typeface="Arial" panose="020B0604020202020204" pitchFamily="34" charset="0"/>
                          <a:cs typeface="Arial" panose="020B0604020202020204" pitchFamily="34" charset="0"/>
                        </a:rPr>
                        <a:t> </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045823487"/>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2</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0.0290%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49607009"/>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0.0540%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51218761"/>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0.0960%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75505348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0.1700%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9726669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ru-RU" sz="1200" u="none" strike="noStrike" dirty="0">
                          <a:effectLst/>
                          <a:latin typeface="Arial" panose="020B0604020202020204" pitchFamily="34" charset="0"/>
                          <a:cs typeface="Arial" panose="020B0604020202020204" pitchFamily="34" charset="0"/>
                        </a:rPr>
                        <a:t>0.2860%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038968306"/>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0.4840%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357767215"/>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ru-RU" sz="1200" u="none" strike="noStrike" dirty="0">
                          <a:effectLst/>
                          <a:latin typeface="Arial" panose="020B0604020202020204" pitchFamily="34" charset="0"/>
                          <a:cs typeface="Arial" panose="020B0604020202020204" pitchFamily="34" charset="0"/>
                        </a:rPr>
                        <a:t>0.7410%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155318156"/>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1.0230%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697712725"/>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1.4080%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254894564"/>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1.9280%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982125844"/>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2.6210%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462838408"/>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3.5800%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901824021"/>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4.9150%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262522247"/>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6.7184%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67609998"/>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8.8600%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634522384"/>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11.4030%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28905686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15.0000%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409611794"/>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22.0000%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886355221"/>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20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30.0000%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vMerge="1">
                  <a:txBody>
                    <a:bodyPr/>
                    <a:lstStyle/>
                    <a:p>
                      <a:pPr algn="ctr" fontAlgn="ct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506681060"/>
                  </a:ext>
                </a:extLst>
              </a:tr>
            </a:tbl>
          </a:graphicData>
        </a:graphic>
      </p:graphicFrame>
      <p:sp>
        <p:nvSpPr>
          <p:cNvPr id="6" name="TextBox 5">
            <a:extLst>
              <a:ext uri="{FF2B5EF4-FFF2-40B4-BE49-F238E27FC236}">
                <a16:creationId xmlns:a16="http://schemas.microsoft.com/office/drawing/2014/main" id="{28CE8CF3-ADE1-4692-9D14-1BE9CF5F9F6A}"/>
              </a:ext>
            </a:extLst>
          </p:cNvPr>
          <p:cNvSpPr txBox="1"/>
          <p:nvPr/>
        </p:nvSpPr>
        <p:spPr>
          <a:xfrm>
            <a:off x="609600" y="1143000"/>
            <a:ext cx="10972800" cy="369332"/>
          </a:xfrm>
          <a:prstGeom prst="rect">
            <a:avLst/>
          </a:prstGeom>
          <a:noFill/>
        </p:spPr>
        <p:txBody>
          <a:bodyPr wrap="square" rtlCol="0">
            <a:spAutoFit/>
          </a:bodyPr>
          <a:lstStyle/>
          <a:p>
            <a:pPr marL="0" indent="0" algn="ctr">
              <a:buNone/>
            </a:pPr>
            <a:r>
              <a:rPr lang="en-US" sz="1800" b="1" dirty="0">
                <a:latin typeface="Cambria" panose="02040503050406030204" pitchFamily="18" charset="0"/>
              </a:rPr>
              <a:t>Case study 4. Credit grade system development: Optimal number of Credit grades. </a:t>
            </a:r>
          </a:p>
        </p:txBody>
      </p:sp>
    </p:spTree>
    <p:extLst>
      <p:ext uri="{BB962C8B-B14F-4D97-AF65-F5344CB8AC3E}">
        <p14:creationId xmlns:p14="http://schemas.microsoft.com/office/powerpoint/2010/main" val="360185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17</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just">
              <a:buNone/>
            </a:pPr>
            <a:endParaRPr lang="en-US" sz="1400" dirty="0">
              <a:latin typeface="Cambria" panose="02040503050406030204" pitchFamily="18" charset="0"/>
            </a:endParaRPr>
          </a:p>
          <a:p>
            <a:pPr marL="0" indent="0" algn="just">
              <a:buNone/>
            </a:pPr>
            <a:endParaRPr lang="en-US" sz="1400" dirty="0">
              <a:latin typeface="Cambria" panose="02040503050406030204" pitchFamily="18" charset="0"/>
            </a:endParaRPr>
          </a:p>
          <a:p>
            <a:pPr marL="0" indent="0" algn="just">
              <a:buNone/>
            </a:pPr>
            <a:endParaRPr lang="en-US" sz="1400" dirty="0">
              <a:latin typeface="Cambria" panose="02040503050406030204" pitchFamily="18" charset="0"/>
            </a:endParaRPr>
          </a:p>
          <a:p>
            <a:pPr marL="0" indent="0" algn="just">
              <a:buNone/>
            </a:pPr>
            <a:endParaRPr lang="en-US" sz="1400" dirty="0">
              <a:latin typeface="Cambria" panose="02040503050406030204" pitchFamily="18" charset="0"/>
            </a:endParaRPr>
          </a:p>
          <a:p>
            <a:pPr marL="0" indent="0" algn="just">
              <a:buNone/>
            </a:pPr>
            <a:endParaRPr lang="en-US" sz="1400" dirty="0">
              <a:latin typeface="Cambria" panose="02040503050406030204" pitchFamily="18" charset="0"/>
            </a:endParaRPr>
          </a:p>
          <a:p>
            <a:pPr marL="0" indent="0" algn="just">
              <a:buNone/>
            </a:pPr>
            <a:endParaRPr lang="en-US" sz="1400" dirty="0">
              <a:latin typeface="Cambria" panose="02040503050406030204" pitchFamily="18" charset="0"/>
            </a:endParaRPr>
          </a:p>
          <a:p>
            <a:pPr marL="0" indent="0" algn="just">
              <a:buNone/>
            </a:pPr>
            <a:endParaRPr lang="en-US" sz="1400" dirty="0">
              <a:latin typeface="Cambria" panose="02040503050406030204" pitchFamily="18" charset="0"/>
            </a:endParaRPr>
          </a:p>
          <a:p>
            <a:pPr marL="0" indent="0" algn="just">
              <a:buNone/>
            </a:pPr>
            <a:endParaRPr lang="en-US" sz="1400" dirty="0">
              <a:latin typeface="Cambria" panose="02040503050406030204" pitchFamily="18" charset="0"/>
            </a:endParaRPr>
          </a:p>
          <a:p>
            <a:pPr marL="0" indent="0" algn="just">
              <a:buNone/>
            </a:pPr>
            <a:r>
              <a:rPr lang="en-US" sz="1400" dirty="0">
                <a:latin typeface="Arial" panose="020B0604020202020204" pitchFamily="34" charset="0"/>
                <a:cs typeface="Arial" panose="020B0604020202020204" pitchFamily="34" charset="0"/>
              </a:rPr>
              <a:t>The key reasons to compare PD model and Credit Rating System model performance: </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The grading structure and the distribution of grade boundaries affect:</a:t>
            </a:r>
          </a:p>
          <a:p>
            <a:pPr marL="642938"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the discriminatory power and calibration accuracy;</a:t>
            </a:r>
          </a:p>
          <a:p>
            <a:pPr marL="642938"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the credit risk premium;</a:t>
            </a:r>
          </a:p>
          <a:p>
            <a:pPr marL="642938"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the capital requirements.</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To assess the pros and cons of different grading systems from performance and economic consequences perspective. </a:t>
            </a: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If Credit Rating System is already in place, the performance is assessed to find out whether its quality is (still) adequate.</a:t>
            </a:r>
          </a:p>
        </p:txBody>
      </p:sp>
      <p:pic>
        <p:nvPicPr>
          <p:cNvPr id="7" name="Рисунок 6"/>
          <p:cNvPicPr/>
          <p:nvPr/>
        </p:nvPicPr>
        <p:blipFill rotWithShape="1">
          <a:blip r:embed="rId3" r:link="rId4">
            <a:extLst>
              <a:ext uri="{28A0092B-C50C-407E-A947-70E740481C1C}">
                <a14:useLocalDpi xmlns:a14="http://schemas.microsoft.com/office/drawing/2010/main" val="0"/>
              </a:ext>
            </a:extLst>
          </a:blip>
          <a:srcRect t="22030" b="3152"/>
          <a:stretch>
            <a:fillRect/>
          </a:stretch>
        </p:blipFill>
        <p:spPr bwMode="auto">
          <a:xfrm>
            <a:off x="1825625" y="1219200"/>
            <a:ext cx="8478440" cy="2001901"/>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7D079010-E203-4919-A63F-D3F3499621A5}"/>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64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18</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lnSpcReduction="10000"/>
          </a:bodyPr>
          <a:lstStyle/>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400" b="1" dirty="0">
              <a:latin typeface="Cambria" panose="02040503050406030204" pitchFamily="18" charset="0"/>
            </a:endParaRPr>
          </a:p>
          <a:p>
            <a:pPr marL="0" indent="0" algn="just">
              <a:buNone/>
            </a:pPr>
            <a:r>
              <a:rPr lang="en-US" sz="1400" b="1" dirty="0">
                <a:latin typeface="Arial" panose="020B0604020202020204" pitchFamily="34" charset="0"/>
                <a:cs typeface="Arial" panose="020B0604020202020204" pitchFamily="34" charset="0"/>
              </a:rPr>
              <a:t>Credit Rating System performance assessment:</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Discriminatory power (</a:t>
            </a:r>
            <a:r>
              <a:rPr lang="en-US" sz="1400" i="1" dirty="0">
                <a:solidFill>
                  <a:srgbClr val="002060"/>
                </a:solidFill>
                <a:latin typeface="Arial" panose="020B0604020202020204" pitchFamily="34" charset="0"/>
                <a:cs typeface="Arial" panose="020B0604020202020204" pitchFamily="34" charset="0"/>
              </a:rPr>
              <a:t>Gini [0,1], AUROC [0,1], KS [0,1], etc</a:t>
            </a:r>
            <a:r>
              <a:rPr lang="en-US" sz="1400" dirty="0">
                <a:latin typeface="Arial" panose="020B0604020202020204" pitchFamily="34" charset="0"/>
                <a:cs typeface="Arial" panose="020B0604020202020204" pitchFamily="34" charset="0"/>
              </a:rPr>
              <a:t>.) – How well does a rating system rank borrowers according to their true probability of default (PD)?</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Calibration accuracy (</a:t>
            </a:r>
            <a:r>
              <a:rPr lang="en-US" sz="1400" i="1" dirty="0">
                <a:solidFill>
                  <a:srgbClr val="002060"/>
                </a:solidFill>
                <a:latin typeface="Arial" panose="020B0604020202020204" pitchFamily="34" charset="0"/>
                <a:cs typeface="Arial" panose="020B0604020202020204" pitchFamily="34" charset="0"/>
              </a:rPr>
              <a:t>Binomial test, Hosmer–</a:t>
            </a:r>
            <a:r>
              <a:rPr lang="en-US" sz="1400" i="1" dirty="0" err="1">
                <a:solidFill>
                  <a:srgbClr val="002060"/>
                </a:solidFill>
                <a:latin typeface="Arial" panose="020B0604020202020204" pitchFamily="34" charset="0"/>
                <a:cs typeface="Arial" panose="020B0604020202020204" pitchFamily="34" charset="0"/>
              </a:rPr>
              <a:t>Lemeshow</a:t>
            </a:r>
            <a:r>
              <a:rPr lang="en-US" sz="1400" i="1" dirty="0">
                <a:solidFill>
                  <a:srgbClr val="002060"/>
                </a:solidFill>
                <a:latin typeface="Arial" panose="020B0604020202020204" pitchFamily="34" charset="0"/>
                <a:cs typeface="Arial" panose="020B0604020202020204" pitchFamily="34" charset="0"/>
              </a:rPr>
              <a:t> test, </a:t>
            </a:r>
            <a:r>
              <a:rPr lang="en-US" sz="1400" i="1" dirty="0" err="1">
                <a:solidFill>
                  <a:srgbClr val="002060"/>
                </a:solidFill>
                <a:latin typeface="Arial" panose="020B0604020202020204" pitchFamily="34" charset="0"/>
                <a:cs typeface="Arial" panose="020B0604020202020204" pitchFamily="34" charset="0"/>
              </a:rPr>
              <a:t>Spiegelhalter</a:t>
            </a:r>
            <a:r>
              <a:rPr lang="en-US" sz="1400" i="1" dirty="0">
                <a:solidFill>
                  <a:srgbClr val="002060"/>
                </a:solidFill>
                <a:latin typeface="Arial" panose="020B0604020202020204" pitchFamily="34" charset="0"/>
                <a:cs typeface="Arial" panose="020B0604020202020204" pitchFamily="34" charset="0"/>
              </a:rPr>
              <a:t> test, Brier score [0,1], the traffic lights approach</a:t>
            </a:r>
            <a:r>
              <a:rPr lang="en-US" sz="1400" dirty="0">
                <a:latin typeface="Arial" panose="020B0604020202020204" pitchFamily="34" charset="0"/>
                <a:cs typeface="Arial" panose="020B0604020202020204" pitchFamily="34" charset="0"/>
              </a:rPr>
              <a:t>) – How well do estimated PDs match true PDs?;</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Override rate;</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Multiyear cumulative PDs (</a:t>
            </a:r>
            <a:r>
              <a:rPr lang="en-US" sz="1400" i="1" dirty="0">
                <a:solidFill>
                  <a:srgbClr val="002060"/>
                </a:solidFill>
                <a:latin typeface="Arial" panose="020B0604020202020204" pitchFamily="34" charset="0"/>
                <a:cs typeface="Arial" panose="020B0604020202020204" pitchFamily="34" charset="0"/>
              </a:rPr>
              <a:t>out-of-time test</a:t>
            </a:r>
            <a:r>
              <a:rPr lang="en-US"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Stability of the ratings – Rating Migration (</a:t>
            </a:r>
            <a:r>
              <a:rPr lang="en-US" sz="1400" i="1" dirty="0">
                <a:solidFill>
                  <a:srgbClr val="002060"/>
                </a:solidFill>
                <a:latin typeface="Arial" panose="020B0604020202020204" pitchFamily="34" charset="0"/>
                <a:cs typeface="Arial" panose="020B0604020202020204" pitchFamily="34" charset="0"/>
              </a:rPr>
              <a:t>out-of-time test</a:t>
            </a:r>
            <a:r>
              <a:rPr lang="en-US" sz="1400" dirty="0">
                <a:latin typeface="Arial" panose="020B0604020202020204" pitchFamily="34" charset="0"/>
                <a:cs typeface="Arial" panose="020B0604020202020204" pitchFamily="34" charset="0"/>
              </a:rPr>
              <a:t>).</a:t>
            </a:r>
            <a:r>
              <a:rPr lang="en-US" sz="1400" dirty="0">
                <a:solidFill>
                  <a:srgbClr val="002060"/>
                </a:solidFill>
                <a:latin typeface="Arial" panose="020B0604020202020204" pitchFamily="34" charset="0"/>
                <a:cs typeface="Arial" panose="020B0604020202020204" pitchFamily="34" charset="0"/>
              </a:rPr>
              <a:t> </a:t>
            </a:r>
            <a:r>
              <a:rPr lang="en-US" sz="1400" i="1" dirty="0">
                <a:solidFill>
                  <a:srgbClr val="002060"/>
                </a:solidFill>
                <a:latin typeface="Arial" panose="020B0604020202020204" pitchFamily="34" charset="0"/>
                <a:cs typeface="Arial" panose="020B0604020202020204" pitchFamily="34" charset="0"/>
              </a:rPr>
              <a:t>Based on Cantor and Mann (2003) research about the stability of Moody’s rating system, it can be considered 25% or fewer one-notch ratings change as an upper threshold for a (presumably) very stable rating system and twice that (50%) as a threshold below which stability is considered poor. </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Compare two different Credit Rating Systems  (</a:t>
            </a:r>
            <a:r>
              <a:rPr lang="en-US" sz="1400" i="1" dirty="0">
                <a:solidFill>
                  <a:srgbClr val="002060"/>
                </a:solidFill>
                <a:latin typeface="Arial" panose="020B0604020202020204" pitchFamily="34" charset="0"/>
                <a:cs typeface="Arial" panose="020B0604020202020204" pitchFamily="34" charset="0"/>
              </a:rPr>
              <a:t>for example, </a:t>
            </a:r>
            <a:r>
              <a:rPr lang="en-US" sz="1400" i="1" dirty="0" err="1">
                <a:solidFill>
                  <a:srgbClr val="002060"/>
                </a:solidFill>
                <a:latin typeface="Arial" panose="020B0604020202020204" pitchFamily="34" charset="0"/>
                <a:cs typeface="Arial" panose="020B0604020202020204" pitchFamily="34" charset="0"/>
              </a:rPr>
              <a:t>Redelmeier</a:t>
            </a:r>
            <a:r>
              <a:rPr lang="en-US" sz="1400" i="1" dirty="0">
                <a:solidFill>
                  <a:srgbClr val="002060"/>
                </a:solidFill>
                <a:latin typeface="Arial" panose="020B0604020202020204" pitchFamily="34" charset="0"/>
                <a:cs typeface="Arial" panose="020B0604020202020204" pitchFamily="34" charset="0"/>
              </a:rPr>
              <a:t> test</a:t>
            </a:r>
            <a:r>
              <a:rPr lang="en-US" sz="1400" dirty="0">
                <a:latin typeface="Arial" panose="020B0604020202020204" pitchFamily="34" charset="0"/>
                <a:cs typeface="Arial" panose="020B0604020202020204" pitchFamily="34" charset="0"/>
              </a:rPr>
              <a:t>).</a:t>
            </a:r>
          </a:p>
        </p:txBody>
      </p:sp>
      <p:pic>
        <p:nvPicPr>
          <p:cNvPr id="8" name="Рисунок 7"/>
          <p:cNvPicPr/>
          <p:nvPr/>
        </p:nvPicPr>
        <p:blipFill rotWithShape="1">
          <a:blip r:embed="rId3" r:link="rId4">
            <a:extLst>
              <a:ext uri="{28A0092B-C50C-407E-A947-70E740481C1C}">
                <a14:useLocalDpi xmlns:a14="http://schemas.microsoft.com/office/drawing/2010/main" val="0"/>
              </a:ext>
            </a:extLst>
          </a:blip>
          <a:srcRect t="29928"/>
          <a:stretch>
            <a:fillRect/>
          </a:stretch>
        </p:blipFill>
        <p:spPr bwMode="auto">
          <a:xfrm>
            <a:off x="1841699" y="1295400"/>
            <a:ext cx="8478440" cy="1905000"/>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A9B7066-2518-4A4D-94CB-DE3961CF2F4F}"/>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964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19</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Cambria" panose="02040503050406030204" pitchFamily="18" charset="0"/>
              </a:rPr>
              <a:t>Case study 5. Credit Rating System performance assessment. </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risk management team of the bank Alpha has just built three candidate credit grade systems based on approved retailed PD model. John Smith, junior model developer, conducted the assessment of the candidate credit grade systems with CH statistics – the optimal number of credit grades analysis. Given the grading structure and the distribution of grade boundaries affect discriminatory power and calibration accuracy, Model risk manager has just informed John about insufficient performance assessment of the candidate credit grade systems. </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Help John by conducting the performance assessment of the candidate credit grade systems. Make conclusion about the best credit grade system based on performance.  </a:t>
            </a:r>
          </a:p>
          <a:p>
            <a:pPr marL="0" indent="0" algn="just">
              <a:buNone/>
            </a:pPr>
            <a:r>
              <a:rPr lang="en-US" sz="1400" b="1" dirty="0">
                <a:latin typeface="Arial" panose="020B0604020202020204" pitchFamily="34" charset="0"/>
                <a:cs typeface="Arial" panose="020B0604020202020204" pitchFamily="34" charset="0"/>
              </a:rPr>
              <a:t>Solution:</a:t>
            </a: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p:txBody>
      </p:sp>
      <p:graphicFrame>
        <p:nvGraphicFramePr>
          <p:cNvPr id="5" name="Таблица 4">
            <a:extLst>
              <a:ext uri="{FF2B5EF4-FFF2-40B4-BE49-F238E27FC236}">
                <a16:creationId xmlns:a16="http://schemas.microsoft.com/office/drawing/2014/main" id="{40647B2F-45C3-4E29-AA72-200CE5BCB9AB}"/>
              </a:ext>
            </a:extLst>
          </p:cNvPr>
          <p:cNvGraphicFramePr>
            <a:graphicFrameLocks noGrp="1"/>
          </p:cNvGraphicFramePr>
          <p:nvPr>
            <p:extLst>
              <p:ext uri="{D42A27DB-BD31-4B8C-83A1-F6EECF244321}">
                <p14:modId xmlns:p14="http://schemas.microsoft.com/office/powerpoint/2010/main" val="3141827786"/>
              </p:ext>
            </p:extLst>
          </p:nvPr>
        </p:nvGraphicFramePr>
        <p:xfrm>
          <a:off x="1163228" y="3886200"/>
          <a:ext cx="4780372" cy="1539240"/>
        </p:xfrm>
        <a:graphic>
          <a:graphicData uri="http://schemas.openxmlformats.org/drawingml/2006/table">
            <a:tbl>
              <a:tblPr>
                <a:tableStyleId>{793D81CF-94F2-401A-BA57-92F5A7B2D0C5}</a:tableStyleId>
              </a:tblPr>
              <a:tblGrid>
                <a:gridCol w="1456681">
                  <a:extLst>
                    <a:ext uri="{9D8B030D-6E8A-4147-A177-3AD203B41FA5}">
                      <a16:colId xmlns:a16="http://schemas.microsoft.com/office/drawing/2014/main" val="2623329815"/>
                    </a:ext>
                  </a:extLst>
                </a:gridCol>
                <a:gridCol w="759114">
                  <a:extLst>
                    <a:ext uri="{9D8B030D-6E8A-4147-A177-3AD203B41FA5}">
                      <a16:colId xmlns:a16="http://schemas.microsoft.com/office/drawing/2014/main" val="3776090957"/>
                    </a:ext>
                  </a:extLst>
                </a:gridCol>
                <a:gridCol w="718081">
                  <a:extLst>
                    <a:ext uri="{9D8B030D-6E8A-4147-A177-3AD203B41FA5}">
                      <a16:colId xmlns:a16="http://schemas.microsoft.com/office/drawing/2014/main" val="493880713"/>
                    </a:ext>
                  </a:extLst>
                </a:gridCol>
                <a:gridCol w="1046347">
                  <a:extLst>
                    <a:ext uri="{9D8B030D-6E8A-4147-A177-3AD203B41FA5}">
                      <a16:colId xmlns:a16="http://schemas.microsoft.com/office/drawing/2014/main" val="2082718476"/>
                    </a:ext>
                  </a:extLst>
                </a:gridCol>
                <a:gridCol w="800149">
                  <a:extLst>
                    <a:ext uri="{9D8B030D-6E8A-4147-A177-3AD203B41FA5}">
                      <a16:colId xmlns:a16="http://schemas.microsoft.com/office/drawing/2014/main" val="2770457827"/>
                    </a:ext>
                  </a:extLst>
                </a:gridCol>
              </a:tblGrid>
              <a:tr h="182880">
                <a:tc rowSpan="2">
                  <a:txBody>
                    <a:bodyPr/>
                    <a:lstStyle/>
                    <a:p>
                      <a:pPr algn="ctr" fontAlgn="ctr"/>
                      <a:r>
                        <a:rPr lang="en-GB" sz="1400" u="none" strike="noStrike" dirty="0">
                          <a:effectLst/>
                          <a:latin typeface="Arial" panose="020B0604020202020204" pitchFamily="34" charset="0"/>
                          <a:cs typeface="Arial" panose="020B0604020202020204" pitchFamily="34" charset="0"/>
                        </a:rPr>
                        <a:t>Credit Rating System</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gridSpan="4">
                  <a:txBody>
                    <a:bodyPr/>
                    <a:lstStyle/>
                    <a:p>
                      <a:pPr algn="ctr" fontAlgn="ctr"/>
                      <a:r>
                        <a:rPr lang="en-GB" sz="1400" u="none" strike="noStrike" dirty="0">
                          <a:effectLst/>
                          <a:latin typeface="Arial" panose="020B0604020202020204" pitchFamily="34" charset="0"/>
                          <a:cs typeface="Arial" panose="020B0604020202020204" pitchFamily="34" charset="0"/>
                        </a:rPr>
                        <a:t>Model performance </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31296750"/>
                  </a:ext>
                </a:extLst>
              </a:tr>
              <a:tr h="182880">
                <a:tc vMerge="1">
                  <a:txBody>
                    <a:bodyPr/>
                    <a:lstStyle/>
                    <a:p>
                      <a:endParaRPr lang="ru-RU"/>
                    </a:p>
                  </a:txBody>
                  <a:tcPr/>
                </a:tc>
                <a:tc>
                  <a:txBody>
                    <a:bodyPr/>
                    <a:lstStyle/>
                    <a:p>
                      <a:pPr algn="ctr" fontAlgn="ctr"/>
                      <a:r>
                        <a:rPr lang="en-GB" sz="1400" u="none" strike="noStrike">
                          <a:effectLst/>
                          <a:latin typeface="Arial" panose="020B0604020202020204" pitchFamily="34" charset="0"/>
                          <a:cs typeface="Arial" panose="020B0604020202020204" pitchFamily="34" charset="0"/>
                        </a:rPr>
                        <a:t>AUROC</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Gini AR</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HSLS test stat</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400" u="none" strike="noStrike">
                          <a:effectLst/>
                          <a:latin typeface="Arial" panose="020B0604020202020204" pitchFamily="34" charset="0"/>
                          <a:cs typeface="Arial" panose="020B0604020202020204" pitchFamily="34" charset="0"/>
                        </a:rPr>
                        <a:t>HSLS p-value</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927358214"/>
                  </a:ext>
                </a:extLst>
              </a:tr>
              <a:tr h="182880">
                <a:tc>
                  <a:txBody>
                    <a:bodyPr/>
                    <a:lstStyle/>
                    <a:p>
                      <a:pPr algn="l" fontAlgn="ctr"/>
                      <a:r>
                        <a:rPr lang="en-GB" sz="1400" u="none" strike="noStrike">
                          <a:effectLst/>
                          <a:latin typeface="Arial" panose="020B0604020202020204" pitchFamily="34" charset="0"/>
                          <a:cs typeface="Arial" panose="020B0604020202020204" pitchFamily="34" charset="0"/>
                        </a:rPr>
                        <a:t>7 grades</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a:effectLst/>
                          <a:latin typeface="Arial" panose="020B0604020202020204" pitchFamily="34" charset="0"/>
                          <a:cs typeface="Arial" panose="020B0604020202020204" pitchFamily="34" charset="0"/>
                        </a:rPr>
                        <a:t>0.6828</a:t>
                      </a:r>
                      <a:endParaRPr lang="ru-RU"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a:effectLst/>
                          <a:latin typeface="Arial" panose="020B0604020202020204" pitchFamily="34" charset="0"/>
                          <a:cs typeface="Arial" panose="020B0604020202020204" pitchFamily="34" charset="0"/>
                        </a:rPr>
                        <a:t>0.37</a:t>
                      </a:r>
                      <a:endParaRPr lang="ru-RU"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dirty="0">
                          <a:effectLst/>
                          <a:latin typeface="Arial" panose="020B0604020202020204" pitchFamily="34" charset="0"/>
                          <a:cs typeface="Arial" panose="020B0604020202020204" pitchFamily="34" charset="0"/>
                        </a:rPr>
                        <a:t>4.55</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400" u="none" strike="noStrike">
                          <a:effectLst/>
                          <a:latin typeface="Arial" panose="020B0604020202020204" pitchFamily="34" charset="0"/>
                          <a:cs typeface="Arial" panose="020B0604020202020204" pitchFamily="34" charset="0"/>
                        </a:rPr>
                        <a:t>3.29%</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87234234"/>
                  </a:ext>
                </a:extLst>
              </a:tr>
              <a:tr h="182880">
                <a:tc>
                  <a:txBody>
                    <a:bodyPr/>
                    <a:lstStyle/>
                    <a:p>
                      <a:pPr algn="l" fontAlgn="ctr"/>
                      <a:r>
                        <a:rPr lang="en-GB" sz="1400" u="none" strike="noStrike">
                          <a:effectLst/>
                          <a:latin typeface="Arial" panose="020B0604020202020204" pitchFamily="34" charset="0"/>
                          <a:cs typeface="Arial" panose="020B0604020202020204" pitchFamily="34" charset="0"/>
                        </a:rPr>
                        <a:t>10 grades</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a:effectLst/>
                          <a:latin typeface="Arial" panose="020B0604020202020204" pitchFamily="34" charset="0"/>
                          <a:cs typeface="Arial" panose="020B0604020202020204" pitchFamily="34" charset="0"/>
                        </a:rPr>
                        <a:t>0.7633</a:t>
                      </a:r>
                      <a:endParaRPr lang="ru-RU"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dirty="0">
                          <a:effectLst/>
                          <a:latin typeface="Arial" panose="020B0604020202020204" pitchFamily="34" charset="0"/>
                          <a:cs typeface="Arial" panose="020B0604020202020204" pitchFamily="34" charset="0"/>
                        </a:rPr>
                        <a:t>0.53</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dirty="0">
                          <a:effectLst/>
                          <a:latin typeface="Arial" panose="020B0604020202020204" pitchFamily="34" charset="0"/>
                          <a:cs typeface="Arial" panose="020B0604020202020204" pitchFamily="34" charset="0"/>
                        </a:rPr>
                        <a:t>4.80</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400" u="none" strike="noStrike">
                          <a:effectLst/>
                          <a:latin typeface="Arial" panose="020B0604020202020204" pitchFamily="34" charset="0"/>
                          <a:cs typeface="Arial" panose="020B0604020202020204" pitchFamily="34" charset="0"/>
                        </a:rPr>
                        <a:t>56.96%</a:t>
                      </a:r>
                      <a:endParaRPr lang="ru-RU"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212741096"/>
                  </a:ext>
                </a:extLst>
              </a:tr>
              <a:tr h="182880">
                <a:tc>
                  <a:txBody>
                    <a:bodyPr/>
                    <a:lstStyle/>
                    <a:p>
                      <a:pPr algn="l" fontAlgn="ctr"/>
                      <a:r>
                        <a:rPr lang="en-GB" sz="1400" u="none" strike="noStrike">
                          <a:effectLst/>
                          <a:latin typeface="Arial" panose="020B0604020202020204" pitchFamily="34" charset="0"/>
                          <a:cs typeface="Arial" panose="020B0604020202020204" pitchFamily="34" charset="0"/>
                        </a:rPr>
                        <a:t>20 grades</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a:effectLst/>
                          <a:latin typeface="Arial" panose="020B0604020202020204" pitchFamily="34" charset="0"/>
                          <a:cs typeface="Arial" panose="020B0604020202020204" pitchFamily="34" charset="0"/>
                        </a:rPr>
                        <a:t>0.7528</a:t>
                      </a:r>
                      <a:endParaRPr lang="ru-RU"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a:effectLst/>
                          <a:latin typeface="Arial" panose="020B0604020202020204" pitchFamily="34" charset="0"/>
                          <a:cs typeface="Arial" panose="020B0604020202020204" pitchFamily="34" charset="0"/>
                        </a:rPr>
                        <a:t>0.51</a:t>
                      </a:r>
                      <a:endParaRPr lang="ru-RU"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kumimoji="0" lang="ru-RU" sz="1400" u="none" strike="noStrike" kern="1200" dirty="0">
                          <a:solidFill>
                            <a:schemeClr val="dk1"/>
                          </a:solidFill>
                          <a:effectLst/>
                          <a:latin typeface="Arial" panose="020B0604020202020204" pitchFamily="34" charset="0"/>
                          <a:ea typeface="+mn-ea"/>
                          <a:cs typeface="Arial" panose="020B0604020202020204" pitchFamily="34" charset="0"/>
                        </a:rPr>
                        <a:t>14.13</a:t>
                      </a:r>
                    </a:p>
                  </a:txBody>
                  <a:tcPr marL="7620" marR="7620" marT="7620" marB="0" anchor="ctr"/>
                </a:tc>
                <a:tc>
                  <a:txBody>
                    <a:bodyPr/>
                    <a:lstStyle/>
                    <a:p>
                      <a:pPr algn="ctr" fontAlgn="ctr"/>
                      <a:r>
                        <a:rPr kumimoji="0" lang="ru-RU" sz="1400" u="none" strike="noStrike" kern="1200" dirty="0">
                          <a:solidFill>
                            <a:schemeClr val="dk1"/>
                          </a:solidFill>
                          <a:effectLst/>
                          <a:latin typeface="Arial" panose="020B0604020202020204" pitchFamily="34" charset="0"/>
                          <a:ea typeface="+mn-ea"/>
                          <a:cs typeface="Arial" panose="020B0604020202020204" pitchFamily="34" charset="0"/>
                        </a:rPr>
                        <a:t>7.83%</a:t>
                      </a:r>
                    </a:p>
                  </a:txBody>
                  <a:tcPr marL="7620" marR="7620" marT="7620" marB="0" anchor="ctr"/>
                </a:tc>
                <a:extLst>
                  <a:ext uri="{0D108BD9-81ED-4DB2-BD59-A6C34878D82A}">
                    <a16:rowId xmlns:a16="http://schemas.microsoft.com/office/drawing/2014/main" val="940393675"/>
                  </a:ext>
                </a:extLst>
              </a:tr>
              <a:tr h="182880">
                <a:tc>
                  <a:txBody>
                    <a:bodyPr/>
                    <a:lstStyle/>
                    <a:p>
                      <a:pPr algn="l" fontAlgn="ctr"/>
                      <a:r>
                        <a:rPr lang="en-GB" sz="1400" u="none" strike="noStrike">
                          <a:effectLst/>
                          <a:latin typeface="Arial" panose="020B0604020202020204" pitchFamily="34" charset="0"/>
                          <a:cs typeface="Arial" panose="020B0604020202020204" pitchFamily="34" charset="0"/>
                        </a:rPr>
                        <a:t>PD model</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a:effectLst/>
                          <a:latin typeface="Arial" panose="020B0604020202020204" pitchFamily="34" charset="0"/>
                          <a:cs typeface="Arial" panose="020B0604020202020204" pitchFamily="34" charset="0"/>
                        </a:rPr>
                        <a:t>0.7790</a:t>
                      </a:r>
                      <a:endParaRPr lang="ru-RU"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a:effectLst/>
                          <a:latin typeface="Arial" panose="020B0604020202020204" pitchFamily="34" charset="0"/>
                          <a:cs typeface="Arial" panose="020B0604020202020204" pitchFamily="34" charset="0"/>
                        </a:rPr>
                        <a:t>0.56</a:t>
                      </a:r>
                      <a:endParaRPr lang="ru-RU"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400" u="none" strike="noStrike">
                          <a:effectLst/>
                          <a:latin typeface="Arial" panose="020B0604020202020204" pitchFamily="34" charset="0"/>
                          <a:cs typeface="Arial" panose="020B0604020202020204" pitchFamily="34" charset="0"/>
                        </a:rPr>
                        <a:t>8.30</a:t>
                      </a:r>
                      <a:endParaRPr lang="ru-RU" sz="14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400" u="none" strike="noStrike" dirty="0">
                          <a:effectLst/>
                          <a:latin typeface="Arial" panose="020B0604020202020204" pitchFamily="34" charset="0"/>
                          <a:cs typeface="Arial" panose="020B0604020202020204" pitchFamily="34" charset="0"/>
                        </a:rPr>
                        <a:t>40.51%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484120980"/>
                  </a:ext>
                </a:extLst>
              </a:tr>
            </a:tbl>
          </a:graphicData>
        </a:graphic>
      </p:graphicFrame>
      <p:pic>
        <p:nvPicPr>
          <p:cNvPr id="6" name="Рисунок 5">
            <a:extLst>
              <a:ext uri="{FF2B5EF4-FFF2-40B4-BE49-F238E27FC236}">
                <a16:creationId xmlns:a16="http://schemas.microsoft.com/office/drawing/2014/main" id="{6C0F4193-3899-48BD-9ADC-EEACC1DA93C1}"/>
              </a:ext>
            </a:extLst>
          </p:cNvPr>
          <p:cNvPicPr>
            <a:picLocks noChangeAspect="1"/>
          </p:cNvPicPr>
          <p:nvPr/>
        </p:nvPicPr>
        <p:blipFill>
          <a:blip r:embed="rId3"/>
          <a:stretch>
            <a:fillRect/>
          </a:stretch>
        </p:blipFill>
        <p:spPr>
          <a:xfrm>
            <a:off x="6273546" y="3570732"/>
            <a:ext cx="4978908" cy="2753868"/>
          </a:xfrm>
          <a:prstGeom prst="rect">
            <a:avLst/>
          </a:prstGeom>
        </p:spPr>
      </p:pic>
      <p:sp>
        <p:nvSpPr>
          <p:cNvPr id="7" name="TextBox 6">
            <a:extLst>
              <a:ext uri="{FF2B5EF4-FFF2-40B4-BE49-F238E27FC236}">
                <a16:creationId xmlns:a16="http://schemas.microsoft.com/office/drawing/2014/main" id="{EE3F9153-7698-4584-9D53-A5FDF098A14F}"/>
              </a:ext>
            </a:extLst>
          </p:cNvPr>
          <p:cNvSpPr txBox="1"/>
          <p:nvPr/>
        </p:nvSpPr>
        <p:spPr>
          <a:xfrm>
            <a:off x="1156301" y="5602069"/>
            <a:ext cx="4762154" cy="646331"/>
          </a:xfrm>
          <a:prstGeom prst="rect">
            <a:avLst/>
          </a:prstGeom>
          <a:noFill/>
        </p:spPr>
        <p:txBody>
          <a:bodyPr wrap="square" rtlCol="0">
            <a:spAutoFit/>
          </a:bodyPr>
          <a:lstStyle/>
          <a:p>
            <a:pPr marL="0" indent="0" algn="just">
              <a:buNone/>
            </a:pPr>
            <a:r>
              <a:rPr lang="en-US" sz="1200" i="1" dirty="0">
                <a:solidFill>
                  <a:srgbClr val="0070C0"/>
                </a:solidFill>
                <a:latin typeface="Arial" panose="020B0604020202020204" pitchFamily="34" charset="0"/>
                <a:cs typeface="Arial" panose="020B0604020202020204" pitchFamily="34" charset="0"/>
              </a:rPr>
              <a:t>Note: The maximum attainable accuracy depends on the portfolio structure, in particular on the heterogeneity of a portfolio with respect to default probabilities.</a:t>
            </a:r>
            <a:endParaRPr lang="ru-RU" sz="1200" i="1" dirty="0">
              <a:solidFill>
                <a:srgbClr val="0070C0"/>
              </a:solidFill>
            </a:endParaRPr>
          </a:p>
        </p:txBody>
      </p:sp>
    </p:spTree>
    <p:extLst>
      <p:ext uri="{BB962C8B-B14F-4D97-AF65-F5344CB8AC3E}">
        <p14:creationId xmlns:p14="http://schemas.microsoft.com/office/powerpoint/2010/main" val="137107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40706" y="76200"/>
            <a:ext cx="8510588" cy="1011592"/>
          </a:xfrm>
        </p:spPr>
        <p:txBody>
          <a:bodyPr>
            <a:noAutofit/>
          </a:bodyPr>
          <a:lstStyle/>
          <a:p>
            <a:pPr algn="ctr"/>
            <a:r>
              <a:rPr lang="en-US" dirty="0">
                <a:latin typeface="Arial" panose="020B0604020202020204" pitchFamily="34" charset="0"/>
                <a:cs typeface="Arial" panose="020B0604020202020204" pitchFamily="34" charset="0"/>
              </a:rPr>
              <a:t>Credit risk-based pricing</a:t>
            </a:r>
            <a:endParaRPr lang="ru-RU" dirty="0">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a:t>
            </a:fld>
            <a:endParaRPr lang="ru-RU"/>
          </a:p>
        </p:txBody>
      </p:sp>
      <p:sp>
        <p:nvSpPr>
          <p:cNvPr id="10243" name="Rectangle 3"/>
          <p:cNvSpPr>
            <a:spLocks noGrp="1" noRot="1" noChangeArrowheads="1"/>
          </p:cNvSpPr>
          <p:nvPr>
            <p:ph sz="quarter" idx="1"/>
          </p:nvPr>
        </p:nvSpPr>
        <p:spPr>
          <a:xfrm>
            <a:off x="609600" y="1219200"/>
            <a:ext cx="10972800" cy="5137150"/>
          </a:xfrm>
        </p:spPr>
        <p:txBody>
          <a:bodyPr>
            <a:normAutofit/>
          </a:bodyPr>
          <a:lstStyle/>
          <a:p>
            <a:pPr marL="0" indent="0" algn="ctr">
              <a:buNone/>
            </a:pPr>
            <a:r>
              <a:rPr lang="en-US" sz="3200" b="1" dirty="0">
                <a:latin typeface="Arial" panose="020B0604020202020204" pitchFamily="34" charset="0"/>
                <a:cs typeface="Arial" panose="020B0604020202020204" pitchFamily="34" charset="0"/>
              </a:rPr>
              <a:t>Content</a:t>
            </a:r>
            <a:endParaRPr lang="ru-RU" sz="3200" b="1" dirty="0">
              <a:latin typeface="Arial" panose="020B0604020202020204" pitchFamily="34" charset="0"/>
              <a:cs typeface="Arial" panose="020B0604020202020204" pitchFamily="34" charset="0"/>
            </a:endParaRPr>
          </a:p>
          <a:p>
            <a:pPr marL="457200" indent="-457200" algn="just">
              <a:buClrTx/>
              <a:buFont typeface="+mj-lt"/>
              <a:buAutoNum type="arabicPeriod"/>
            </a:pPr>
            <a:r>
              <a:rPr lang="en-US" sz="2200" dirty="0">
                <a:latin typeface="Arial" panose="020B0604020202020204" pitchFamily="34" charset="0"/>
                <a:cs typeface="Arial" panose="020B0604020202020204" pitchFamily="34" charset="0"/>
              </a:rPr>
              <a:t>PD, LGD and EAD model process building: overview.</a:t>
            </a:r>
          </a:p>
          <a:p>
            <a:pPr marL="457200" indent="-457200" algn="just">
              <a:buClrTx/>
              <a:buFont typeface="+mj-lt"/>
              <a:buAutoNum type="arabicPeriod"/>
            </a:pPr>
            <a:r>
              <a:rPr lang="en-US" sz="2200" dirty="0">
                <a:latin typeface="Arial" panose="020B0604020202020204" pitchFamily="34" charset="0"/>
                <a:cs typeface="Arial" panose="020B0604020202020204" pitchFamily="34" charset="0"/>
              </a:rPr>
              <a:t>PD model VS Credit Rating System performance assessment:</a:t>
            </a:r>
          </a:p>
          <a:p>
            <a:pPr marL="720725" indent="-273050" algn="just">
              <a:buClrTx/>
              <a:buFont typeface="Arial" panose="020B0604020202020204" pitchFamily="34" charset="0"/>
              <a:buChar char="•"/>
            </a:pPr>
            <a:r>
              <a:rPr lang="en-US" sz="1800" dirty="0">
                <a:latin typeface="Arial" panose="020B0604020202020204" pitchFamily="34" charset="0"/>
                <a:cs typeface="Arial" panose="020B0604020202020204" pitchFamily="34" charset="0"/>
              </a:rPr>
              <a:t>PD model accuracy and discriminatory power.</a:t>
            </a:r>
          </a:p>
          <a:p>
            <a:pPr marL="720725" indent="-273050" algn="just">
              <a:buClrTx/>
              <a:buFont typeface="Arial" panose="020B0604020202020204" pitchFamily="34" charset="0"/>
              <a:buChar char="•"/>
            </a:pPr>
            <a:r>
              <a:rPr lang="en-US" sz="1800" dirty="0">
                <a:latin typeface="Arial" panose="020B0604020202020204" pitchFamily="34" charset="0"/>
                <a:cs typeface="Arial" panose="020B0604020202020204" pitchFamily="34" charset="0"/>
              </a:rPr>
              <a:t>Credit Grade System development.</a:t>
            </a:r>
          </a:p>
          <a:p>
            <a:pPr marL="720725" indent="-273050" algn="just">
              <a:buClrTx/>
              <a:buFont typeface="Arial" panose="020B0604020202020204" pitchFamily="34" charset="0"/>
              <a:buChar char="•"/>
            </a:pPr>
            <a:r>
              <a:rPr lang="en-US" sz="1800" dirty="0">
                <a:latin typeface="Arial" panose="020B0604020202020204" pitchFamily="34" charset="0"/>
                <a:cs typeface="Arial" panose="020B0604020202020204" pitchFamily="34" charset="0"/>
              </a:rPr>
              <a:t>Credit Rating System performance assessment.</a:t>
            </a:r>
          </a:p>
          <a:p>
            <a:pPr marL="457200" indent="-457200" algn="just">
              <a:buClrTx/>
              <a:buFont typeface="+mj-lt"/>
              <a:buAutoNum type="arabicPeriod" startAt="3"/>
            </a:pPr>
            <a:r>
              <a:rPr lang="en-US" sz="2200" dirty="0">
                <a:latin typeface="Arial" panose="020B0604020202020204" pitchFamily="34" charset="0"/>
                <a:cs typeface="Arial" panose="020B0604020202020204" pitchFamily="34" charset="0"/>
              </a:rPr>
              <a:t>Credit risk-based pricing. Large homogeneous portfolio.</a:t>
            </a:r>
          </a:p>
          <a:p>
            <a:pPr marL="720725" indent="-273050" algn="just">
              <a:buClrTx/>
              <a:buFont typeface="Arial" panose="020B0604020202020204" pitchFamily="34" charset="0"/>
              <a:buChar char="•"/>
              <a:tabLst>
                <a:tab pos="803275" algn="l"/>
              </a:tabLst>
            </a:pPr>
            <a:r>
              <a:rPr lang="en-US" sz="1800" dirty="0">
                <a:latin typeface="Arial" panose="020B0604020202020204" pitchFamily="34" charset="0"/>
                <a:cs typeface="Arial" panose="020B0604020202020204" pitchFamily="34" charset="0"/>
              </a:rPr>
              <a:t>Price of the expected credit risk.</a:t>
            </a:r>
          </a:p>
          <a:p>
            <a:pPr marL="720725" indent="-273050" algn="just">
              <a:buClrTx/>
              <a:buFont typeface="Arial" panose="020B0604020202020204" pitchFamily="34" charset="0"/>
              <a:buChar char="•"/>
              <a:tabLst>
                <a:tab pos="803275" algn="l"/>
              </a:tabLst>
            </a:pPr>
            <a:r>
              <a:rPr lang="en-US" sz="1800" dirty="0">
                <a:latin typeface="Arial" panose="020B0604020202020204" pitchFamily="34" charset="0"/>
                <a:cs typeface="Arial" panose="020B0604020202020204" pitchFamily="34" charset="0"/>
              </a:rPr>
              <a:t>Costs of economic capital at credit risk.</a:t>
            </a:r>
          </a:p>
          <a:p>
            <a:pPr marL="457200" indent="-457200" algn="just">
              <a:buClrTx/>
              <a:buFont typeface="+mj-lt"/>
              <a:buAutoNum type="arabicPeriod" startAt="4"/>
            </a:pPr>
            <a:r>
              <a:rPr lang="en-US" sz="2200" dirty="0">
                <a:latin typeface="Arial" panose="020B0604020202020204" pitchFamily="34" charset="0"/>
                <a:cs typeface="Arial" panose="020B0604020202020204" pitchFamily="34" charset="0"/>
              </a:rPr>
              <a:t>Risk-adjusted return on capital (RAROC).</a:t>
            </a:r>
          </a:p>
          <a:p>
            <a:pPr marL="457200" indent="-457200" algn="just">
              <a:buClrTx/>
              <a:buFont typeface="+mj-lt"/>
              <a:buAutoNum type="arabicPeriod" startAt="4"/>
            </a:pPr>
            <a:r>
              <a:rPr lang="en-US" sz="2200" dirty="0">
                <a:latin typeface="Arial" panose="020B0604020202020204" pitchFamily="34" charset="0"/>
                <a:cs typeface="Arial" panose="020B0604020202020204" pitchFamily="34" charset="0"/>
              </a:rPr>
              <a:t>Conclusion: Model Validation.</a:t>
            </a:r>
          </a:p>
        </p:txBody>
      </p:sp>
    </p:spTree>
    <p:extLst>
      <p:ext uri="{BB962C8B-B14F-4D97-AF65-F5344CB8AC3E}">
        <p14:creationId xmlns:p14="http://schemas.microsoft.com/office/powerpoint/2010/main" val="3377168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20</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Economic consequences of the Credit Rating System design</a:t>
            </a:r>
          </a:p>
        </p:txBody>
      </p:sp>
      <p:sp>
        <p:nvSpPr>
          <p:cNvPr id="10" name="Rectangle 2">
            <a:extLst>
              <a:ext uri="{FF2B5EF4-FFF2-40B4-BE49-F238E27FC236}">
                <a16:creationId xmlns:a16="http://schemas.microsoft.com/office/drawing/2014/main" id="{9F4F80EC-2864-45AE-99EA-BC6CED39F405}"/>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graphicFrame>
        <p:nvGraphicFramePr>
          <p:cNvPr id="3" name="Таблица 10">
            <a:extLst>
              <a:ext uri="{FF2B5EF4-FFF2-40B4-BE49-F238E27FC236}">
                <a16:creationId xmlns:a16="http://schemas.microsoft.com/office/drawing/2014/main" id="{4669D6B8-7CA7-4BD9-932A-CDE2BDCADC62}"/>
              </a:ext>
            </a:extLst>
          </p:cNvPr>
          <p:cNvGraphicFramePr>
            <a:graphicFrameLocks noGrp="1"/>
          </p:cNvGraphicFramePr>
          <p:nvPr>
            <p:extLst>
              <p:ext uri="{D42A27DB-BD31-4B8C-83A1-F6EECF244321}">
                <p14:modId xmlns:p14="http://schemas.microsoft.com/office/powerpoint/2010/main" val="40162002"/>
              </p:ext>
            </p:extLst>
          </p:nvPr>
        </p:nvGraphicFramePr>
        <p:xfrm>
          <a:off x="647700" y="1520698"/>
          <a:ext cx="10934700" cy="4196080"/>
        </p:xfrm>
        <a:graphic>
          <a:graphicData uri="http://schemas.openxmlformats.org/drawingml/2006/table">
            <a:tbl>
              <a:tblPr firstRow="1" bandRow="1">
                <a:tableStyleId>{8EC20E35-A176-4012-BC5E-935CFFF8708E}</a:tableStyleId>
              </a:tblPr>
              <a:tblGrid>
                <a:gridCol w="6057900">
                  <a:extLst>
                    <a:ext uri="{9D8B030D-6E8A-4147-A177-3AD203B41FA5}">
                      <a16:colId xmlns:a16="http://schemas.microsoft.com/office/drawing/2014/main" val="2807346972"/>
                    </a:ext>
                  </a:extLst>
                </a:gridCol>
                <a:gridCol w="4876800">
                  <a:extLst>
                    <a:ext uri="{9D8B030D-6E8A-4147-A177-3AD203B41FA5}">
                      <a16:colId xmlns:a16="http://schemas.microsoft.com/office/drawing/2014/main" val="971030162"/>
                    </a:ext>
                  </a:extLst>
                </a:gridCol>
              </a:tblGrid>
              <a:tr h="370840">
                <a:tc gridSpan="2">
                  <a:txBody>
                    <a:bodyPr/>
                    <a:lstStyle/>
                    <a:p>
                      <a:pPr algn="ctr"/>
                      <a:r>
                        <a:rPr kumimoji="0" lang="en-US" sz="1800" b="1" i="0" kern="1200" dirty="0">
                          <a:solidFill>
                            <a:schemeClr val="tx1"/>
                          </a:solidFill>
                          <a:effectLst/>
                          <a:latin typeface="+mn-lt"/>
                          <a:ea typeface="+mn-ea"/>
                          <a:cs typeface="+mn-cs"/>
                        </a:rPr>
                        <a:t>Credit Rating System and Capital requirements</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hMerge="1">
                  <a:txBody>
                    <a:bodyPr/>
                    <a:lstStyle/>
                    <a:p>
                      <a:endParaRPr lang="ru-RU"/>
                    </a:p>
                  </a:txBody>
                  <a:tcPr/>
                </a:tc>
                <a:extLst>
                  <a:ext uri="{0D108BD9-81ED-4DB2-BD59-A6C34878D82A}">
                    <a16:rowId xmlns:a16="http://schemas.microsoft.com/office/drawing/2014/main" val="605578566"/>
                  </a:ext>
                </a:extLst>
              </a:tr>
              <a:tr h="370840">
                <a:tc>
                  <a:txBody>
                    <a:bodyPr/>
                    <a:lstStyle/>
                    <a:p>
                      <a:pPr marL="0" indent="0" algn="just">
                        <a:spcBef>
                          <a:spcPts val="600"/>
                        </a:spcBef>
                        <a:buNone/>
                      </a:pPr>
                      <a:r>
                        <a:rPr kumimoji="0" lang="en-US" sz="1400" b="0" i="0" kern="1200" dirty="0">
                          <a:solidFill>
                            <a:schemeClr val="dk1"/>
                          </a:solidFill>
                          <a:effectLst/>
                          <a:latin typeface="Arial" panose="020B0604020202020204" pitchFamily="34" charset="0"/>
                          <a:ea typeface="+mn-ea"/>
                          <a:cs typeface="Arial" panose="020B0604020202020204" pitchFamily="34" charset="0"/>
                        </a:rPr>
                        <a:t>The impact on capital requirements reflects the pros and cons of different grading systems. The capital requirement function is concave as a function of the PD. This implies that capital requirements will reduce, if the fineness of the grading structure increases. </a:t>
                      </a:r>
                    </a:p>
                    <a:p>
                      <a:pPr marL="0" indent="0" algn="just">
                        <a:spcBef>
                          <a:spcPts val="600"/>
                        </a:spcBef>
                        <a:buNone/>
                      </a:pPr>
                      <a:endParaRPr kumimoji="0" lang="en-US" sz="1400" b="0" i="0" kern="1200" dirty="0">
                        <a:solidFill>
                          <a:schemeClr val="dk1"/>
                        </a:solidFill>
                        <a:effectLst/>
                        <a:latin typeface="Arial" panose="020B0604020202020204" pitchFamily="34" charset="0"/>
                        <a:ea typeface="+mn-ea"/>
                        <a:cs typeface="Arial" panose="020B0604020202020204" pitchFamily="34" charset="0"/>
                      </a:endParaRPr>
                    </a:p>
                    <a:p>
                      <a:pPr marL="0" indent="0" algn="just">
                        <a:spcBef>
                          <a:spcPts val="600"/>
                        </a:spcBef>
                        <a:buNone/>
                      </a:pPr>
                      <a:r>
                        <a:rPr kumimoji="0" lang="en-US" sz="1400" b="0" i="0" kern="1200" dirty="0">
                          <a:solidFill>
                            <a:schemeClr val="dk1"/>
                          </a:solidFill>
                          <a:effectLst/>
                          <a:latin typeface="Arial" panose="020B0604020202020204" pitchFamily="34" charset="0"/>
                          <a:ea typeface="+mn-ea"/>
                          <a:cs typeface="Arial" panose="020B0604020202020204" pitchFamily="34" charset="0"/>
                        </a:rPr>
                        <a:t>The capital requirements are affected by:</a:t>
                      </a:r>
                    </a:p>
                    <a:p>
                      <a:pPr marL="171450" indent="-171450" algn="just">
                        <a:spcBef>
                          <a:spcPts val="600"/>
                        </a:spcBef>
                        <a:buFont typeface="Arial" panose="020B0604020202020204" pitchFamily="34" charset="0"/>
                        <a:buChar char="•"/>
                      </a:pPr>
                      <a:r>
                        <a:rPr kumimoji="0" lang="en-US" sz="1400" b="0" i="0" kern="1200" dirty="0">
                          <a:solidFill>
                            <a:schemeClr val="dk1"/>
                          </a:solidFill>
                          <a:effectLst/>
                          <a:latin typeface="Arial" panose="020B0604020202020204" pitchFamily="34" charset="0"/>
                          <a:ea typeface="+mn-ea"/>
                          <a:cs typeface="Arial" panose="020B0604020202020204" pitchFamily="34" charset="0"/>
                        </a:rPr>
                        <a:t>The number of grades. </a:t>
                      </a:r>
                      <a:r>
                        <a:rPr kumimoji="0" lang="en-US" sz="1400" b="0" i="0" kern="1200" dirty="0">
                          <a:solidFill>
                            <a:srgbClr val="0070C0"/>
                          </a:solidFill>
                          <a:effectLst/>
                          <a:latin typeface="Arial" panose="020B0604020202020204" pitchFamily="34" charset="0"/>
                          <a:ea typeface="+mn-ea"/>
                          <a:cs typeface="Arial" panose="020B0604020202020204" pitchFamily="34" charset="0"/>
                        </a:rPr>
                        <a:t>A system with many grades exploits the capital function concavity better than a system with few. </a:t>
                      </a:r>
                    </a:p>
                    <a:p>
                      <a:pPr marL="171450" indent="-171450" algn="just">
                        <a:spcBef>
                          <a:spcPts val="600"/>
                        </a:spcBef>
                        <a:buFont typeface="Arial" panose="020B0604020202020204" pitchFamily="34" charset="0"/>
                        <a:buChar char="•"/>
                      </a:pPr>
                      <a:endParaRPr kumimoji="0" lang="en-US" sz="1400" b="0" i="0" kern="1200" dirty="0">
                        <a:solidFill>
                          <a:srgbClr val="0070C0"/>
                        </a:solidFill>
                        <a:effectLst/>
                        <a:latin typeface="Arial" panose="020B0604020202020204" pitchFamily="34" charset="0"/>
                        <a:ea typeface="+mn-ea"/>
                        <a:cs typeface="Arial" panose="020B0604020202020204" pitchFamily="34" charset="0"/>
                      </a:endParaRPr>
                    </a:p>
                    <a:p>
                      <a:pPr marL="171450" indent="-171450" algn="just">
                        <a:spcBef>
                          <a:spcPts val="600"/>
                        </a:spcBef>
                        <a:buFont typeface="Arial" panose="020B0604020202020204" pitchFamily="34" charset="0"/>
                        <a:buChar char="•"/>
                      </a:pPr>
                      <a:r>
                        <a:rPr kumimoji="0" lang="en-US" sz="1400" b="0" i="0" kern="1200" dirty="0">
                          <a:solidFill>
                            <a:schemeClr val="dk1"/>
                          </a:solidFill>
                          <a:effectLst/>
                          <a:latin typeface="Arial" panose="020B0604020202020204" pitchFamily="34" charset="0"/>
                          <a:ea typeface="+mn-ea"/>
                          <a:cs typeface="Arial" panose="020B0604020202020204" pitchFamily="34" charset="0"/>
                        </a:rPr>
                        <a:t>The distribution of grade boundaries. </a:t>
                      </a:r>
                      <a:r>
                        <a:rPr kumimoji="0" lang="en-US" sz="1400" b="0" i="0" kern="1200" dirty="0">
                          <a:solidFill>
                            <a:srgbClr val="0070C0"/>
                          </a:solidFill>
                          <a:effectLst/>
                          <a:latin typeface="Arial" panose="020B0604020202020204" pitchFamily="34" charset="0"/>
                          <a:ea typeface="+mn-ea"/>
                          <a:cs typeface="Arial" panose="020B0604020202020204" pitchFamily="34" charset="0"/>
                        </a:rPr>
                        <a:t>To take advantage of the concavity effect, the grading system (the grade boundaries) should be optimal from capital requirements perspective. </a:t>
                      </a:r>
                    </a:p>
                    <a:p>
                      <a:pPr marL="171450" indent="-171450" algn="just">
                        <a:spcBef>
                          <a:spcPts val="600"/>
                        </a:spcBef>
                        <a:buFont typeface="Arial" panose="020B0604020202020204" pitchFamily="34" charset="0"/>
                        <a:buChar char="•"/>
                      </a:pPr>
                      <a:endParaRPr kumimoji="0" lang="en-US" sz="1400" b="0" i="0" kern="1200" dirty="0">
                        <a:solidFill>
                          <a:srgbClr val="0070C0"/>
                        </a:solidFill>
                        <a:effectLst/>
                        <a:latin typeface="Arial" panose="020B0604020202020204" pitchFamily="34" charset="0"/>
                        <a:ea typeface="+mn-ea"/>
                        <a:cs typeface="Arial" panose="020B0604020202020204" pitchFamily="34" charset="0"/>
                      </a:endParaRPr>
                    </a:p>
                    <a:p>
                      <a:pPr marL="171450" indent="-171450" algn="just">
                        <a:spcBef>
                          <a:spcPts val="600"/>
                        </a:spcBef>
                        <a:buFont typeface="Arial" panose="020B0604020202020204" pitchFamily="34" charset="0"/>
                        <a:buChar char="•"/>
                      </a:pPr>
                      <a:r>
                        <a:rPr kumimoji="0" lang="en-US" sz="1400" b="0" i="0" kern="1200" dirty="0">
                          <a:solidFill>
                            <a:schemeClr val="dk1"/>
                          </a:solidFill>
                          <a:effectLst/>
                          <a:latin typeface="Arial" panose="020B0604020202020204" pitchFamily="34" charset="0"/>
                          <a:ea typeface="+mn-ea"/>
                          <a:cs typeface="Arial" panose="020B0604020202020204" pitchFamily="34" charset="0"/>
                        </a:rPr>
                        <a:t>The distribution of borrowers across PDs. </a:t>
                      </a:r>
                      <a:r>
                        <a:rPr kumimoji="0" lang="en-US" sz="1400" b="0" i="1" kern="1200" dirty="0">
                          <a:solidFill>
                            <a:srgbClr val="0070C0"/>
                          </a:solidFill>
                          <a:effectLst/>
                          <a:latin typeface="Arial" panose="020B0604020202020204" pitchFamily="34" charset="0"/>
                          <a:ea typeface="+mn-ea"/>
                          <a:cs typeface="Arial" panose="020B0604020202020204" pitchFamily="34" charset="0"/>
                        </a:rPr>
                        <a:t>Rating grades should be finer over PD regions with many borrowers.</a:t>
                      </a:r>
                      <a:r>
                        <a:rPr lang="en-US" sz="1400" i="1" dirty="0">
                          <a:solidFill>
                            <a:srgbClr val="0070C0"/>
                          </a:solidFill>
                          <a:latin typeface="Arial" panose="020B0604020202020204" pitchFamily="34" charset="0"/>
                          <a:cs typeface="Arial" panose="020B0604020202020204" pitchFamily="34" charset="0"/>
                        </a:rPr>
                        <a:t> </a:t>
                      </a:r>
                    </a:p>
                  </a:txBody>
                  <a:tcPr>
                    <a:lnR w="12700" cap="flat" cmpd="sng" algn="ctr">
                      <a:solidFill>
                        <a:schemeClr val="bg1"/>
                      </a:solidFill>
                      <a:prstDash val="solid"/>
                      <a:round/>
                      <a:headEnd type="none" w="med" len="med"/>
                      <a:tailEnd type="none" w="med" len="med"/>
                    </a:lnR>
                    <a:noFill/>
                  </a:tcPr>
                </a:tc>
                <a:tc>
                  <a:txBody>
                    <a:bodyPr/>
                    <a:lstStyle/>
                    <a:p>
                      <a:pPr marL="0" indent="0" algn="just">
                        <a:spcBef>
                          <a:spcPts val="600"/>
                        </a:spcBef>
                        <a:buNone/>
                      </a:pPr>
                      <a:endParaRPr kumimoji="0" lang="en-US" sz="12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2209030387"/>
                  </a:ext>
                </a:extLst>
              </a:tr>
            </a:tbl>
          </a:graphicData>
        </a:graphic>
      </p:graphicFrame>
      <p:pic>
        <p:nvPicPr>
          <p:cNvPr id="5" name="Рисунок 4">
            <a:extLst>
              <a:ext uri="{FF2B5EF4-FFF2-40B4-BE49-F238E27FC236}">
                <a16:creationId xmlns:a16="http://schemas.microsoft.com/office/drawing/2014/main" id="{0C3C6FB3-3274-4031-9F8E-0D60E4E4B96A}"/>
              </a:ext>
            </a:extLst>
          </p:cNvPr>
          <p:cNvPicPr>
            <a:picLocks noChangeAspect="1"/>
          </p:cNvPicPr>
          <p:nvPr/>
        </p:nvPicPr>
        <p:blipFill>
          <a:blip r:embed="rId3"/>
          <a:stretch>
            <a:fillRect/>
          </a:stretch>
        </p:blipFill>
        <p:spPr>
          <a:xfrm>
            <a:off x="6802767" y="1911096"/>
            <a:ext cx="4742688" cy="3035808"/>
          </a:xfrm>
          <a:prstGeom prst="rect">
            <a:avLst/>
          </a:prstGeom>
        </p:spPr>
      </p:pic>
    </p:spTree>
    <p:extLst>
      <p:ext uri="{BB962C8B-B14F-4D97-AF65-F5344CB8AC3E}">
        <p14:creationId xmlns:p14="http://schemas.microsoft.com/office/powerpoint/2010/main" val="3334198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21</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Cambria" panose="02040503050406030204" pitchFamily="18" charset="0"/>
              </a:rPr>
              <a:t>Case study 6. Credit Rating System </a:t>
            </a:r>
            <a:r>
              <a:rPr lang="en-GB" sz="1800" b="1" dirty="0">
                <a:latin typeface="Cambria" panose="02040503050406030204" pitchFamily="18" charset="0"/>
              </a:rPr>
              <a:t>capital impact </a:t>
            </a:r>
            <a:r>
              <a:rPr lang="en-US" sz="1800" b="1" dirty="0">
                <a:latin typeface="Cambria" panose="02040503050406030204" pitchFamily="18" charset="0"/>
              </a:rPr>
              <a:t>assessment. </a:t>
            </a:r>
          </a:p>
          <a:p>
            <a:pPr marL="0" indent="0" algn="just">
              <a:buNone/>
            </a:pPr>
            <a:r>
              <a:rPr lang="en-US" sz="1200" b="1" dirty="0">
                <a:latin typeface="Arial" panose="020B0604020202020204" pitchFamily="34" charset="0"/>
                <a:cs typeface="Arial" panose="020B0604020202020204" pitchFamily="34" charset="0"/>
              </a:rPr>
              <a:t>Description: </a:t>
            </a:r>
            <a:r>
              <a:rPr lang="en-US" sz="1200" dirty="0">
                <a:latin typeface="Arial" panose="020B0604020202020204" pitchFamily="34" charset="0"/>
                <a:cs typeface="Arial" panose="020B0604020202020204" pitchFamily="34" charset="0"/>
              </a:rPr>
              <a:t>The model development team of the bank Alpha has assessed the candidate credit grade systems in terms of discriminatory power and calibration accuracy, and the optimal number of credit grades. However, the economical effect of the proposed credit grading systems is still unknow. Given the credit grading system will impact the capital requirements, Model risk manager has requested John Smith, junior model developer, to provide capital requirements impact analysis of the credit rating systems and make the final model selection. </a:t>
            </a:r>
            <a:r>
              <a:rPr lang="en-US" sz="1200" dirty="0">
                <a:highlight>
                  <a:srgbClr val="FFFF00"/>
                </a:highlight>
                <a:latin typeface="Arial" panose="020B0604020202020204" pitchFamily="34" charset="0"/>
                <a:cs typeface="Arial" panose="020B0604020202020204" pitchFamily="34" charset="0"/>
              </a:rPr>
              <a:t> </a:t>
            </a:r>
          </a:p>
          <a:p>
            <a:pPr marL="0" indent="0" algn="just">
              <a:buNone/>
            </a:pPr>
            <a:r>
              <a:rPr lang="en-US" sz="1200" b="1" dirty="0">
                <a:latin typeface="Arial" panose="020B0604020202020204" pitchFamily="34" charset="0"/>
                <a:cs typeface="Arial" panose="020B0604020202020204" pitchFamily="34" charset="0"/>
              </a:rPr>
              <a:t>Task: </a:t>
            </a:r>
            <a:r>
              <a:rPr lang="en-US" sz="1200" dirty="0">
                <a:latin typeface="Arial" panose="020B0604020202020204" pitchFamily="34" charset="0"/>
                <a:cs typeface="Arial" panose="020B0604020202020204" pitchFamily="34" charset="0"/>
              </a:rPr>
              <a:t>The model development team has received request while John is on core leave. The Lead of model development team allocated the capital requirements impact task to the colleague of John. Assuming that the credit grade system is built for Other retail exposures conduct capital requirements impact analysis of the credit rating systems and make the final model selection.  </a:t>
            </a: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r>
              <a:rPr lang="en-US" sz="1400" b="1" dirty="0">
                <a:latin typeface="Arial" panose="020B0604020202020204" pitchFamily="34" charset="0"/>
                <a:cs typeface="Arial" panose="020B0604020202020204" pitchFamily="34" charset="0"/>
              </a:rPr>
              <a:t>Solution:</a:t>
            </a:r>
            <a:endParaRPr lang="en-US" sz="1200" b="1" dirty="0">
              <a:highlight>
                <a:srgbClr val="FFFF00"/>
              </a:highlight>
              <a:latin typeface="Arial" panose="020B0604020202020204" pitchFamily="34" charset="0"/>
              <a:cs typeface="Arial" panose="020B0604020202020204" pitchFamily="34" charset="0"/>
            </a:endParaRPr>
          </a:p>
          <a:p>
            <a:pPr marL="0" indent="0" algn="just">
              <a:spcBef>
                <a:spcPts val="600"/>
              </a:spcBef>
              <a:buNone/>
            </a:pPr>
            <a:endParaRPr lang="en-US" sz="1200" dirty="0">
              <a:solidFill>
                <a:schemeClr val="dk1"/>
              </a:solidFill>
              <a:latin typeface="Arial" panose="020B0604020202020204" pitchFamily="34" charset="0"/>
              <a:cs typeface="Arial" panose="020B0604020202020204" pitchFamily="34" charset="0"/>
            </a:endParaRPr>
          </a:p>
          <a:p>
            <a:pPr marL="0" indent="0" algn="just">
              <a:spcBef>
                <a:spcPts val="600"/>
              </a:spcBef>
              <a:buNone/>
            </a:pPr>
            <a:endParaRPr lang="en-US" sz="1200" dirty="0">
              <a:latin typeface="Arial" panose="020B0604020202020204" pitchFamily="34" charset="0"/>
              <a:cs typeface="Arial" panose="020B0604020202020204" pitchFamily="34" charset="0"/>
            </a:endParaRPr>
          </a:p>
          <a:p>
            <a:pPr marL="0" indent="0" algn="just">
              <a:buNone/>
            </a:pPr>
            <a:endParaRPr lang="en-GB" sz="1200" dirty="0">
              <a:solidFill>
                <a:schemeClr val="dk1"/>
              </a:solidFill>
              <a:latin typeface="Arial" panose="020B0604020202020204" pitchFamily="34" charset="0"/>
              <a:cs typeface="Arial" panose="020B0604020202020204" pitchFamily="34" charset="0"/>
            </a:endParaRPr>
          </a:p>
          <a:p>
            <a:pPr marL="0" indent="0" algn="just">
              <a:buNone/>
            </a:pPr>
            <a:endParaRPr lang="en-US" sz="1200" b="1" dirty="0">
              <a:latin typeface="Cambria" panose="02040503050406030204" pitchFamily="18" charset="0"/>
            </a:endParaRPr>
          </a:p>
        </p:txBody>
      </p:sp>
      <p:graphicFrame>
        <p:nvGraphicFramePr>
          <p:cNvPr id="3" name="Таблица 2">
            <a:extLst>
              <a:ext uri="{FF2B5EF4-FFF2-40B4-BE49-F238E27FC236}">
                <a16:creationId xmlns:a16="http://schemas.microsoft.com/office/drawing/2014/main" id="{FE67BF77-872D-428A-8C8D-CBA574C6615F}"/>
              </a:ext>
            </a:extLst>
          </p:cNvPr>
          <p:cNvGraphicFramePr>
            <a:graphicFrameLocks noGrp="1"/>
          </p:cNvGraphicFramePr>
          <p:nvPr>
            <p:extLst>
              <p:ext uri="{D42A27DB-BD31-4B8C-83A1-F6EECF244321}">
                <p14:modId xmlns:p14="http://schemas.microsoft.com/office/powerpoint/2010/main" val="2284072373"/>
              </p:ext>
            </p:extLst>
          </p:nvPr>
        </p:nvGraphicFramePr>
        <p:xfrm>
          <a:off x="2667000" y="4998720"/>
          <a:ext cx="6629400" cy="1325880"/>
        </p:xfrm>
        <a:graphic>
          <a:graphicData uri="http://schemas.openxmlformats.org/drawingml/2006/table">
            <a:tbl>
              <a:tblPr>
                <a:tableStyleId>{793D81CF-94F2-401A-BA57-92F5A7B2D0C5}</a:tableStyleId>
              </a:tblPr>
              <a:tblGrid>
                <a:gridCol w="1271124">
                  <a:extLst>
                    <a:ext uri="{9D8B030D-6E8A-4147-A177-3AD203B41FA5}">
                      <a16:colId xmlns:a16="http://schemas.microsoft.com/office/drawing/2014/main" val="3974507821"/>
                    </a:ext>
                  </a:extLst>
                </a:gridCol>
                <a:gridCol w="801786">
                  <a:extLst>
                    <a:ext uri="{9D8B030D-6E8A-4147-A177-3AD203B41FA5}">
                      <a16:colId xmlns:a16="http://schemas.microsoft.com/office/drawing/2014/main" val="1706225380"/>
                    </a:ext>
                  </a:extLst>
                </a:gridCol>
                <a:gridCol w="801786">
                  <a:extLst>
                    <a:ext uri="{9D8B030D-6E8A-4147-A177-3AD203B41FA5}">
                      <a16:colId xmlns:a16="http://schemas.microsoft.com/office/drawing/2014/main" val="3883058064"/>
                    </a:ext>
                  </a:extLst>
                </a:gridCol>
                <a:gridCol w="997343">
                  <a:extLst>
                    <a:ext uri="{9D8B030D-6E8A-4147-A177-3AD203B41FA5}">
                      <a16:colId xmlns:a16="http://schemas.microsoft.com/office/drawing/2014/main" val="3948033064"/>
                    </a:ext>
                  </a:extLst>
                </a:gridCol>
                <a:gridCol w="762675">
                  <a:extLst>
                    <a:ext uri="{9D8B030D-6E8A-4147-A177-3AD203B41FA5}">
                      <a16:colId xmlns:a16="http://schemas.microsoft.com/office/drawing/2014/main" val="828738053"/>
                    </a:ext>
                  </a:extLst>
                </a:gridCol>
                <a:gridCol w="723562">
                  <a:extLst>
                    <a:ext uri="{9D8B030D-6E8A-4147-A177-3AD203B41FA5}">
                      <a16:colId xmlns:a16="http://schemas.microsoft.com/office/drawing/2014/main" val="3987078696"/>
                    </a:ext>
                  </a:extLst>
                </a:gridCol>
                <a:gridCol w="1271124">
                  <a:extLst>
                    <a:ext uri="{9D8B030D-6E8A-4147-A177-3AD203B41FA5}">
                      <a16:colId xmlns:a16="http://schemas.microsoft.com/office/drawing/2014/main" val="854010980"/>
                    </a:ext>
                  </a:extLst>
                </a:gridCol>
              </a:tblGrid>
              <a:tr h="182880">
                <a:tc rowSpan="2">
                  <a:txBody>
                    <a:bodyPr/>
                    <a:lstStyle/>
                    <a:p>
                      <a:pPr algn="ctr" fontAlgn="ctr"/>
                      <a:r>
                        <a:rPr lang="en-GB" sz="1200" u="none" strike="noStrike" dirty="0">
                          <a:effectLst/>
                          <a:latin typeface="Arial" panose="020B0604020202020204" pitchFamily="34" charset="0"/>
                          <a:cs typeface="Arial" panose="020B0604020202020204" pitchFamily="34" charset="0"/>
                        </a:rPr>
                        <a:t>Credit Rating System</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gridSpan="4">
                  <a:txBody>
                    <a:bodyPr/>
                    <a:lstStyle/>
                    <a:p>
                      <a:pPr algn="ctr" fontAlgn="ctr"/>
                      <a:r>
                        <a:rPr lang="en-GB" sz="1200" u="none" strike="noStrike">
                          <a:effectLst/>
                          <a:latin typeface="Arial" panose="020B0604020202020204" pitchFamily="34" charset="0"/>
                          <a:cs typeface="Arial" panose="020B0604020202020204" pitchFamily="34" charset="0"/>
                        </a:rPr>
                        <a:t>Model performance </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en-GB" sz="1200" u="none" strike="noStrike">
                          <a:effectLst/>
                          <a:latin typeface="Arial" panose="020B0604020202020204" pitchFamily="34" charset="0"/>
                          <a:cs typeface="Arial" panose="020B0604020202020204" pitchFamily="34" charset="0"/>
                        </a:rPr>
                        <a:t>CH Index</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rowSpan="2">
                  <a:txBody>
                    <a:bodyPr/>
                    <a:lstStyle/>
                    <a:p>
                      <a:pPr algn="ctr" fontAlgn="ctr"/>
                      <a:r>
                        <a:rPr lang="en-GB" sz="1200" u="none" strike="noStrike">
                          <a:effectLst/>
                          <a:latin typeface="Arial" panose="020B0604020202020204" pitchFamily="34" charset="0"/>
                          <a:cs typeface="Arial" panose="020B0604020202020204" pitchFamily="34" charset="0"/>
                        </a:rPr>
                        <a:t>Economic capital, EC</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113633555"/>
                  </a:ext>
                </a:extLst>
              </a:tr>
              <a:tr h="182880">
                <a:tc vMerge="1">
                  <a:txBody>
                    <a:bodyPr/>
                    <a:lstStyle/>
                    <a:p>
                      <a:endParaRPr lang="ru-RU"/>
                    </a:p>
                  </a:txBody>
                  <a:tcPr/>
                </a:tc>
                <a:tc>
                  <a:txBody>
                    <a:bodyPr/>
                    <a:lstStyle/>
                    <a:p>
                      <a:pPr algn="ctr" fontAlgn="ctr"/>
                      <a:r>
                        <a:rPr lang="en-GB" sz="1200" u="none" strike="noStrike">
                          <a:effectLst/>
                          <a:latin typeface="Arial" panose="020B0604020202020204" pitchFamily="34" charset="0"/>
                          <a:cs typeface="Arial" panose="020B0604020202020204" pitchFamily="34" charset="0"/>
                        </a:rPr>
                        <a:t>AUROC</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Gini AR</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HSLS test stat</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HSLS p-value</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874744315"/>
                  </a:ext>
                </a:extLst>
              </a:tr>
              <a:tr h="182880">
                <a:tc>
                  <a:txBody>
                    <a:bodyPr/>
                    <a:lstStyle/>
                    <a:p>
                      <a:pPr algn="l" fontAlgn="ctr"/>
                      <a:r>
                        <a:rPr lang="en-GB" sz="1200" u="none" strike="noStrike">
                          <a:effectLst/>
                          <a:latin typeface="Arial" panose="020B0604020202020204" pitchFamily="34" charset="0"/>
                          <a:cs typeface="Arial" panose="020B0604020202020204" pitchFamily="34" charset="0"/>
                        </a:rPr>
                        <a:t>7 grades</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0.6828</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0.37</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4.55</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200" u="none" strike="noStrike">
                          <a:effectLst/>
                          <a:latin typeface="Arial" panose="020B0604020202020204" pitchFamily="34" charset="0"/>
                          <a:cs typeface="Arial" panose="020B0604020202020204" pitchFamily="34" charset="0"/>
                        </a:rPr>
                        <a:t>3.29%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8 503.03</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2 589.24</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318112233"/>
                  </a:ext>
                </a:extLst>
              </a:tr>
              <a:tr h="182880">
                <a:tc>
                  <a:txBody>
                    <a:bodyPr/>
                    <a:lstStyle/>
                    <a:p>
                      <a:pPr algn="l" fontAlgn="ctr"/>
                      <a:r>
                        <a:rPr lang="en-GB" sz="1200" u="none" strike="noStrike">
                          <a:effectLst/>
                          <a:latin typeface="Arial" panose="020B0604020202020204" pitchFamily="34" charset="0"/>
                          <a:cs typeface="Arial" panose="020B0604020202020204" pitchFamily="34" charset="0"/>
                        </a:rPr>
                        <a:t>10 grades</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0.7633</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0.53</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4.80</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200" u="none" strike="noStrike">
                          <a:effectLst/>
                          <a:latin typeface="Arial" panose="020B0604020202020204" pitchFamily="34" charset="0"/>
                          <a:cs typeface="Arial" panose="020B0604020202020204" pitchFamily="34" charset="0"/>
                        </a:rPr>
                        <a:t>56.96%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17 118.92</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2 449.86</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43400247"/>
                  </a:ext>
                </a:extLst>
              </a:tr>
              <a:tr h="182880">
                <a:tc>
                  <a:txBody>
                    <a:bodyPr/>
                    <a:lstStyle/>
                    <a:p>
                      <a:pPr algn="l" fontAlgn="ctr"/>
                      <a:r>
                        <a:rPr lang="en-GB" sz="1200" u="none" strike="noStrike">
                          <a:effectLst/>
                          <a:latin typeface="Arial" panose="020B0604020202020204" pitchFamily="34" charset="0"/>
                          <a:cs typeface="Arial" panose="020B0604020202020204" pitchFamily="34" charset="0"/>
                        </a:rPr>
                        <a:t>20 grades</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0.7528</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0.51</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14.13</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200" u="none" strike="noStrike">
                          <a:effectLst/>
                          <a:latin typeface="Arial" panose="020B0604020202020204" pitchFamily="34" charset="0"/>
                          <a:cs typeface="Arial" panose="020B0604020202020204" pitchFamily="34" charset="0"/>
                        </a:rPr>
                        <a:t>7.83%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5 780.17</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2 471.66</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226431806"/>
                  </a:ext>
                </a:extLst>
              </a:tr>
              <a:tr h="182880">
                <a:tc>
                  <a:txBody>
                    <a:bodyPr/>
                    <a:lstStyle/>
                    <a:p>
                      <a:pPr algn="l" fontAlgn="ctr"/>
                      <a:r>
                        <a:rPr lang="en-GB" sz="1200" u="none" strike="noStrike">
                          <a:effectLst/>
                          <a:latin typeface="Arial" panose="020B0604020202020204" pitchFamily="34" charset="0"/>
                          <a:cs typeface="Arial" panose="020B0604020202020204" pitchFamily="34" charset="0"/>
                        </a:rPr>
                        <a:t>PD model</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0.7790</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0.56</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ru-RU" sz="1200" u="none" strike="noStrike">
                          <a:effectLst/>
                          <a:latin typeface="Arial" panose="020B0604020202020204" pitchFamily="34" charset="0"/>
                          <a:cs typeface="Arial" panose="020B0604020202020204" pitchFamily="34" charset="0"/>
                        </a:rPr>
                        <a:t>8.30</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ru-RU" sz="1200" u="none" strike="noStrike">
                          <a:effectLst/>
                          <a:latin typeface="Arial" panose="020B0604020202020204" pitchFamily="34" charset="0"/>
                          <a:cs typeface="Arial" panose="020B0604020202020204" pitchFamily="34" charset="0"/>
                        </a:rPr>
                        <a:t>40.51%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n/a</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dirty="0">
                          <a:effectLst/>
                          <a:latin typeface="Arial" panose="020B0604020202020204" pitchFamily="34" charset="0"/>
                          <a:cs typeface="Arial" panose="020B0604020202020204" pitchFamily="34" charset="0"/>
                        </a:rPr>
                        <a:t>n/a</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51408798"/>
                  </a:ext>
                </a:extLst>
              </a:tr>
            </a:tbl>
          </a:graphicData>
        </a:graphic>
      </p:graphicFrame>
      <mc:AlternateContent xmlns:mc="http://schemas.openxmlformats.org/markup-compatibility/2006" xmlns:a14="http://schemas.microsoft.com/office/drawing/2010/main">
        <mc:Choice Requires="a14">
          <p:graphicFrame>
            <p:nvGraphicFramePr>
              <p:cNvPr id="4" name="Таблица 4">
                <a:extLst>
                  <a:ext uri="{FF2B5EF4-FFF2-40B4-BE49-F238E27FC236}">
                    <a16:creationId xmlns:a16="http://schemas.microsoft.com/office/drawing/2014/main" id="{B596D74B-CE35-4F41-92AE-67E5D077DDC6}"/>
                  </a:ext>
                </a:extLst>
              </p:cNvPr>
              <p:cNvGraphicFramePr>
                <a:graphicFrameLocks noGrp="1"/>
              </p:cNvGraphicFramePr>
              <p:nvPr>
                <p:extLst>
                  <p:ext uri="{D42A27DB-BD31-4B8C-83A1-F6EECF244321}">
                    <p14:modId xmlns:p14="http://schemas.microsoft.com/office/powerpoint/2010/main" val="2187230873"/>
                  </p:ext>
                </p:extLst>
              </p:nvPr>
            </p:nvGraphicFramePr>
            <p:xfrm>
              <a:off x="685800" y="2968053"/>
              <a:ext cx="10820400" cy="1832547"/>
            </p:xfrm>
            <a:graphic>
              <a:graphicData uri="http://schemas.openxmlformats.org/drawingml/2006/table">
                <a:tbl>
                  <a:tblPr firstRow="1" bandRow="1">
                    <a:tableStyleId>{5940675A-B579-460E-94D1-54222C63F5DA}</a:tableStyleId>
                  </a:tblPr>
                  <a:tblGrid>
                    <a:gridCol w="5410200">
                      <a:extLst>
                        <a:ext uri="{9D8B030D-6E8A-4147-A177-3AD203B41FA5}">
                          <a16:colId xmlns:a16="http://schemas.microsoft.com/office/drawing/2014/main" val="1683708328"/>
                        </a:ext>
                      </a:extLst>
                    </a:gridCol>
                    <a:gridCol w="5410200">
                      <a:extLst>
                        <a:ext uri="{9D8B030D-6E8A-4147-A177-3AD203B41FA5}">
                          <a16:colId xmlns:a16="http://schemas.microsoft.com/office/drawing/2014/main" val="974819785"/>
                        </a:ext>
                      </a:extLst>
                    </a:gridCol>
                  </a:tblGrid>
                  <a:tr h="236508">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kern="1200" dirty="0">
                              <a:solidFill>
                                <a:schemeClr val="dk1"/>
                              </a:solidFill>
                              <a:effectLst/>
                              <a:latin typeface="Arial" panose="020B0604020202020204" pitchFamily="34" charset="0"/>
                              <a:cs typeface="Arial" panose="020B0604020202020204" pitchFamily="34" charset="0"/>
                            </a:rPr>
                            <a:t>Capital requirement for Other retail exposures (Basel III, §120):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ru-RU" sz="1200" dirty="0"/>
                        </a:p>
                      </a:txBody>
                      <a:tcPr/>
                    </a:tc>
                    <a:extLst>
                      <a:ext uri="{0D108BD9-81ED-4DB2-BD59-A6C34878D82A}">
                        <a16:rowId xmlns:a16="http://schemas.microsoft.com/office/drawing/2014/main" val="3643066481"/>
                      </a:ext>
                    </a:extLst>
                  </a:tr>
                  <a:tr h="27302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smtClean="0">
                                    <a:latin typeface="Cambria Math" panose="02040503050406030204" pitchFamily="18" charset="0"/>
                                  </a:rPr>
                                  <m:t>𝐶</m:t>
                                </m:r>
                                <m:r>
                                  <a:rPr lang="en-GB" sz="1000" b="0" smtClean="0">
                                    <a:latin typeface="Cambria Math" panose="02040503050406030204" pitchFamily="18" charset="0"/>
                                  </a:rPr>
                                  <m:t>𝑎𝑝𝑖𝑡𝑎𝑙</m:t>
                                </m:r>
                                <m:r>
                                  <a:rPr lang="en-GB" sz="1000" b="0" smtClean="0">
                                    <a:latin typeface="Cambria Math" panose="02040503050406030204" pitchFamily="18" charset="0"/>
                                  </a:rPr>
                                  <m:t> </m:t>
                                </m:r>
                                <m:r>
                                  <a:rPr lang="en-GB" sz="1000" b="0" smtClean="0">
                                    <a:latin typeface="Cambria Math" panose="02040503050406030204" pitchFamily="18" charset="0"/>
                                  </a:rPr>
                                  <m:t>𝑟𝑒𝑞𝑢𝑖𝑟𝑒𝑚𝑒𝑛𝑡</m:t>
                                </m:r>
                                <m:r>
                                  <a:rPr lang="en-GB" sz="1000" b="0" smtClean="0">
                                    <a:latin typeface="Cambria Math" panose="02040503050406030204" pitchFamily="18" charset="0"/>
                                  </a:rPr>
                                  <m:t> </m:t>
                                </m:r>
                                <m:d>
                                  <m:dPr>
                                    <m:ctrlPr>
                                      <a:rPr lang="en-GB" sz="1000" b="0" i="1" smtClean="0">
                                        <a:latin typeface="Cambria Math" panose="02040503050406030204" pitchFamily="18" charset="0"/>
                                      </a:rPr>
                                    </m:ctrlPr>
                                  </m:dPr>
                                  <m:e>
                                    <m:r>
                                      <a:rPr lang="en-GB" sz="1000" b="0" smtClean="0">
                                        <a:latin typeface="Cambria Math" panose="02040503050406030204" pitchFamily="18" charset="0"/>
                                      </a:rPr>
                                      <m:t>𝐾</m:t>
                                    </m:r>
                                  </m:e>
                                </m:d>
                                <m:r>
                                  <a:rPr lang="en-GB" sz="1000" b="0" smtClean="0">
                                    <a:latin typeface="Cambria Math" panose="02040503050406030204" pitchFamily="18" charset="0"/>
                                  </a:rPr>
                                  <m:t>=</m:t>
                                </m:r>
                                <m:d>
                                  <m:dPr>
                                    <m:begChr m:val="["/>
                                    <m:endChr m:val="]"/>
                                    <m:ctrlPr>
                                      <a:rPr lang="en-US" sz="1000" i="1">
                                        <a:latin typeface="Cambria Math" panose="02040503050406030204" pitchFamily="18" charset="0"/>
                                      </a:rPr>
                                    </m:ctrlPr>
                                  </m:dPr>
                                  <m:e>
                                    <m:r>
                                      <a:rPr lang="en-GB" sz="1000" b="0" smtClean="0">
                                        <a:latin typeface="Cambria Math" panose="02040503050406030204" pitchFamily="18" charset="0"/>
                                      </a:rPr>
                                      <m:t>𝐿𝐺𝐷</m:t>
                                    </m:r>
                                    <m:r>
                                      <a:rPr lang="en-GB" sz="1000" b="0" smtClean="0">
                                        <a:latin typeface="Cambria Math" panose="02040503050406030204" pitchFamily="18" charset="0"/>
                                      </a:rPr>
                                      <m:t>×</m:t>
                                    </m:r>
                                    <m:r>
                                      <a:rPr lang="en-US" sz="1000">
                                        <a:latin typeface="Cambria Math" panose="02040503050406030204" pitchFamily="18" charset="0"/>
                                      </a:rPr>
                                      <m:t>𝑁</m:t>
                                    </m:r>
                                    <m:d>
                                      <m:dPr>
                                        <m:ctrlPr>
                                          <a:rPr lang="en-US" sz="1000" i="1">
                                            <a:latin typeface="Cambria Math" panose="02040503050406030204" pitchFamily="18" charset="0"/>
                                          </a:rPr>
                                        </m:ctrlPr>
                                      </m:dPr>
                                      <m:e>
                                        <m:f>
                                          <m:fPr>
                                            <m:ctrlPr>
                                              <a:rPr lang="en-US" sz="1000" i="1">
                                                <a:latin typeface="Cambria Math" panose="02040503050406030204" pitchFamily="18" charset="0"/>
                                              </a:rPr>
                                            </m:ctrlPr>
                                          </m:fPr>
                                          <m:num>
                                            <m:r>
                                              <a:rPr lang="en-US" sz="1000" smtClean="0">
                                                <a:latin typeface="Cambria Math" panose="02040503050406030204" pitchFamily="18" charset="0"/>
                                              </a:rPr>
                                              <m:t>𝐺</m:t>
                                            </m:r>
                                            <m:d>
                                              <m:dPr>
                                                <m:ctrlPr>
                                                  <a:rPr lang="en-US" sz="1000" i="1">
                                                    <a:latin typeface="Cambria Math" panose="02040503050406030204" pitchFamily="18" charset="0"/>
                                                  </a:rPr>
                                                </m:ctrlPr>
                                              </m:dPr>
                                              <m:e>
                                                <m:r>
                                                  <a:rPr lang="en-US" sz="1000" b="1">
                                                    <a:latin typeface="Cambria Math" panose="02040503050406030204" pitchFamily="18" charset="0"/>
                                                  </a:rPr>
                                                  <m:t>𝑷𝑫</m:t>
                                                </m:r>
                                              </m:e>
                                            </m:d>
                                            <m:r>
                                              <a:rPr lang="en-US" sz="1000">
                                                <a:latin typeface="Cambria Math" panose="02040503050406030204" pitchFamily="18" charset="0"/>
                                              </a:rPr>
                                              <m:t>+</m:t>
                                            </m:r>
                                            <m:rad>
                                              <m:radPr>
                                                <m:degHide m:val="on"/>
                                                <m:ctrlPr>
                                                  <a:rPr lang="en-US" sz="1000" i="1">
                                                    <a:latin typeface="Cambria Math" panose="02040503050406030204" pitchFamily="18" charset="0"/>
                                                  </a:rPr>
                                                </m:ctrlPr>
                                              </m:radPr>
                                              <m:deg/>
                                              <m:e>
                                                <m:r>
                                                  <a:rPr lang="en-US" sz="1000">
                                                    <a:latin typeface="Cambria Math" panose="02040503050406030204" pitchFamily="18" charset="0"/>
                                                  </a:rPr>
                                                  <m:t>𝑅</m:t>
                                                </m:r>
                                              </m:e>
                                            </m:rad>
                                            <m:r>
                                              <a:rPr lang="en-US" sz="1000">
                                                <a:latin typeface="Cambria Math" panose="02040503050406030204" pitchFamily="18" charset="0"/>
                                              </a:rPr>
                                              <m:t>×</m:t>
                                            </m:r>
                                            <m:r>
                                              <a:rPr lang="en-US" sz="1000">
                                                <a:latin typeface="Cambria Math" panose="02040503050406030204" pitchFamily="18" charset="0"/>
                                              </a:rPr>
                                              <m:t>𝐺</m:t>
                                            </m:r>
                                            <m:d>
                                              <m:dPr>
                                                <m:ctrlPr>
                                                  <a:rPr lang="en-US" sz="1000" i="1">
                                                    <a:latin typeface="Cambria Math" panose="02040503050406030204" pitchFamily="18" charset="0"/>
                                                  </a:rPr>
                                                </m:ctrlPr>
                                              </m:dPr>
                                              <m:e>
                                                <m:r>
                                                  <a:rPr lang="en-US" sz="1000">
                                                    <a:latin typeface="Cambria Math" panose="02040503050406030204" pitchFamily="18" charset="0"/>
                                                  </a:rPr>
                                                  <m:t>0.999</m:t>
                                                </m:r>
                                              </m:e>
                                            </m:d>
                                          </m:num>
                                          <m:den>
                                            <m:rad>
                                              <m:radPr>
                                                <m:degHide m:val="on"/>
                                                <m:ctrlPr>
                                                  <a:rPr lang="en-US" sz="1000" i="1">
                                                    <a:latin typeface="Cambria Math" panose="02040503050406030204" pitchFamily="18" charset="0"/>
                                                  </a:rPr>
                                                </m:ctrlPr>
                                              </m:radPr>
                                              <m:deg/>
                                              <m:e>
                                                <m:d>
                                                  <m:dPr>
                                                    <m:ctrlPr>
                                                      <a:rPr lang="en-US" sz="1000" i="1">
                                                        <a:latin typeface="Cambria Math" panose="02040503050406030204" pitchFamily="18" charset="0"/>
                                                      </a:rPr>
                                                    </m:ctrlPr>
                                                  </m:dPr>
                                                  <m:e>
                                                    <m:r>
                                                      <a:rPr lang="en-US" sz="1000">
                                                        <a:latin typeface="Cambria Math" panose="02040503050406030204" pitchFamily="18" charset="0"/>
                                                      </a:rPr>
                                                      <m:t>1−</m:t>
                                                    </m:r>
                                                    <m:r>
                                                      <a:rPr lang="en-US" sz="1000">
                                                        <a:latin typeface="Cambria Math" panose="02040503050406030204" pitchFamily="18" charset="0"/>
                                                      </a:rPr>
                                                      <m:t>𝑅</m:t>
                                                    </m:r>
                                                  </m:e>
                                                </m:d>
                                              </m:e>
                                            </m:rad>
                                          </m:den>
                                        </m:f>
                                      </m:e>
                                    </m:d>
                                    <m:r>
                                      <a:rPr lang="en-US" sz="1000">
                                        <a:latin typeface="Cambria Math" panose="02040503050406030204" pitchFamily="18" charset="0"/>
                                      </a:rPr>
                                      <m:t>−</m:t>
                                    </m:r>
                                    <m:r>
                                      <a:rPr lang="en-US" sz="1000" b="1">
                                        <a:latin typeface="Cambria Math" panose="02040503050406030204" pitchFamily="18" charset="0"/>
                                      </a:rPr>
                                      <m:t>𝑷𝑫</m:t>
                                    </m:r>
                                    <m:r>
                                      <a:rPr lang="en-US" sz="1000" b="1" smtClean="0">
                                        <a:latin typeface="Cambria Math" panose="02040503050406030204" pitchFamily="18" charset="0"/>
                                      </a:rPr>
                                      <m:t>×</m:t>
                                    </m:r>
                                    <m:r>
                                      <a:rPr lang="en-GB" sz="1000" b="0" smtClean="0">
                                        <a:latin typeface="Cambria Math" panose="02040503050406030204" pitchFamily="18" charset="0"/>
                                      </a:rPr>
                                      <m:t>𝐿𝐺𝐷</m:t>
                                    </m:r>
                                  </m:e>
                                </m:d>
                              </m:oMath>
                            </m:oMathPara>
                          </a14:m>
                          <a:endParaRPr lang="en-GB" sz="1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200" smtClean="0">
                                    <a:latin typeface="Cambria Math" panose="02040503050406030204" pitchFamily="18" charset="0"/>
                                  </a:rPr>
                                  <m:t>𝐶</m:t>
                                </m:r>
                                <m:r>
                                  <a:rPr lang="en-GB" sz="1200" b="0" smtClean="0">
                                    <a:latin typeface="Cambria Math" panose="02040503050406030204" pitchFamily="18" charset="0"/>
                                  </a:rPr>
                                  <m:t>𝑜𝑟𝑟𝑒𝑙𝑎𝑡𝑖𝑜𝑛</m:t>
                                </m:r>
                                <m:r>
                                  <a:rPr lang="en-GB" sz="1200" b="0" smtClean="0">
                                    <a:latin typeface="Cambria Math" panose="02040503050406030204" pitchFamily="18" charset="0"/>
                                  </a:rPr>
                                  <m:t> </m:t>
                                </m:r>
                                <m:d>
                                  <m:dPr>
                                    <m:ctrlPr>
                                      <a:rPr lang="en-GB" sz="1200" b="0" i="1" smtClean="0">
                                        <a:latin typeface="Cambria Math" panose="02040503050406030204" pitchFamily="18" charset="0"/>
                                      </a:rPr>
                                    </m:ctrlPr>
                                  </m:dPr>
                                  <m:e>
                                    <m:r>
                                      <a:rPr lang="en-GB" sz="1200" b="0" smtClean="0">
                                        <a:latin typeface="Cambria Math" panose="02040503050406030204" pitchFamily="18" charset="0"/>
                                      </a:rPr>
                                      <m:t>𝑅</m:t>
                                    </m:r>
                                  </m:e>
                                </m:d>
                                <m:r>
                                  <a:rPr lang="en-GB" sz="1200" b="0" smtClean="0">
                                    <a:latin typeface="Cambria Math" panose="02040503050406030204" pitchFamily="18" charset="0"/>
                                  </a:rPr>
                                  <m:t>=0.03×</m:t>
                                </m:r>
                                <m:f>
                                  <m:fPr>
                                    <m:ctrlPr>
                                      <a:rPr lang="en-GB" sz="1200" b="0" i="1" smtClean="0">
                                        <a:latin typeface="Cambria Math" panose="02040503050406030204" pitchFamily="18" charset="0"/>
                                      </a:rPr>
                                    </m:ctrlPr>
                                  </m:fPr>
                                  <m:num>
                                    <m:d>
                                      <m:dPr>
                                        <m:ctrlPr>
                                          <a:rPr lang="en-GB" sz="1200" b="0" i="1" smtClean="0">
                                            <a:latin typeface="Cambria Math" panose="02040503050406030204" pitchFamily="18" charset="0"/>
                                          </a:rPr>
                                        </m:ctrlPr>
                                      </m:dPr>
                                      <m:e>
                                        <m:r>
                                          <a:rPr lang="en-GB" sz="1200" b="0" smtClean="0">
                                            <a:latin typeface="Cambria Math" panose="02040503050406030204" pitchFamily="18" charset="0"/>
                                          </a:rPr>
                                          <m:t>1−</m:t>
                                        </m:r>
                                        <m:sSup>
                                          <m:sSupPr>
                                            <m:ctrlPr>
                                              <a:rPr lang="en-GB" sz="1200" b="0" i="1" smtClean="0">
                                                <a:latin typeface="Cambria Math" panose="02040503050406030204" pitchFamily="18" charset="0"/>
                                              </a:rPr>
                                            </m:ctrlPr>
                                          </m:sSupPr>
                                          <m:e>
                                            <m:r>
                                              <a:rPr lang="en-GB" sz="1200" b="0" smtClean="0">
                                                <a:latin typeface="Cambria Math" panose="02040503050406030204" pitchFamily="18" charset="0"/>
                                              </a:rPr>
                                              <m:t>𝑒</m:t>
                                            </m:r>
                                          </m:e>
                                          <m:sup>
                                            <m:r>
                                              <a:rPr lang="en-GB" sz="1200" b="0" smtClean="0">
                                                <a:latin typeface="Cambria Math" panose="02040503050406030204" pitchFamily="18" charset="0"/>
                                              </a:rPr>
                                              <m:t>−35×</m:t>
                                            </m:r>
                                            <m:r>
                                              <a:rPr lang="en-GB" sz="1200" b="0" smtClean="0">
                                                <a:latin typeface="Cambria Math" panose="02040503050406030204" pitchFamily="18" charset="0"/>
                                              </a:rPr>
                                              <m:t>𝑃𝐷</m:t>
                                            </m:r>
                                          </m:sup>
                                        </m:sSup>
                                      </m:e>
                                    </m:d>
                                  </m:num>
                                  <m:den>
                                    <m:d>
                                      <m:dPr>
                                        <m:ctrlPr>
                                          <a:rPr lang="en-GB" sz="1200" i="1">
                                            <a:latin typeface="Cambria Math" panose="02040503050406030204" pitchFamily="18" charset="0"/>
                                          </a:rPr>
                                        </m:ctrlPr>
                                      </m:dPr>
                                      <m:e>
                                        <m:r>
                                          <a:rPr lang="en-GB" sz="1200">
                                            <a:latin typeface="Cambria Math" panose="02040503050406030204" pitchFamily="18" charset="0"/>
                                          </a:rPr>
                                          <m:t>1−</m:t>
                                        </m:r>
                                        <m:sSup>
                                          <m:sSupPr>
                                            <m:ctrlPr>
                                              <a:rPr lang="en-GB" sz="1200" i="1">
                                                <a:latin typeface="Cambria Math" panose="02040503050406030204" pitchFamily="18" charset="0"/>
                                              </a:rPr>
                                            </m:ctrlPr>
                                          </m:sSupPr>
                                          <m:e>
                                            <m:r>
                                              <a:rPr lang="en-GB" sz="1200">
                                                <a:latin typeface="Cambria Math" panose="02040503050406030204" pitchFamily="18" charset="0"/>
                                              </a:rPr>
                                              <m:t>𝑒</m:t>
                                            </m:r>
                                          </m:e>
                                          <m:sup>
                                            <m:r>
                                              <a:rPr lang="en-GB" sz="1200">
                                                <a:latin typeface="Cambria Math" panose="02040503050406030204" pitchFamily="18" charset="0"/>
                                              </a:rPr>
                                              <m:t>−35</m:t>
                                            </m:r>
                                          </m:sup>
                                        </m:sSup>
                                      </m:e>
                                    </m:d>
                                  </m:den>
                                </m:f>
                                <m:r>
                                  <a:rPr lang="en-GB" sz="1200" b="0" smtClean="0">
                                    <a:latin typeface="Cambria Math" panose="02040503050406030204" pitchFamily="18" charset="0"/>
                                  </a:rPr>
                                  <m:t>+0.16×</m:t>
                                </m:r>
                                <m:d>
                                  <m:dPr>
                                    <m:begChr m:val="["/>
                                    <m:endChr m:val="]"/>
                                    <m:ctrlPr>
                                      <a:rPr lang="en-US" sz="1200" i="1">
                                        <a:latin typeface="Cambria Math" panose="02040503050406030204" pitchFamily="18" charset="0"/>
                                      </a:rPr>
                                    </m:ctrlPr>
                                  </m:dPr>
                                  <m:e>
                                    <m:r>
                                      <a:rPr lang="en-GB" sz="1200" b="0" smtClean="0">
                                        <a:latin typeface="Cambria Math" panose="02040503050406030204" pitchFamily="18" charset="0"/>
                                      </a:rPr>
                                      <m:t>1−</m:t>
                                    </m:r>
                                    <m:f>
                                      <m:fPr>
                                        <m:ctrlPr>
                                          <a:rPr lang="en-GB" sz="1200" i="1">
                                            <a:latin typeface="Cambria Math" panose="02040503050406030204" pitchFamily="18" charset="0"/>
                                          </a:rPr>
                                        </m:ctrlPr>
                                      </m:fPr>
                                      <m:num>
                                        <m:d>
                                          <m:dPr>
                                            <m:ctrlPr>
                                              <a:rPr lang="en-GB" sz="1200" i="1">
                                                <a:latin typeface="Cambria Math" panose="02040503050406030204" pitchFamily="18" charset="0"/>
                                              </a:rPr>
                                            </m:ctrlPr>
                                          </m:dPr>
                                          <m:e>
                                            <m:r>
                                              <a:rPr lang="en-GB" sz="1200">
                                                <a:latin typeface="Cambria Math" panose="02040503050406030204" pitchFamily="18" charset="0"/>
                                              </a:rPr>
                                              <m:t>1−</m:t>
                                            </m:r>
                                            <m:sSup>
                                              <m:sSupPr>
                                                <m:ctrlPr>
                                                  <a:rPr lang="en-GB" sz="1200" i="1">
                                                    <a:latin typeface="Cambria Math" panose="02040503050406030204" pitchFamily="18" charset="0"/>
                                                  </a:rPr>
                                                </m:ctrlPr>
                                              </m:sSupPr>
                                              <m:e>
                                                <m:r>
                                                  <a:rPr lang="en-GB" sz="1200">
                                                    <a:latin typeface="Cambria Math" panose="02040503050406030204" pitchFamily="18" charset="0"/>
                                                  </a:rPr>
                                                  <m:t>𝑒</m:t>
                                                </m:r>
                                              </m:e>
                                              <m:sup>
                                                <m:r>
                                                  <a:rPr lang="en-GB" sz="1200">
                                                    <a:latin typeface="Cambria Math" panose="02040503050406030204" pitchFamily="18" charset="0"/>
                                                  </a:rPr>
                                                  <m:t>−35×</m:t>
                                                </m:r>
                                                <m:r>
                                                  <a:rPr lang="en-GB" sz="1200">
                                                    <a:latin typeface="Cambria Math" panose="02040503050406030204" pitchFamily="18" charset="0"/>
                                                  </a:rPr>
                                                  <m:t>𝑃𝐷</m:t>
                                                </m:r>
                                              </m:sup>
                                            </m:sSup>
                                          </m:e>
                                        </m:d>
                                      </m:num>
                                      <m:den>
                                        <m:d>
                                          <m:dPr>
                                            <m:ctrlPr>
                                              <a:rPr lang="en-GB" sz="1200" i="1">
                                                <a:latin typeface="Cambria Math" panose="02040503050406030204" pitchFamily="18" charset="0"/>
                                              </a:rPr>
                                            </m:ctrlPr>
                                          </m:dPr>
                                          <m:e>
                                            <m:r>
                                              <a:rPr lang="en-GB" sz="1200">
                                                <a:latin typeface="Cambria Math" panose="02040503050406030204" pitchFamily="18" charset="0"/>
                                              </a:rPr>
                                              <m:t>1−</m:t>
                                            </m:r>
                                            <m:sSup>
                                              <m:sSupPr>
                                                <m:ctrlPr>
                                                  <a:rPr lang="en-GB" sz="1200" i="1">
                                                    <a:latin typeface="Cambria Math" panose="02040503050406030204" pitchFamily="18" charset="0"/>
                                                  </a:rPr>
                                                </m:ctrlPr>
                                              </m:sSupPr>
                                              <m:e>
                                                <m:r>
                                                  <a:rPr lang="en-GB" sz="1200">
                                                    <a:latin typeface="Cambria Math" panose="02040503050406030204" pitchFamily="18" charset="0"/>
                                                  </a:rPr>
                                                  <m:t>𝑒</m:t>
                                                </m:r>
                                              </m:e>
                                              <m:sup>
                                                <m:r>
                                                  <a:rPr lang="en-GB" sz="1200">
                                                    <a:latin typeface="Cambria Math" panose="02040503050406030204" pitchFamily="18" charset="0"/>
                                                  </a:rPr>
                                                  <m:t>−35</m:t>
                                                </m:r>
                                              </m:sup>
                                            </m:sSup>
                                          </m:e>
                                        </m:d>
                                      </m:den>
                                    </m:f>
                                  </m:e>
                                </m:d>
                              </m:oMath>
                            </m:oMathPara>
                          </a14:m>
                          <a:endParaRPr lang="ru-RU"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5882722"/>
                      </a:ext>
                    </a:extLst>
                  </a:tr>
                  <a:tr h="370840">
                    <a:tc gridSpan="2">
                      <a:txBody>
                        <a:bodyPr/>
                        <a:lstStyle/>
                        <a:p>
                          <a:pPr marL="0" indent="0" algn="just">
                            <a:spcBef>
                              <a:spcPts val="600"/>
                            </a:spcBef>
                            <a:buNone/>
                          </a:pPr>
                          <a:r>
                            <a:rPr kumimoji="0" lang="en-US" sz="1200" b="0" kern="1200" dirty="0">
                              <a:solidFill>
                                <a:schemeClr val="dk1"/>
                              </a:solidFill>
                              <a:effectLst/>
                              <a:latin typeface="Arial" panose="020B0604020202020204" pitchFamily="34" charset="0"/>
                              <a:cs typeface="Arial" panose="020B0604020202020204" pitchFamily="34" charset="0"/>
                            </a:rPr>
                            <a:t>where,</a:t>
                          </a:r>
                        </a:p>
                        <a:p>
                          <a:pPr marL="0" indent="0" algn="just">
                            <a:spcBef>
                              <a:spcPts val="600"/>
                            </a:spcBef>
                            <a:buNone/>
                          </a:pPr>
                          <a:r>
                            <a:rPr kumimoji="0" lang="en-US" sz="1200" b="0" kern="1200" dirty="0">
                              <a:solidFill>
                                <a:schemeClr val="dk1"/>
                              </a:solidFill>
                              <a:effectLst/>
                              <a:latin typeface="Arial" panose="020B0604020202020204" pitchFamily="34" charset="0"/>
                              <a:cs typeface="Arial" panose="020B0604020202020204" pitchFamily="34" charset="0"/>
                            </a:rPr>
                            <a:t>PD – the estimated annual PD rate of the loan. </a:t>
                          </a:r>
                        </a:p>
                        <a:p>
                          <a:pPr marL="0" indent="0" algn="just">
                            <a:spcBef>
                              <a:spcPts val="600"/>
                            </a:spcBef>
                            <a:buNone/>
                          </a:pPr>
                          <a:r>
                            <a:rPr kumimoji="0" lang="en-US" sz="1200" b="0" kern="1200" dirty="0">
                              <a:solidFill>
                                <a:schemeClr val="dk1"/>
                              </a:solidFill>
                              <a:effectLst/>
                              <a:latin typeface="Arial" panose="020B0604020202020204" pitchFamily="34" charset="0"/>
                              <a:cs typeface="Arial" panose="020B0604020202020204" pitchFamily="34" charset="0"/>
                            </a:rPr>
                            <a:t>LGD – </a:t>
                          </a:r>
                          <a:r>
                            <a:rPr kumimoji="0" lang="en-GB" sz="1200" b="0" kern="1200" dirty="0">
                              <a:solidFill>
                                <a:schemeClr val="dk1"/>
                              </a:solidFill>
                              <a:effectLst/>
                              <a:latin typeface="Arial" panose="020B0604020202020204" pitchFamily="34" charset="0"/>
                              <a:cs typeface="Arial" panose="020B0604020202020204" pitchFamily="34" charset="0"/>
                            </a:rPr>
                            <a:t>the estimated losses given default. </a:t>
                          </a:r>
                        </a:p>
                        <a:p>
                          <a:pPr marL="0" indent="0" algn="just">
                            <a:spcBef>
                              <a:spcPts val="600"/>
                            </a:spcBef>
                            <a:buNone/>
                          </a:pPr>
                          <a:r>
                            <a:rPr kumimoji="0" lang="en-GB" sz="1200" b="0" kern="1200" dirty="0">
                              <a:solidFill>
                                <a:schemeClr val="dk1"/>
                              </a:solidFill>
                              <a:effectLst/>
                              <a:latin typeface="Arial" panose="020B0604020202020204" pitchFamily="34" charset="0"/>
                              <a:cs typeface="Arial" panose="020B0604020202020204" pitchFamily="34" charset="0"/>
                            </a:rPr>
                            <a:t>R – default correlation.</a:t>
                          </a:r>
                          <a:endParaRPr kumimoji="0" lang="en-GB" sz="1200" b="0" i="0" kern="1200" dirty="0">
                            <a:solidFill>
                              <a:schemeClr val="dk1"/>
                            </a:solidFill>
                            <a:effectLst/>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374482"/>
                      </a:ext>
                    </a:extLst>
                  </a:tr>
                </a:tbl>
              </a:graphicData>
            </a:graphic>
          </p:graphicFrame>
        </mc:Choice>
        <mc:Fallback xmlns="">
          <p:graphicFrame>
            <p:nvGraphicFramePr>
              <p:cNvPr id="4" name="Таблица 4">
                <a:extLst>
                  <a:ext uri="{FF2B5EF4-FFF2-40B4-BE49-F238E27FC236}">
                    <a16:creationId xmlns:a16="http://schemas.microsoft.com/office/drawing/2014/main" id="{B596D74B-CE35-4F41-92AE-67E5D077DDC6}"/>
                  </a:ext>
                </a:extLst>
              </p:cNvPr>
              <p:cNvGraphicFramePr>
                <a:graphicFrameLocks noGrp="1"/>
              </p:cNvGraphicFramePr>
              <p:nvPr>
                <p:extLst>
                  <p:ext uri="{D42A27DB-BD31-4B8C-83A1-F6EECF244321}">
                    <p14:modId xmlns:p14="http://schemas.microsoft.com/office/powerpoint/2010/main" val="2187230873"/>
                  </p:ext>
                </p:extLst>
              </p:nvPr>
            </p:nvGraphicFramePr>
            <p:xfrm>
              <a:off x="685800" y="2968053"/>
              <a:ext cx="10820400" cy="1832547"/>
            </p:xfrm>
            <a:graphic>
              <a:graphicData uri="http://schemas.openxmlformats.org/drawingml/2006/table">
                <a:tbl>
                  <a:tblPr firstRow="1" bandRow="1">
                    <a:tableStyleId>{5940675A-B579-460E-94D1-54222C63F5DA}</a:tableStyleId>
                  </a:tblPr>
                  <a:tblGrid>
                    <a:gridCol w="5410200">
                      <a:extLst>
                        <a:ext uri="{9D8B030D-6E8A-4147-A177-3AD203B41FA5}">
                          <a16:colId xmlns:a16="http://schemas.microsoft.com/office/drawing/2014/main" val="1683708328"/>
                        </a:ext>
                      </a:extLst>
                    </a:gridCol>
                    <a:gridCol w="5410200">
                      <a:extLst>
                        <a:ext uri="{9D8B030D-6E8A-4147-A177-3AD203B41FA5}">
                          <a16:colId xmlns:a16="http://schemas.microsoft.com/office/drawing/2014/main" val="974819785"/>
                        </a:ext>
                      </a:extLst>
                    </a:gridCol>
                  </a:tblGrid>
                  <a:tr h="27432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kern="1200" dirty="0">
                              <a:solidFill>
                                <a:schemeClr val="dk1"/>
                              </a:solidFill>
                              <a:effectLst/>
                              <a:latin typeface="Arial" panose="020B0604020202020204" pitchFamily="34" charset="0"/>
                              <a:cs typeface="Arial" panose="020B0604020202020204" pitchFamily="34" charset="0"/>
                            </a:rPr>
                            <a:t>Capital requirement for Other retail exposures (Basel III, §120):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ru-RU" sz="1200" dirty="0"/>
                        </a:p>
                      </a:txBody>
                      <a:tcPr/>
                    </a:tc>
                    <a:extLst>
                      <a:ext uri="{0D108BD9-81ED-4DB2-BD59-A6C34878D82A}">
                        <a16:rowId xmlns:a16="http://schemas.microsoft.com/office/drawing/2014/main" val="3643066481"/>
                      </a:ext>
                    </a:extLst>
                  </a:tr>
                  <a:tr h="506667">
                    <a:tc>
                      <a:txBody>
                        <a:bodyPr/>
                        <a:lstStyle/>
                        <a:p>
                          <a:endParaRPr lang="ru-RU"/>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54762" r="-100000" b="-214286"/>
                          </a:stretch>
                        </a:blipFill>
                      </a:tcPr>
                    </a:tc>
                    <a:tc>
                      <a:txBody>
                        <a:bodyPr/>
                        <a:lstStyle/>
                        <a:p>
                          <a:endParaRPr lang="ru-RU"/>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54762" b="-214286"/>
                          </a:stretch>
                        </a:blipFill>
                      </a:tcPr>
                    </a:tc>
                    <a:extLst>
                      <a:ext uri="{0D108BD9-81ED-4DB2-BD59-A6C34878D82A}">
                        <a16:rowId xmlns:a16="http://schemas.microsoft.com/office/drawing/2014/main" val="965882722"/>
                      </a:ext>
                    </a:extLst>
                  </a:tr>
                  <a:tr h="1051560">
                    <a:tc gridSpan="2">
                      <a:txBody>
                        <a:bodyPr/>
                        <a:lstStyle/>
                        <a:p>
                          <a:pPr marL="0" indent="0" algn="just">
                            <a:spcBef>
                              <a:spcPts val="600"/>
                            </a:spcBef>
                            <a:buNone/>
                          </a:pPr>
                          <a:r>
                            <a:rPr kumimoji="0" lang="en-US" sz="1200" b="0" kern="1200" dirty="0">
                              <a:solidFill>
                                <a:schemeClr val="dk1"/>
                              </a:solidFill>
                              <a:effectLst/>
                              <a:latin typeface="Arial" panose="020B0604020202020204" pitchFamily="34" charset="0"/>
                              <a:cs typeface="Arial" panose="020B0604020202020204" pitchFamily="34" charset="0"/>
                            </a:rPr>
                            <a:t>where,</a:t>
                          </a:r>
                        </a:p>
                        <a:p>
                          <a:pPr marL="0" indent="0" algn="just">
                            <a:spcBef>
                              <a:spcPts val="600"/>
                            </a:spcBef>
                            <a:buNone/>
                          </a:pPr>
                          <a:r>
                            <a:rPr kumimoji="0" lang="en-US" sz="1200" b="0" kern="1200" dirty="0">
                              <a:solidFill>
                                <a:schemeClr val="dk1"/>
                              </a:solidFill>
                              <a:effectLst/>
                              <a:latin typeface="Arial" panose="020B0604020202020204" pitchFamily="34" charset="0"/>
                              <a:cs typeface="Arial" panose="020B0604020202020204" pitchFamily="34" charset="0"/>
                            </a:rPr>
                            <a:t>PD – the estimated annual PD rate of the loan. </a:t>
                          </a:r>
                        </a:p>
                        <a:p>
                          <a:pPr marL="0" indent="0" algn="just">
                            <a:spcBef>
                              <a:spcPts val="600"/>
                            </a:spcBef>
                            <a:buNone/>
                          </a:pPr>
                          <a:r>
                            <a:rPr kumimoji="0" lang="en-US" sz="1200" b="0" kern="1200" dirty="0">
                              <a:solidFill>
                                <a:schemeClr val="dk1"/>
                              </a:solidFill>
                              <a:effectLst/>
                              <a:latin typeface="Arial" panose="020B0604020202020204" pitchFamily="34" charset="0"/>
                              <a:cs typeface="Arial" panose="020B0604020202020204" pitchFamily="34" charset="0"/>
                            </a:rPr>
                            <a:t>LGD – </a:t>
                          </a:r>
                          <a:r>
                            <a:rPr kumimoji="0" lang="en-GB" sz="1200" b="0" kern="1200" dirty="0">
                              <a:solidFill>
                                <a:schemeClr val="dk1"/>
                              </a:solidFill>
                              <a:effectLst/>
                              <a:latin typeface="Arial" panose="020B0604020202020204" pitchFamily="34" charset="0"/>
                              <a:cs typeface="Arial" panose="020B0604020202020204" pitchFamily="34" charset="0"/>
                            </a:rPr>
                            <a:t>the estimated losses given default. </a:t>
                          </a:r>
                        </a:p>
                        <a:p>
                          <a:pPr marL="0" indent="0" algn="just">
                            <a:spcBef>
                              <a:spcPts val="600"/>
                            </a:spcBef>
                            <a:buNone/>
                          </a:pPr>
                          <a:r>
                            <a:rPr kumimoji="0" lang="en-GB" sz="1200" b="0" kern="1200" dirty="0">
                              <a:solidFill>
                                <a:schemeClr val="dk1"/>
                              </a:solidFill>
                              <a:effectLst/>
                              <a:latin typeface="Arial" panose="020B0604020202020204" pitchFamily="34" charset="0"/>
                              <a:cs typeface="Arial" panose="020B0604020202020204" pitchFamily="34" charset="0"/>
                            </a:rPr>
                            <a:t>R – default correlation.</a:t>
                          </a:r>
                          <a:endParaRPr kumimoji="0" lang="en-GB" sz="1200" b="0" i="0" kern="1200" dirty="0">
                            <a:solidFill>
                              <a:schemeClr val="dk1"/>
                            </a:solidFill>
                            <a:effectLst/>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374482"/>
                      </a:ext>
                    </a:extLst>
                  </a:tr>
                </a:tbl>
              </a:graphicData>
            </a:graphic>
          </p:graphicFrame>
        </mc:Fallback>
      </mc:AlternateContent>
    </p:spTree>
    <p:extLst>
      <p:ext uri="{BB962C8B-B14F-4D97-AF65-F5344CB8AC3E}">
        <p14:creationId xmlns:p14="http://schemas.microsoft.com/office/powerpoint/2010/main" val="412247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9D14E1F-A4CA-8AC7-2070-3B8DE1216883}"/>
              </a:ext>
            </a:extLst>
          </p:cNvPr>
          <p:cNvSpPr>
            <a:spLocks noGrp="1"/>
          </p:cNvSpPr>
          <p:nvPr>
            <p:ph type="body" sz="quarter" idx="10"/>
          </p:nvPr>
        </p:nvSpPr>
        <p:spPr>
          <a:xfrm>
            <a:off x="391466" y="3789159"/>
            <a:ext cx="4453104" cy="959560"/>
          </a:xfrm>
        </p:spPr>
        <p:txBody>
          <a:bodyPr/>
          <a:lstStyle/>
          <a:p>
            <a:endParaRPr lang="en-US"/>
          </a:p>
        </p:txBody>
      </p:sp>
      <p:sp>
        <p:nvSpPr>
          <p:cNvPr id="11" name="Subtitle 2">
            <a:extLst>
              <a:ext uri="{FF2B5EF4-FFF2-40B4-BE49-F238E27FC236}">
                <a16:creationId xmlns:a16="http://schemas.microsoft.com/office/drawing/2014/main" id="{129BE27D-A87E-7854-BF06-C986FAF7C6CE}"/>
              </a:ext>
            </a:extLst>
          </p:cNvPr>
          <p:cNvSpPr>
            <a:spLocks noGrp="1"/>
          </p:cNvSpPr>
          <p:nvPr>
            <p:ph type="subTitle" idx="1"/>
          </p:nvPr>
        </p:nvSpPr>
        <p:spPr>
          <a:xfrm>
            <a:off x="395264" y="1152786"/>
            <a:ext cx="5427212" cy="2130832"/>
          </a:xfrm>
        </p:spPr>
        <p:txBody>
          <a:bodyPr/>
          <a:lstStyle/>
          <a:p>
            <a:r>
              <a:rPr lang="en-US" sz="2600" b="1" dirty="0"/>
              <a:t>3. Credit risk-based pricing. Large homogeneous portfolio</a:t>
            </a:r>
            <a:endParaRPr lang="en-US" sz="2600" dirty="0"/>
          </a:p>
        </p:txBody>
      </p:sp>
      <p:sp>
        <p:nvSpPr>
          <p:cNvPr id="4" name="Slide Number Placeholder 3" hidden="1">
            <a:extLst>
              <a:ext uri="{FF2B5EF4-FFF2-40B4-BE49-F238E27FC236}">
                <a16:creationId xmlns:a16="http://schemas.microsoft.com/office/drawing/2014/main" id="{5FF1BB2F-E0BD-74F0-3B9C-72559892E08A}"/>
              </a:ext>
            </a:extLst>
          </p:cNvPr>
          <p:cNvSpPr>
            <a:spLocks noGrp="1"/>
          </p:cNvSpPr>
          <p:nvPr>
            <p:ph type="sldNum" sz="quarter" idx="4294967295"/>
          </p:nvPr>
        </p:nvSpPr>
        <p:spPr>
          <a:xfrm>
            <a:off x="1426464" y="6355080"/>
            <a:ext cx="2027936" cy="365760"/>
          </a:xfrm>
        </p:spPr>
        <p:txBody>
          <a:bodyPr/>
          <a:lstStyle/>
          <a:p>
            <a:pPr>
              <a:spcAft>
                <a:spcPts val="600"/>
              </a:spcAft>
            </a:pPr>
            <a:fld id="{160BB421-FBA0-4A04-80D5-95EBC8EC02E4}" type="slidenum">
              <a:rPr lang="ru-RU" smtClean="0"/>
              <a:pPr>
                <a:spcAft>
                  <a:spcPts val="600"/>
                </a:spcAft>
              </a:pPr>
              <a:t>22</a:t>
            </a:fld>
            <a:endParaRPr lang="ru-RU"/>
          </a:p>
        </p:txBody>
      </p:sp>
    </p:spTree>
    <p:extLst>
      <p:ext uri="{BB962C8B-B14F-4D97-AF65-F5344CB8AC3E}">
        <p14:creationId xmlns:p14="http://schemas.microsoft.com/office/powerpoint/2010/main" val="280659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23</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lnSpcReduction="10000"/>
          </a:bodyPr>
          <a:lstStyle/>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just">
              <a:buNone/>
            </a:pPr>
            <a:endParaRPr lang="en-US" sz="1200" b="1" dirty="0">
              <a:latin typeface="Cambria" panose="02040503050406030204" pitchFamily="18" charset="0"/>
            </a:endParaRPr>
          </a:p>
          <a:p>
            <a:pPr marL="0" indent="0" algn="ctr">
              <a:buNone/>
            </a:pPr>
            <a:endParaRPr lang="en-US" sz="1800" b="1" dirty="0">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Large homogeneous portfolio (LHP)</a:t>
            </a:r>
          </a:p>
          <a:p>
            <a:pPr marL="0" indent="0" algn="just">
              <a:buNone/>
            </a:pPr>
            <a:r>
              <a:rPr lang="en-US" sz="1400" dirty="0">
                <a:latin typeface="Arial" panose="020B0604020202020204" pitchFamily="34" charset="0"/>
                <a:cs typeface="Arial" panose="020B0604020202020204" pitchFamily="34" charset="0"/>
              </a:rPr>
              <a:t>The credit risk pricing business application is based on the LHP assumptions: </a:t>
            </a:r>
          </a:p>
          <a:p>
            <a:pPr marL="0" indent="0" algn="just">
              <a:lnSpc>
                <a:spcPct val="150000"/>
              </a:lnSpc>
              <a:buNone/>
            </a:pPr>
            <a:r>
              <a:rPr lang="en-US" sz="1400" b="1" dirty="0">
                <a:latin typeface="Arial" panose="020B0604020202020204" pitchFamily="34" charset="0"/>
                <a:cs typeface="Arial" panose="020B0604020202020204" pitchFamily="34" charset="0"/>
              </a:rPr>
              <a:t>Assumption 1: </a:t>
            </a:r>
            <a:r>
              <a:rPr lang="en-US" sz="1400" dirty="0">
                <a:latin typeface="Arial" panose="020B0604020202020204" pitchFamily="34" charset="0"/>
                <a:cs typeface="Arial" panose="020B0604020202020204" pitchFamily="34" charset="0"/>
              </a:rPr>
              <a:t>Credit portfolio contains infinitely many credits.</a:t>
            </a:r>
          </a:p>
          <a:p>
            <a:pPr marL="0" indent="0" algn="just">
              <a:lnSpc>
                <a:spcPct val="150000"/>
              </a:lnSpc>
              <a:buNone/>
            </a:pPr>
            <a:r>
              <a:rPr lang="en-US" sz="1400" b="1" dirty="0">
                <a:latin typeface="Arial" panose="020B0604020202020204" pitchFamily="34" charset="0"/>
                <a:cs typeface="Arial" panose="020B0604020202020204" pitchFamily="34" charset="0"/>
              </a:rPr>
              <a:t>Assumption 2: </a:t>
            </a:r>
            <a:r>
              <a:rPr lang="en-US" sz="1400" dirty="0">
                <a:latin typeface="Arial" panose="020B0604020202020204" pitchFamily="34" charset="0"/>
                <a:cs typeface="Arial" panose="020B0604020202020204" pitchFamily="34" charset="0"/>
              </a:rPr>
              <a:t>The borrowers in the portfolio have the same or similar credit ratings. The default probability of all borrowers in the portfolio is the same.</a:t>
            </a:r>
          </a:p>
          <a:p>
            <a:pPr marL="0" indent="0" algn="just">
              <a:lnSpc>
                <a:spcPct val="150000"/>
              </a:lnSpc>
              <a:buNone/>
            </a:pPr>
            <a:r>
              <a:rPr lang="en-US" sz="1400" b="1" dirty="0">
                <a:latin typeface="Arial" panose="020B0604020202020204" pitchFamily="34" charset="0"/>
                <a:cs typeface="Arial" panose="020B0604020202020204" pitchFamily="34" charset="0"/>
              </a:rPr>
              <a:t>Assumption 3: </a:t>
            </a:r>
            <a:r>
              <a:rPr lang="en-US" sz="1400" dirty="0">
                <a:latin typeface="Arial" panose="020B0604020202020204" pitchFamily="34" charset="0"/>
                <a:cs typeface="Arial" panose="020B0604020202020204" pitchFamily="34" charset="0"/>
              </a:rPr>
              <a:t>The credits have the same recovery rate (1-LGD).</a:t>
            </a:r>
          </a:p>
          <a:p>
            <a:pPr marL="0" indent="0" algn="just">
              <a:lnSpc>
                <a:spcPct val="150000"/>
              </a:lnSpc>
              <a:buNone/>
            </a:pPr>
            <a:r>
              <a:rPr lang="en-US" sz="1400" b="1" dirty="0">
                <a:latin typeface="Arial" panose="020B0604020202020204" pitchFamily="34" charset="0"/>
                <a:cs typeface="Arial" panose="020B0604020202020204" pitchFamily="34" charset="0"/>
              </a:rPr>
              <a:t>Assumption 4: </a:t>
            </a:r>
            <a:r>
              <a:rPr lang="en-US" sz="1400" dirty="0">
                <a:latin typeface="Arial" panose="020B0604020202020204" pitchFamily="34" charset="0"/>
                <a:cs typeface="Arial" panose="020B0604020202020204" pitchFamily="34" charset="0"/>
              </a:rPr>
              <a:t>The borrowers in the portfolio belong to the same sector – the borrowers have the same correlation of default. </a:t>
            </a:r>
          </a:p>
          <a:p>
            <a:pPr marL="0" indent="0" algn="just">
              <a:lnSpc>
                <a:spcPct val="150000"/>
              </a:lnSpc>
              <a:buNone/>
            </a:pPr>
            <a:r>
              <a:rPr lang="en-US" sz="1400" b="1" dirty="0">
                <a:latin typeface="Arial" panose="020B0604020202020204" pitchFamily="34" charset="0"/>
                <a:cs typeface="Arial" panose="020B0604020202020204" pitchFamily="34" charset="0"/>
              </a:rPr>
              <a:t>Assumption 5: </a:t>
            </a:r>
            <a:r>
              <a:rPr lang="en-US" sz="1400" dirty="0">
                <a:latin typeface="Arial" panose="020B0604020202020204" pitchFamily="34" charset="0"/>
                <a:cs typeface="Arial" panose="020B0604020202020204" pitchFamily="34" charset="0"/>
              </a:rPr>
              <a:t>The borrowers in the portfolio has the same exposure – no single name concentration.</a:t>
            </a:r>
          </a:p>
        </p:txBody>
      </p:sp>
      <p:pic>
        <p:nvPicPr>
          <p:cNvPr id="7" name="Рисунок 6"/>
          <p:cNvPicPr/>
          <p:nvPr/>
        </p:nvPicPr>
        <p:blipFill rotWithShape="1">
          <a:blip r:embed="rId3" r:link="rId4">
            <a:extLst>
              <a:ext uri="{28A0092B-C50C-407E-A947-70E740481C1C}">
                <a14:useLocalDpi xmlns:a14="http://schemas.microsoft.com/office/drawing/2010/main" val="0"/>
              </a:ext>
            </a:extLst>
          </a:blip>
          <a:srcRect t="29928"/>
          <a:stretch>
            <a:fillRect/>
          </a:stretch>
        </p:blipFill>
        <p:spPr bwMode="auto">
          <a:xfrm>
            <a:off x="1841700" y="1252728"/>
            <a:ext cx="8478439" cy="1871472"/>
          </a:xfrm>
          <a:prstGeom prst="rect">
            <a:avLst/>
          </a:prstGeom>
          <a:ln>
            <a:noFill/>
          </a:ln>
          <a:extLst>
            <a:ext uri="{53640926-AAD7-44D8-BBD7-CCE9431645EC}">
              <a14:shadowObscured xmlns:a14="http://schemas.microsoft.com/office/drawing/2010/main"/>
            </a:ext>
          </a:extLst>
        </p:spPr>
      </p:pic>
      <p:sp>
        <p:nvSpPr>
          <p:cNvPr id="6" name="Rectangle 2">
            <a:extLst>
              <a:ext uri="{FF2B5EF4-FFF2-40B4-BE49-F238E27FC236}">
                <a16:creationId xmlns:a16="http://schemas.microsoft.com/office/drawing/2014/main" id="{0CCF5DFA-FB87-48E8-8163-1CF38BF6453B}"/>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4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24</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Loan rate structure: Breakeven loan rate</a:t>
            </a:r>
          </a:p>
          <a:p>
            <a:pPr marL="0" indent="0" algn="just">
              <a:buNone/>
            </a:pPr>
            <a:endParaRPr lang="en-US" sz="1800" b="0" i="0" dirty="0">
              <a:solidFill>
                <a:srgbClr val="000000"/>
              </a:solidFill>
              <a:effectLst/>
              <a:latin typeface="Times-Roman"/>
            </a:endParaRPr>
          </a:p>
          <a:p>
            <a:pPr marL="0" indent="0" algn="just">
              <a:buNone/>
            </a:pPr>
            <a:endParaRPr lang="en-US" sz="1800" dirty="0">
              <a:solidFill>
                <a:srgbClr val="000000"/>
              </a:solidFill>
              <a:latin typeface="Times-Roman"/>
            </a:endParaRPr>
          </a:p>
          <a:p>
            <a:pPr marL="0" indent="0" algn="just">
              <a:buNone/>
            </a:pPr>
            <a:endParaRPr lang="en-US" sz="1800" b="0" i="0" dirty="0">
              <a:solidFill>
                <a:srgbClr val="000000"/>
              </a:solidFill>
              <a:effectLst/>
              <a:latin typeface="Times-Roman"/>
            </a:endParaRPr>
          </a:p>
          <a:p>
            <a:pPr marL="0" indent="0" algn="just">
              <a:buNone/>
            </a:pPr>
            <a:endParaRPr lang="en-US" sz="1800" dirty="0">
              <a:solidFill>
                <a:srgbClr val="000000"/>
              </a:solidFill>
              <a:latin typeface="Times-Roman"/>
            </a:endParaRPr>
          </a:p>
          <a:p>
            <a:pPr marL="0" indent="0" algn="just">
              <a:buNone/>
            </a:pPr>
            <a:endParaRPr lang="en-US" sz="1800" b="0" i="0" dirty="0">
              <a:solidFill>
                <a:srgbClr val="000000"/>
              </a:solidFill>
              <a:effectLst/>
              <a:latin typeface="Times-Roman"/>
            </a:endParaRPr>
          </a:p>
          <a:p>
            <a:pPr marL="0" indent="0" algn="just">
              <a:buNone/>
            </a:pPr>
            <a:endParaRPr lang="en-US" sz="1800" b="0" i="0" dirty="0">
              <a:solidFill>
                <a:srgbClr val="000000"/>
              </a:solidFill>
              <a:effectLst/>
              <a:latin typeface="Times-Roman"/>
            </a:endParaRPr>
          </a:p>
          <a:p>
            <a:pPr marL="0" indent="0" algn="just">
              <a:buNone/>
            </a:pPr>
            <a:endParaRPr lang="en-US" sz="1800" dirty="0">
              <a:solidFill>
                <a:srgbClr val="000000"/>
              </a:solidFill>
              <a:latin typeface="Times-Roman"/>
            </a:endParaRPr>
          </a:p>
          <a:p>
            <a:pPr marL="0" indent="0" algn="just">
              <a:buNone/>
            </a:pPr>
            <a:endParaRPr lang="en-US" sz="1200" b="0" i="0" dirty="0">
              <a:solidFill>
                <a:srgbClr val="000000"/>
              </a:solidFill>
              <a:effectLst/>
              <a:latin typeface="Arial" panose="020B0604020202020204" pitchFamily="34" charset="0"/>
              <a:cs typeface="Arial" panose="020B0604020202020204" pitchFamily="34" charset="0"/>
            </a:endParaRPr>
          </a:p>
          <a:p>
            <a:pPr marL="0" indent="0" algn="just">
              <a:buNone/>
            </a:pPr>
            <a:endParaRPr lang="en-US" sz="1200" dirty="0">
              <a:solidFill>
                <a:srgbClr val="000000"/>
              </a:solidFill>
              <a:latin typeface="Arial" panose="020B0604020202020204" pitchFamily="34" charset="0"/>
              <a:cs typeface="Arial" panose="020B0604020202020204" pitchFamily="34" charset="0"/>
            </a:endParaRPr>
          </a:p>
          <a:p>
            <a:pPr marL="0" indent="0" algn="just">
              <a:buNone/>
            </a:pPr>
            <a:endParaRPr lang="en-US" sz="1200" b="0" i="0" dirty="0">
              <a:solidFill>
                <a:srgbClr val="000000"/>
              </a:solidFill>
              <a:effectLst/>
              <a:latin typeface="Arial" panose="020B0604020202020204" pitchFamily="34" charset="0"/>
              <a:cs typeface="Arial" panose="020B0604020202020204" pitchFamily="34" charset="0"/>
            </a:endParaRPr>
          </a:p>
          <a:p>
            <a:pPr marL="0" indent="0" algn="just">
              <a:buNone/>
            </a:pP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0CCF5DFA-FB87-48E8-8163-1CF38BF6453B}"/>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147A938F-406B-419E-82FA-0D626B456BF2}"/>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3110706" y="1473489"/>
            <a:ext cx="5940425" cy="2292350"/>
          </a:xfrm>
          <a:prstGeom prst="rect">
            <a:avLst/>
          </a:prstGeom>
        </p:spPr>
      </p:pic>
      <p:graphicFrame>
        <p:nvGraphicFramePr>
          <p:cNvPr id="9" name="Таблица 10">
            <a:extLst>
              <a:ext uri="{FF2B5EF4-FFF2-40B4-BE49-F238E27FC236}">
                <a16:creationId xmlns:a16="http://schemas.microsoft.com/office/drawing/2014/main" id="{2CC69113-4C9E-4A2D-B1EF-9FD6E4EC166F}"/>
              </a:ext>
            </a:extLst>
          </p:cNvPr>
          <p:cNvGraphicFramePr>
            <a:graphicFrameLocks noGrp="1"/>
          </p:cNvGraphicFramePr>
          <p:nvPr>
            <p:extLst>
              <p:ext uri="{D42A27DB-BD31-4B8C-83A1-F6EECF244321}">
                <p14:modId xmlns:p14="http://schemas.microsoft.com/office/powerpoint/2010/main" val="1949658434"/>
              </p:ext>
            </p:extLst>
          </p:nvPr>
        </p:nvGraphicFramePr>
        <p:xfrm>
          <a:off x="1371600" y="4096328"/>
          <a:ext cx="9448800" cy="2077720"/>
        </p:xfrm>
        <a:graphic>
          <a:graphicData uri="http://schemas.openxmlformats.org/drawingml/2006/table">
            <a:tbl>
              <a:tblPr firstRow="1" bandRow="1">
                <a:tableStyleId>{8EC20E35-A176-4012-BC5E-935CFFF8708E}</a:tableStyleId>
              </a:tblPr>
              <a:tblGrid>
                <a:gridCol w="4724400">
                  <a:extLst>
                    <a:ext uri="{9D8B030D-6E8A-4147-A177-3AD203B41FA5}">
                      <a16:colId xmlns:a16="http://schemas.microsoft.com/office/drawing/2014/main" val="2829400534"/>
                    </a:ext>
                  </a:extLst>
                </a:gridCol>
                <a:gridCol w="4724400">
                  <a:extLst>
                    <a:ext uri="{9D8B030D-6E8A-4147-A177-3AD203B41FA5}">
                      <a16:colId xmlns:a16="http://schemas.microsoft.com/office/drawing/2014/main" val="2807346972"/>
                    </a:ext>
                  </a:extLst>
                </a:gridCol>
              </a:tblGrid>
              <a:tr h="370840">
                <a:tc>
                  <a:txBody>
                    <a:bodyPr/>
                    <a:lstStyle/>
                    <a:p>
                      <a:pPr algn="ctr"/>
                      <a:r>
                        <a:rPr lang="en-GB" dirty="0">
                          <a:solidFill>
                            <a:schemeClr val="tx1"/>
                          </a:solidFill>
                        </a:rPr>
                        <a:t>Price-setting bank</a:t>
                      </a:r>
                      <a:endParaRPr lang="ru-RU" dirty="0">
                        <a:solidFill>
                          <a:schemeClr val="tx1"/>
                        </a:solidFill>
                      </a:endParaRPr>
                    </a:p>
                  </a:txBody>
                  <a:tcPr>
                    <a:solidFill>
                      <a:schemeClr val="bg1">
                        <a:lumMod val="85000"/>
                      </a:schemeClr>
                    </a:solidFill>
                  </a:tcPr>
                </a:tc>
                <a:tc>
                  <a:txBody>
                    <a:bodyPr/>
                    <a:lstStyle/>
                    <a:p>
                      <a:pPr algn="ctr"/>
                      <a:r>
                        <a:rPr lang="en-GB" dirty="0">
                          <a:solidFill>
                            <a:schemeClr val="tx1"/>
                          </a:solidFill>
                        </a:rPr>
                        <a:t>Price-taking bank</a:t>
                      </a:r>
                      <a:endParaRPr lang="ru-RU" dirty="0">
                        <a:solidFill>
                          <a:schemeClr val="tx1"/>
                        </a:solidFill>
                      </a:endParaRPr>
                    </a:p>
                  </a:txBody>
                  <a:tcPr>
                    <a:solidFill>
                      <a:schemeClr val="bg1">
                        <a:lumMod val="85000"/>
                      </a:schemeClr>
                    </a:solidFill>
                  </a:tcPr>
                </a:tc>
                <a:extLst>
                  <a:ext uri="{0D108BD9-81ED-4DB2-BD59-A6C34878D82A}">
                    <a16:rowId xmlns:a16="http://schemas.microsoft.com/office/drawing/2014/main" val="605578566"/>
                  </a:ext>
                </a:extLst>
              </a:tr>
              <a:tr h="370840">
                <a:tc>
                  <a:txBody>
                    <a:bodyPr/>
                    <a:lstStyle/>
                    <a:p>
                      <a:pPr marL="0" indent="0" algn="just">
                        <a:spcBef>
                          <a:spcPts val="600"/>
                        </a:spcBef>
                        <a:buNone/>
                      </a:pPr>
                      <a:r>
                        <a:rPr lang="en-US" sz="1200" b="0" i="0" dirty="0">
                          <a:solidFill>
                            <a:srgbClr val="000000"/>
                          </a:solidFill>
                          <a:effectLst/>
                          <a:latin typeface="Arial" panose="020B0604020202020204" pitchFamily="34" charset="0"/>
                          <a:cs typeface="Arial" panose="020B0604020202020204" pitchFamily="34" charset="0"/>
                        </a:rPr>
                        <a:t>The price of the loan should be set in such a way that it covers at least its production costs: funding costs, operating cists and expected credit losses. </a:t>
                      </a:r>
                    </a:p>
                    <a:p>
                      <a:pPr marL="0" indent="0" algn="just">
                        <a:spcBef>
                          <a:spcPts val="600"/>
                        </a:spcBef>
                        <a:buNone/>
                      </a:pPr>
                      <a:r>
                        <a:rPr lang="en-US" sz="1200" b="0" i="0" dirty="0">
                          <a:solidFill>
                            <a:srgbClr val="000000"/>
                          </a:solidFill>
                          <a:effectLst/>
                          <a:latin typeface="Arial" panose="020B0604020202020204" pitchFamily="34" charset="0"/>
                          <a:cs typeface="Arial" panose="020B0604020202020204" pitchFamily="34" charset="0"/>
                        </a:rPr>
                        <a:t>The loan rate could include required rate of return (the cost of equity). </a:t>
                      </a:r>
                    </a:p>
                    <a:p>
                      <a:pPr marL="0" indent="0" algn="just">
                        <a:spcBef>
                          <a:spcPts val="600"/>
                        </a:spcBef>
                        <a:buNone/>
                      </a:pPr>
                      <a:r>
                        <a:rPr lang="en-US" sz="1200" b="0" i="1" dirty="0">
                          <a:solidFill>
                            <a:srgbClr val="000000"/>
                          </a:solidFill>
                          <a:effectLst/>
                          <a:latin typeface="Arial" panose="020B0604020202020204" pitchFamily="34" charset="0"/>
                          <a:cs typeface="Arial" panose="020B0604020202020204" pitchFamily="34" charset="0"/>
                        </a:rPr>
                        <a:t>Note: Bank is only free to set the prices of its loans (i.e. to act as a price setter) when it operates in a sufficiently inelastic market, where it enjoys an adequate market power.</a:t>
                      </a:r>
                    </a:p>
                  </a:txBody>
                  <a:tcPr>
                    <a:no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Bank is forced to accept the prices imposed upon it by the market.</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Credit risk measurement models are used to identify (and refuse) loans for which the market rate is too low. </a:t>
                      </a:r>
                      <a:endParaRPr lang="ru-RU" sz="1200" dirty="0">
                        <a:latin typeface="Arial" panose="020B0604020202020204" pitchFamily="34" charset="0"/>
                        <a:cs typeface="Arial" panose="020B0604020202020204" pitchFamily="34" charset="0"/>
                      </a:endParaRPr>
                    </a:p>
                    <a:p>
                      <a:endParaRPr lang="ru-RU" sz="1200" dirty="0"/>
                    </a:p>
                  </a:txBody>
                  <a:tcPr>
                    <a:noFill/>
                  </a:tcPr>
                </a:tc>
                <a:extLst>
                  <a:ext uri="{0D108BD9-81ED-4DB2-BD59-A6C34878D82A}">
                    <a16:rowId xmlns:a16="http://schemas.microsoft.com/office/drawing/2014/main" val="2209030387"/>
                  </a:ext>
                </a:extLst>
              </a:tr>
            </a:tbl>
          </a:graphicData>
        </a:graphic>
      </p:graphicFrame>
    </p:spTree>
    <p:extLst>
      <p:ext uri="{BB962C8B-B14F-4D97-AF65-F5344CB8AC3E}">
        <p14:creationId xmlns:p14="http://schemas.microsoft.com/office/powerpoint/2010/main" val="227102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25</a:t>
            </a:fld>
            <a:endParaRPr lang="ru-RU"/>
          </a:p>
        </p:txBody>
      </p:sp>
      <p:sp>
        <p:nvSpPr>
          <p:cNvPr id="10243" name="Rectangle 3"/>
          <p:cNvSpPr>
            <a:spLocks noGrp="1" noRot="1" noChangeArrowheads="1"/>
          </p:cNvSpPr>
          <p:nvPr>
            <p:ph sz="quarter" idx="1"/>
          </p:nvPr>
        </p:nvSpPr>
        <p:spPr>
          <a:xfrm>
            <a:off x="609600" y="1524000"/>
            <a:ext cx="5824393" cy="1905000"/>
          </a:xfrm>
        </p:spPr>
        <p:txBody>
          <a:bodyPr>
            <a:normAutofit/>
          </a:bodyPr>
          <a:lstStyle/>
          <a:p>
            <a:pPr marL="0" indent="0" algn="just">
              <a:buNone/>
            </a:pPr>
            <a:r>
              <a:rPr lang="en-US" sz="1600" dirty="0">
                <a:latin typeface="Arial" panose="020B0604020202020204" pitchFamily="34" charset="0"/>
                <a:cs typeface="Arial" panose="020B0604020202020204" pitchFamily="34" charset="0"/>
              </a:rPr>
              <a:t>Price of the expected credit risk is a function of two factors:</a:t>
            </a:r>
          </a:p>
          <a:p>
            <a:pPr marL="228600" indent="-228600" algn="just">
              <a:buFont typeface="+mj-lt"/>
              <a:buAutoNum type="arabicParenR"/>
            </a:pPr>
            <a:r>
              <a:rPr lang="en-US" sz="1600" dirty="0">
                <a:latin typeface="Arial" panose="020B0604020202020204" pitchFamily="34" charset="0"/>
                <a:cs typeface="Arial" panose="020B0604020202020204" pitchFamily="34" charset="0"/>
              </a:rPr>
              <a:t>The probability of default by the borrower (PD). </a:t>
            </a:r>
          </a:p>
          <a:p>
            <a:pPr marL="268288" indent="0" algn="just">
              <a:buNone/>
            </a:pPr>
            <a:r>
              <a:rPr lang="en-US" sz="1400" i="1" dirty="0">
                <a:latin typeface="Arial" panose="020B0604020202020204" pitchFamily="34" charset="0"/>
                <a:cs typeface="Arial" panose="020B0604020202020204" pitchFamily="34" charset="0"/>
              </a:rPr>
              <a:t>PD</a:t>
            </a:r>
            <a:r>
              <a:rPr lang="en-US" sz="1400" i="1" dirty="0">
                <a:solidFill>
                  <a:srgbClr val="000000"/>
                </a:solidFill>
                <a:latin typeface="Arial" panose="020B0604020202020204" pitchFamily="34" charset="0"/>
                <a:cs typeface="Arial" panose="020B0604020202020204" pitchFamily="34" charset="0"/>
              </a:rPr>
              <a:t> is summarized in the counterparty’s rating. </a:t>
            </a:r>
            <a:endParaRPr lang="en-US" sz="1400" i="1" dirty="0">
              <a:latin typeface="Arial" panose="020B0604020202020204" pitchFamily="34" charset="0"/>
              <a:cs typeface="Arial" panose="020B0604020202020204" pitchFamily="34" charset="0"/>
            </a:endParaRPr>
          </a:p>
          <a:p>
            <a:pPr marL="228600" indent="-228600" algn="just">
              <a:buFont typeface="+mj-lt"/>
              <a:buAutoNum type="arabicParenR" startAt="2"/>
            </a:pPr>
            <a:r>
              <a:rPr lang="en-US" sz="1600" dirty="0">
                <a:latin typeface="Arial" panose="020B0604020202020204" pitchFamily="34" charset="0"/>
                <a:cs typeface="Arial" panose="020B0604020202020204" pitchFamily="34" charset="0"/>
              </a:rPr>
              <a:t>The loss given default (LGD). </a:t>
            </a:r>
          </a:p>
          <a:p>
            <a:pPr marL="268288" indent="0" algn="just">
              <a:buNone/>
            </a:pPr>
            <a:r>
              <a:rPr lang="en-US" sz="1400" i="1" dirty="0">
                <a:latin typeface="Arial" panose="020B0604020202020204" pitchFamily="34" charset="0"/>
                <a:cs typeface="Arial" panose="020B0604020202020204" pitchFamily="34" charset="0"/>
              </a:rPr>
              <a:t>LGD </a:t>
            </a:r>
            <a:r>
              <a:rPr lang="en-US" sz="1400" i="1" dirty="0">
                <a:solidFill>
                  <a:srgbClr val="000000"/>
                </a:solidFill>
                <a:latin typeface="Arial" panose="020B0604020202020204" pitchFamily="34" charset="0"/>
                <a:cs typeface="Arial" panose="020B0604020202020204" pitchFamily="34" charset="0"/>
              </a:rPr>
              <a:t>is a function of the type of loan and, in particular, of any collateral provided.</a:t>
            </a:r>
            <a:endParaRPr lang="en-US" sz="16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54D840C-9D94-4B53-A663-1F56787F55E1}"/>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997E3453-2D38-46A9-8464-D0DB0C7E6DF2}"/>
              </a:ext>
            </a:extLst>
          </p:cNvPr>
          <p:cNvPicPr/>
          <p:nvPr/>
        </p:nvPicPr>
        <p:blipFill rotWithShape="1">
          <a:blip r:embed="rId3" r:link="rId4" cstate="print">
            <a:extLst>
              <a:ext uri="{28A0092B-C50C-407E-A947-70E740481C1C}">
                <a14:useLocalDpi xmlns:a14="http://schemas.microsoft.com/office/drawing/2010/main" val="0"/>
              </a:ext>
            </a:extLst>
          </a:blip>
          <a:srcRect t="48877"/>
          <a:stretch>
            <a:fillRect/>
          </a:stretch>
        </p:blipFill>
        <p:spPr bwMode="auto">
          <a:xfrm>
            <a:off x="6433993" y="1524000"/>
            <a:ext cx="5148407" cy="1560195"/>
          </a:xfrm>
          <a:prstGeom prst="rect">
            <a:avLst/>
          </a:prstGeom>
          <a:ln>
            <a:noFill/>
          </a:ln>
          <a:extLst>
            <a:ext uri="{53640926-AAD7-44D8-BBD7-CCE9431645EC}">
              <a14:shadowObscured xmlns:a14="http://schemas.microsoft.com/office/drawing/2010/main"/>
            </a:ext>
          </a:extLst>
        </p:spPr>
      </p:pic>
      <p:grpSp>
        <p:nvGrpSpPr>
          <p:cNvPr id="13" name="Группа 12">
            <a:extLst>
              <a:ext uri="{FF2B5EF4-FFF2-40B4-BE49-F238E27FC236}">
                <a16:creationId xmlns:a16="http://schemas.microsoft.com/office/drawing/2014/main" id="{45842033-114F-41C8-A5B5-5C2C89DC394A}"/>
              </a:ext>
            </a:extLst>
          </p:cNvPr>
          <p:cNvGrpSpPr/>
          <p:nvPr/>
        </p:nvGrpSpPr>
        <p:grpSpPr>
          <a:xfrm>
            <a:off x="4114800" y="3733800"/>
            <a:ext cx="3962400" cy="1524577"/>
            <a:chOff x="4099719" y="4724400"/>
            <a:chExt cx="3962400" cy="1524577"/>
          </a:xfrm>
        </p:grpSpPr>
        <p:grpSp>
          <p:nvGrpSpPr>
            <p:cNvPr id="9" name="Группа 8">
              <a:extLst>
                <a:ext uri="{FF2B5EF4-FFF2-40B4-BE49-F238E27FC236}">
                  <a16:creationId xmlns:a16="http://schemas.microsoft.com/office/drawing/2014/main" id="{B4DF7362-D531-4C11-9FAC-9A6F8B9DDFC4}"/>
                </a:ext>
              </a:extLst>
            </p:cNvPr>
            <p:cNvGrpSpPr/>
            <p:nvPr/>
          </p:nvGrpSpPr>
          <p:grpSpPr>
            <a:xfrm>
              <a:off x="4099719" y="4724400"/>
              <a:ext cx="3962400" cy="1524577"/>
              <a:chOff x="4099719" y="4724400"/>
              <a:chExt cx="3962400" cy="1524577"/>
            </a:xfrm>
          </p:grpSpPr>
          <p:pic>
            <p:nvPicPr>
              <p:cNvPr id="11" name="Рисунок 10">
                <a:extLst>
                  <a:ext uri="{FF2B5EF4-FFF2-40B4-BE49-F238E27FC236}">
                    <a16:creationId xmlns:a16="http://schemas.microsoft.com/office/drawing/2014/main" id="{6BCAEEB4-6632-4517-9E9B-EAB8D23C44F1}"/>
                  </a:ext>
                </a:extLst>
              </p:cNvPr>
              <p:cNvPicPr/>
              <p:nvPr/>
            </p:nvPicPr>
            <p:blipFill>
              <a:blip r:embed="rId5" r:link="rId4" cstate="print">
                <a:extLst>
                  <a:ext uri="{28A0092B-C50C-407E-A947-70E740481C1C}">
                    <a14:useLocalDpi xmlns:a14="http://schemas.microsoft.com/office/drawing/2010/main" val="0"/>
                  </a:ext>
                </a:extLst>
              </a:blip>
              <a:stretch>
                <a:fillRect/>
              </a:stretch>
            </p:blipFill>
            <p:spPr>
              <a:xfrm>
                <a:off x="4099719" y="4724400"/>
                <a:ext cx="3962400" cy="1524577"/>
              </a:xfrm>
              <a:prstGeom prst="rect">
                <a:avLst/>
              </a:prstGeom>
            </p:spPr>
          </p:pic>
          <p:sp>
            <p:nvSpPr>
              <p:cNvPr id="7" name="TextBox 6">
                <a:extLst>
                  <a:ext uri="{FF2B5EF4-FFF2-40B4-BE49-F238E27FC236}">
                    <a16:creationId xmlns:a16="http://schemas.microsoft.com/office/drawing/2014/main" id="{7AEBEE7C-0931-489D-ADB2-6015ED5D74C2}"/>
                  </a:ext>
                </a:extLst>
              </p:cNvPr>
              <p:cNvSpPr txBox="1"/>
              <p:nvPr/>
            </p:nvSpPr>
            <p:spPr>
              <a:xfrm>
                <a:off x="6858000" y="5040868"/>
                <a:ext cx="304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endParaRPr lang="ru-RU" dirty="0"/>
              </a:p>
            </p:txBody>
          </p:sp>
        </p:grpSp>
        <p:sp>
          <p:nvSpPr>
            <p:cNvPr id="12" name="TextBox 11">
              <a:extLst>
                <a:ext uri="{FF2B5EF4-FFF2-40B4-BE49-F238E27FC236}">
                  <a16:creationId xmlns:a16="http://schemas.microsoft.com/office/drawing/2014/main" id="{E1CF5CFE-46D3-4F4B-A3BF-9C88FFE60D31}"/>
                </a:ext>
              </a:extLst>
            </p:cNvPr>
            <p:cNvSpPr txBox="1"/>
            <p:nvPr/>
          </p:nvSpPr>
          <p:spPr>
            <a:xfrm>
              <a:off x="6858000" y="5574268"/>
              <a:ext cx="304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endParaRPr lang="ru-RU" dirty="0"/>
            </a:p>
          </p:txBody>
        </p:sp>
      </p:grpSp>
      <p:sp>
        <p:nvSpPr>
          <p:cNvPr id="15" name="TextBox 14">
            <a:extLst>
              <a:ext uri="{FF2B5EF4-FFF2-40B4-BE49-F238E27FC236}">
                <a16:creationId xmlns:a16="http://schemas.microsoft.com/office/drawing/2014/main" id="{3D3310FB-2A01-4B07-B3E9-326B255AAB1A}"/>
              </a:ext>
            </a:extLst>
          </p:cNvPr>
          <p:cNvSpPr txBox="1"/>
          <p:nvPr/>
        </p:nvSpPr>
        <p:spPr>
          <a:xfrm>
            <a:off x="609600" y="1143000"/>
            <a:ext cx="109728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Price of the expected credit risk</a:t>
            </a:r>
            <a:endParaRPr lang="ru-RU" dirty="0"/>
          </a:p>
        </p:txBody>
      </p:sp>
      <p:sp>
        <p:nvSpPr>
          <p:cNvPr id="16" name="TextBox 15">
            <a:extLst>
              <a:ext uri="{FF2B5EF4-FFF2-40B4-BE49-F238E27FC236}">
                <a16:creationId xmlns:a16="http://schemas.microsoft.com/office/drawing/2014/main" id="{3C14079E-02DF-4ED1-B3B9-EB3A03F01AB8}"/>
              </a:ext>
            </a:extLst>
          </p:cNvPr>
          <p:cNvSpPr txBox="1"/>
          <p:nvPr/>
        </p:nvSpPr>
        <p:spPr>
          <a:xfrm>
            <a:off x="609600" y="5663625"/>
            <a:ext cx="10972800" cy="584775"/>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The expected loss is used for provisioning and/or calculating the risk premium of the loan. The risk premium is proportional to the exposure. The expected loss reflects the expected or mean value of the loss of the loan. </a:t>
            </a:r>
          </a:p>
        </p:txBody>
      </p:sp>
    </p:spTree>
    <p:extLst>
      <p:ext uri="{BB962C8B-B14F-4D97-AF65-F5344CB8AC3E}">
        <p14:creationId xmlns:p14="http://schemas.microsoft.com/office/powerpoint/2010/main" val="134760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26</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Price of the expected credit risk</a:t>
            </a: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To cover the loan expected loss, the bank needs to apply a rate, equal to the risk-free rate (plus funding spread and operating costs) plus a spread, that makes the expected return on the loan equal to that of a risk-free investment of the same amount. </a:t>
            </a:r>
          </a:p>
          <a:p>
            <a:pPr marL="0" indent="0" algn="just">
              <a:buNone/>
            </a:pPr>
            <a:endParaRPr lang="en-US" sz="1600" dirty="0">
              <a:latin typeface="Arial" panose="020B0604020202020204" pitchFamily="34" charset="0"/>
              <a:cs typeface="Arial" panose="020B0604020202020204" pitchFamily="34" charset="0"/>
            </a:endParaRPr>
          </a:p>
          <a:p>
            <a:pPr marL="0" indent="0" algn="just">
              <a:buNone/>
            </a:pPr>
            <a:endParaRPr lang="en-US" sz="1600" dirty="0">
              <a:latin typeface="Arial" panose="020B0604020202020204" pitchFamily="34" charset="0"/>
              <a:cs typeface="Arial" panose="020B0604020202020204" pitchFamily="34" charset="0"/>
            </a:endParaRPr>
          </a:p>
          <a:p>
            <a:pPr marL="0" indent="0" algn="just">
              <a:buNone/>
            </a:pPr>
            <a:endParaRPr lang="en-US" sz="1600" b="1" dirty="0">
              <a:solidFill>
                <a:srgbClr val="FF000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54D840C-9D94-4B53-A663-1F56787F55E1}"/>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997E3453-2D38-46A9-8464-D0DB0C7E6DF2}"/>
              </a:ext>
            </a:extLst>
          </p:cNvPr>
          <p:cNvPicPr/>
          <p:nvPr/>
        </p:nvPicPr>
        <p:blipFill rotWithShape="1">
          <a:blip r:embed="rId3" r:link="rId4" cstate="print">
            <a:extLst>
              <a:ext uri="{28A0092B-C50C-407E-A947-70E740481C1C}">
                <a14:useLocalDpi xmlns:a14="http://schemas.microsoft.com/office/drawing/2010/main" val="0"/>
              </a:ext>
            </a:extLst>
          </a:blip>
          <a:srcRect t="48877"/>
          <a:stretch>
            <a:fillRect/>
          </a:stretch>
        </p:blipFill>
        <p:spPr bwMode="auto">
          <a:xfrm>
            <a:off x="3521796" y="1524000"/>
            <a:ext cx="5148407" cy="156019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31E12F6F-7CD4-46E1-9749-D264894F700E}"/>
                  </a:ext>
                </a:extLst>
              </p:cNvPr>
              <p:cNvSpPr/>
              <p:nvPr/>
            </p:nvSpPr>
            <p:spPr>
              <a:xfrm>
                <a:off x="1066800" y="4538246"/>
                <a:ext cx="4572000" cy="338554"/>
              </a:xfrm>
              <a:prstGeom prst="rect">
                <a:avLst/>
              </a:prstGeom>
            </p:spPr>
            <p:txBody>
              <a:bodyPr>
                <a:spAutoFit/>
              </a:bodyPr>
              <a:lstStyle/>
              <a:p>
                <a:pPr marL="357188" algn="just"/>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𝐶𝑟𝑒𝑑𝑖𝑡</m:t>
                      </m:r>
                      <m:r>
                        <a:rPr lang="en-US" sz="1600" i="1" smtClean="0">
                          <a:latin typeface="Cambria Math" panose="02040503050406030204" pitchFamily="18" charset="0"/>
                        </a:rPr>
                        <m:t> </m:t>
                      </m:r>
                      <m:r>
                        <a:rPr lang="en-GB" sz="1600" b="0" i="1" smtClean="0">
                          <a:latin typeface="Cambria Math" panose="02040503050406030204" pitchFamily="18" charset="0"/>
                        </a:rPr>
                        <m:t>𝑠𝑝𝑟𝑒𝑎𝑑</m:t>
                      </m:r>
                      <m:r>
                        <a:rPr lang="en-US" sz="1600" i="1">
                          <a:latin typeface="Cambria Math" panose="02040503050406030204" pitchFamily="18" charset="0"/>
                        </a:rPr>
                        <m:t>=</m:t>
                      </m:r>
                      <m:r>
                        <a:rPr lang="en-US" sz="1600" b="1" i="1">
                          <a:latin typeface="Cambria Math" panose="02040503050406030204" pitchFamily="18" charset="0"/>
                        </a:rPr>
                        <m:t>𝑷𝑫</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𝐿𝐺𝐷</m:t>
                      </m:r>
                    </m:oMath>
                  </m:oMathPara>
                </a14:m>
                <a:endParaRPr lang="en-US" sz="1600" dirty="0">
                  <a:latin typeface="Cambria" panose="02040503050406030204" pitchFamily="18" charset="0"/>
                </a:endParaRPr>
              </a:p>
            </p:txBody>
          </p:sp>
        </mc:Choice>
        <mc:Fallback xmlns="">
          <p:sp>
            <p:nvSpPr>
              <p:cNvPr id="3" name="Прямоугольник 2">
                <a:extLst>
                  <a:ext uri="{FF2B5EF4-FFF2-40B4-BE49-F238E27FC236}">
                    <a16:creationId xmlns:a16="http://schemas.microsoft.com/office/drawing/2014/main" id="{31E12F6F-7CD4-46E1-9749-D264894F700E}"/>
                  </a:ext>
                </a:extLst>
              </p:cNvPr>
              <p:cNvSpPr>
                <a:spLocks noRot="1" noChangeAspect="1" noMove="1" noResize="1" noEditPoints="1" noAdjustHandles="1" noChangeArrowheads="1" noChangeShapeType="1" noTextEdit="1"/>
              </p:cNvSpPr>
              <p:nvPr/>
            </p:nvSpPr>
            <p:spPr>
              <a:xfrm>
                <a:off x="1066800" y="4538246"/>
                <a:ext cx="4572000" cy="338554"/>
              </a:xfrm>
              <a:prstGeom prst="rect">
                <a:avLst/>
              </a:prstGeom>
              <a:blipFill>
                <a:blip r:embed="rId5"/>
                <a:stretch>
                  <a:fillRect b="-1071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5" name="Таблица 10">
                <a:extLst>
                  <a:ext uri="{FF2B5EF4-FFF2-40B4-BE49-F238E27FC236}">
                    <a16:creationId xmlns:a16="http://schemas.microsoft.com/office/drawing/2014/main" id="{73D2C26B-2219-4244-943E-278380CAD085}"/>
                  </a:ext>
                </a:extLst>
              </p:cNvPr>
              <p:cNvGraphicFramePr>
                <a:graphicFrameLocks noGrp="1"/>
              </p:cNvGraphicFramePr>
              <p:nvPr>
                <p:extLst>
                  <p:ext uri="{D42A27DB-BD31-4B8C-83A1-F6EECF244321}">
                    <p14:modId xmlns:p14="http://schemas.microsoft.com/office/powerpoint/2010/main" val="2613492390"/>
                  </p:ext>
                </p:extLst>
              </p:nvPr>
            </p:nvGraphicFramePr>
            <p:xfrm>
              <a:off x="607291" y="3906520"/>
              <a:ext cx="10896600" cy="2260600"/>
            </p:xfrm>
            <a:graphic>
              <a:graphicData uri="http://schemas.openxmlformats.org/drawingml/2006/table">
                <a:tbl>
                  <a:tblPr firstRow="1" bandRow="1">
                    <a:tableStyleId>{8EC20E35-A176-4012-BC5E-935CFFF8708E}</a:tableStyleId>
                  </a:tblPr>
                  <a:tblGrid>
                    <a:gridCol w="5448300">
                      <a:extLst>
                        <a:ext uri="{9D8B030D-6E8A-4147-A177-3AD203B41FA5}">
                          <a16:colId xmlns:a16="http://schemas.microsoft.com/office/drawing/2014/main" val="2829400534"/>
                        </a:ext>
                      </a:extLst>
                    </a:gridCol>
                    <a:gridCol w="5448300">
                      <a:extLst>
                        <a:ext uri="{9D8B030D-6E8A-4147-A177-3AD203B41FA5}">
                          <a16:colId xmlns:a16="http://schemas.microsoft.com/office/drawing/2014/main" val="2807346972"/>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Model 1</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Model 2</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370840">
                    <a:tc>
                      <a:txBody>
                        <a:bodyPr/>
                        <a:lstStyle/>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where,</a:t>
                          </a:r>
                        </a:p>
                        <a:p>
                          <a:pPr marL="0" indent="0" algn="just">
                            <a:buNone/>
                          </a:pPr>
                          <a:r>
                            <a:rPr lang="en-US" sz="1400" dirty="0">
                              <a:solidFill>
                                <a:srgbClr val="000000"/>
                              </a:solidFill>
                              <a:latin typeface="Arial" panose="020B0604020202020204" pitchFamily="34" charset="0"/>
                              <a:cs typeface="Arial" panose="020B0604020202020204" pitchFamily="34" charset="0"/>
                            </a:rPr>
                            <a:t>PD – the annual </a:t>
                          </a:r>
                          <a:r>
                            <a:rPr lang="en-US" sz="1400" b="0" i="0" dirty="0">
                              <a:solidFill>
                                <a:srgbClr val="000000"/>
                              </a:solidFill>
                              <a:effectLst/>
                              <a:latin typeface="Arial" panose="020B0604020202020204" pitchFamily="34" charset="0"/>
                              <a:cs typeface="Arial" panose="020B0604020202020204" pitchFamily="34" charset="0"/>
                            </a:rPr>
                            <a:t>PD rate of the loan.</a:t>
                          </a:r>
                          <a:r>
                            <a:rPr lang="en-US" sz="1400" dirty="0">
                              <a:latin typeface="Arial" panose="020B0604020202020204" pitchFamily="34" charset="0"/>
                              <a:cs typeface="Arial" panose="020B0604020202020204" pitchFamily="34" charset="0"/>
                            </a:rPr>
                            <a:t> </a:t>
                          </a:r>
                        </a:p>
                        <a:p>
                          <a:pPr marL="0" indent="0" algn="just">
                            <a:buNone/>
                          </a:pPr>
                          <a:r>
                            <a:rPr lang="en-US" sz="1400" dirty="0">
                              <a:latin typeface="Arial" panose="020B0604020202020204" pitchFamily="34" charset="0"/>
                              <a:cs typeface="Arial" panose="020B0604020202020204" pitchFamily="34" charset="0"/>
                            </a:rPr>
                            <a:t>LGD – </a:t>
                          </a:r>
                          <a:r>
                            <a:rPr lang="en-GB" sz="1400" i="0" dirty="0">
                              <a:effectLst/>
                              <a:latin typeface="Arial" panose="020B0604020202020204" pitchFamily="34" charset="0"/>
                              <a:cs typeface="Arial" panose="020B0604020202020204" pitchFamily="34" charset="0"/>
                            </a:rPr>
                            <a:t>the estimated losses given default.</a:t>
                          </a:r>
                          <a:r>
                            <a:rPr lang="en-GB"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noFill/>
                      </a:tcPr>
                    </a:tc>
                    <a:tc>
                      <a:txBody>
                        <a:bodyPr/>
                        <a:lstStyle/>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where,</a:t>
                          </a:r>
                        </a:p>
                        <a:p>
                          <a:pPr marL="0" indent="0" algn="just">
                            <a:buNone/>
                          </a:pPr>
                          <a:r>
                            <a:rPr lang="en-US" sz="1400" dirty="0">
                              <a:solidFill>
                                <a:srgbClr val="000000"/>
                              </a:solidFill>
                              <a:latin typeface="Arial" panose="020B0604020202020204" pitchFamily="34" charset="0"/>
                              <a:cs typeface="Arial" panose="020B0604020202020204" pitchFamily="34" charset="0"/>
                            </a:rPr>
                            <a:t>PD – the annual </a:t>
                          </a:r>
                          <a:r>
                            <a:rPr lang="en-US" sz="1400" b="0" i="0" dirty="0">
                              <a:solidFill>
                                <a:srgbClr val="000000"/>
                              </a:solidFill>
                              <a:effectLst/>
                              <a:latin typeface="Arial" panose="020B0604020202020204" pitchFamily="34" charset="0"/>
                              <a:cs typeface="Arial" panose="020B0604020202020204" pitchFamily="34" charset="0"/>
                            </a:rPr>
                            <a:t>PD rate of the loan.</a:t>
                          </a:r>
                          <a:r>
                            <a:rPr lang="en-US" sz="1400" dirty="0">
                              <a:latin typeface="Arial" panose="020B0604020202020204" pitchFamily="34" charset="0"/>
                              <a:cs typeface="Arial" panose="020B0604020202020204" pitchFamily="34" charset="0"/>
                            </a:rPr>
                            <a:t> </a:t>
                          </a:r>
                        </a:p>
                        <a:p>
                          <a:pPr marL="0" indent="0" algn="just">
                            <a:buNone/>
                          </a:pPr>
                          <a:r>
                            <a:rPr lang="en-US" sz="1400" dirty="0">
                              <a:latin typeface="Arial" panose="020B0604020202020204" pitchFamily="34" charset="0"/>
                              <a:cs typeface="Arial" panose="020B0604020202020204" pitchFamily="34" charset="0"/>
                            </a:rPr>
                            <a:t>LGD – </a:t>
                          </a:r>
                          <a:r>
                            <a:rPr lang="en-GB" sz="1400" i="0" dirty="0">
                              <a:effectLst/>
                              <a:latin typeface="Arial" panose="020B0604020202020204" pitchFamily="34" charset="0"/>
                              <a:cs typeface="Arial" panose="020B0604020202020204" pitchFamily="34" charset="0"/>
                            </a:rPr>
                            <a:t>the estimated losses given default.</a:t>
                          </a:r>
                          <a:r>
                            <a:rPr lang="en-GB" sz="1400" dirty="0">
                              <a:latin typeface="Arial" panose="020B0604020202020204" pitchFamily="34" charset="0"/>
                              <a:cs typeface="Arial" panose="020B0604020202020204" pitchFamily="34" charset="0"/>
                            </a:rPr>
                            <a:t> </a:t>
                          </a:r>
                        </a:p>
                        <a:p>
                          <a:pPr marL="0" indent="0" algn="just">
                            <a:buNone/>
                          </a:pPr>
                          <a:r>
                            <a:rPr lang="en-GB" sz="1400" dirty="0">
                              <a:latin typeface="Arial" panose="020B0604020202020204" pitchFamily="34" charset="0"/>
                              <a:cs typeface="Arial" panose="020B0604020202020204" pitchFamily="34" charset="0"/>
                            </a:rPr>
                            <a:t>r – risk-free rate.</a:t>
                          </a:r>
                        </a:p>
                        <a:p>
                          <a:pPr marL="0" indent="0" algn="just">
                            <a:buNone/>
                          </a:pPr>
                          <a14:m>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𝑠</m:t>
                                  </m:r>
                                </m:e>
                                <m:sub>
                                  <m:r>
                                    <a:rPr lang="en-US" sz="1400" i="1">
                                      <a:latin typeface="Cambria Math" panose="02040503050406030204" pitchFamily="18" charset="0"/>
                                    </a:rPr>
                                    <m:t>𝐹</m:t>
                                  </m:r>
                                </m:sub>
                              </m:sSub>
                            </m:oMath>
                          </a14:m>
                          <a:r>
                            <a:rPr lang="en-US" sz="140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 premium covering </a:t>
                          </a:r>
                          <a:r>
                            <a:rPr lang="en-US" sz="1400" dirty="0">
                              <a:latin typeface="Arial" panose="020B0604020202020204" pitchFamily="34" charset="0"/>
                              <a:cs typeface="Arial" panose="020B0604020202020204" pitchFamily="34" charset="0"/>
                            </a:rPr>
                            <a:t>funding spread and operating costs.</a:t>
                          </a:r>
                        </a:p>
                      </a:txBody>
                      <a:tcPr>
                        <a:noFill/>
                      </a:tcPr>
                    </a:tc>
                    <a:extLst>
                      <a:ext uri="{0D108BD9-81ED-4DB2-BD59-A6C34878D82A}">
                        <a16:rowId xmlns:a16="http://schemas.microsoft.com/office/drawing/2014/main" val="2209030387"/>
                      </a:ext>
                    </a:extLst>
                  </a:tr>
                </a:tbl>
              </a:graphicData>
            </a:graphic>
          </p:graphicFrame>
        </mc:Choice>
        <mc:Fallback xmlns="">
          <p:graphicFrame>
            <p:nvGraphicFramePr>
              <p:cNvPr id="5" name="Таблица 10">
                <a:extLst>
                  <a:ext uri="{FF2B5EF4-FFF2-40B4-BE49-F238E27FC236}">
                    <a16:creationId xmlns:a16="http://schemas.microsoft.com/office/drawing/2014/main" id="{73D2C26B-2219-4244-943E-278380CAD085}"/>
                  </a:ext>
                </a:extLst>
              </p:cNvPr>
              <p:cNvGraphicFramePr>
                <a:graphicFrameLocks noGrp="1"/>
              </p:cNvGraphicFramePr>
              <p:nvPr>
                <p:extLst>
                  <p:ext uri="{D42A27DB-BD31-4B8C-83A1-F6EECF244321}">
                    <p14:modId xmlns:p14="http://schemas.microsoft.com/office/powerpoint/2010/main" val="2613492390"/>
                  </p:ext>
                </p:extLst>
              </p:nvPr>
            </p:nvGraphicFramePr>
            <p:xfrm>
              <a:off x="607291" y="3906520"/>
              <a:ext cx="10896600" cy="2260600"/>
            </p:xfrm>
            <a:graphic>
              <a:graphicData uri="http://schemas.openxmlformats.org/drawingml/2006/table">
                <a:tbl>
                  <a:tblPr firstRow="1" bandRow="1">
                    <a:tableStyleId>{8EC20E35-A176-4012-BC5E-935CFFF8708E}</a:tableStyleId>
                  </a:tblPr>
                  <a:tblGrid>
                    <a:gridCol w="5448300">
                      <a:extLst>
                        <a:ext uri="{9D8B030D-6E8A-4147-A177-3AD203B41FA5}">
                          <a16:colId xmlns:a16="http://schemas.microsoft.com/office/drawing/2014/main" val="2829400534"/>
                        </a:ext>
                      </a:extLst>
                    </a:gridCol>
                    <a:gridCol w="5448300">
                      <a:extLst>
                        <a:ext uri="{9D8B030D-6E8A-4147-A177-3AD203B41FA5}">
                          <a16:colId xmlns:a16="http://schemas.microsoft.com/office/drawing/2014/main" val="2807346972"/>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Model 1</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Model 2</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1889760">
                    <a:tc>
                      <a:txBody>
                        <a:bodyPr/>
                        <a:lstStyle/>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where,</a:t>
                          </a:r>
                        </a:p>
                        <a:p>
                          <a:pPr marL="0" indent="0" algn="just">
                            <a:buNone/>
                          </a:pPr>
                          <a:r>
                            <a:rPr lang="en-US" sz="1400" dirty="0">
                              <a:solidFill>
                                <a:srgbClr val="000000"/>
                              </a:solidFill>
                              <a:latin typeface="Arial" panose="020B0604020202020204" pitchFamily="34" charset="0"/>
                              <a:cs typeface="Arial" panose="020B0604020202020204" pitchFamily="34" charset="0"/>
                            </a:rPr>
                            <a:t>PD – the annual </a:t>
                          </a:r>
                          <a:r>
                            <a:rPr lang="en-US" sz="1400" b="0" i="0" dirty="0">
                              <a:solidFill>
                                <a:srgbClr val="000000"/>
                              </a:solidFill>
                              <a:effectLst/>
                              <a:latin typeface="Arial" panose="020B0604020202020204" pitchFamily="34" charset="0"/>
                              <a:cs typeface="Arial" panose="020B0604020202020204" pitchFamily="34" charset="0"/>
                            </a:rPr>
                            <a:t>PD rate of the loan.</a:t>
                          </a:r>
                          <a:r>
                            <a:rPr lang="en-US" sz="1400" dirty="0">
                              <a:latin typeface="Arial" panose="020B0604020202020204" pitchFamily="34" charset="0"/>
                              <a:cs typeface="Arial" panose="020B0604020202020204" pitchFamily="34" charset="0"/>
                            </a:rPr>
                            <a:t> </a:t>
                          </a:r>
                        </a:p>
                        <a:p>
                          <a:pPr marL="0" indent="0" algn="just">
                            <a:buNone/>
                          </a:pPr>
                          <a:r>
                            <a:rPr lang="en-US" sz="1400" dirty="0">
                              <a:latin typeface="Arial" panose="020B0604020202020204" pitchFamily="34" charset="0"/>
                              <a:cs typeface="Arial" panose="020B0604020202020204" pitchFamily="34" charset="0"/>
                            </a:rPr>
                            <a:t>LGD – </a:t>
                          </a:r>
                          <a:r>
                            <a:rPr lang="en-GB" sz="1400" i="0" dirty="0">
                              <a:effectLst/>
                              <a:latin typeface="Arial" panose="020B0604020202020204" pitchFamily="34" charset="0"/>
                              <a:cs typeface="Arial" panose="020B0604020202020204" pitchFamily="34" charset="0"/>
                            </a:rPr>
                            <a:t>the estimated losses given default.</a:t>
                          </a:r>
                          <a:r>
                            <a:rPr lang="en-GB"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noFill/>
                      </a:tcPr>
                    </a:tc>
                    <a:tc>
                      <a:txBody>
                        <a:bodyPr/>
                        <a:lstStyle/>
                        <a:p>
                          <a:endParaRPr lang="ru-RU"/>
                        </a:p>
                      </a:txBody>
                      <a:tcPr>
                        <a:blipFill>
                          <a:blip r:embed="rId6"/>
                          <a:stretch>
                            <a:fillRect l="-100112" t="-21222" r="-224" b="-3215"/>
                          </a:stretch>
                        </a:blipFill>
                      </a:tcPr>
                    </a:tc>
                    <a:extLst>
                      <a:ext uri="{0D108BD9-81ED-4DB2-BD59-A6C34878D82A}">
                        <a16:rowId xmlns:a16="http://schemas.microsoft.com/office/drawing/2014/main" val="2209030387"/>
                      </a:ext>
                    </a:extLst>
                  </a:tr>
                </a:tbl>
              </a:graphicData>
            </a:graphic>
          </p:graphicFrame>
        </mc:Fallback>
      </mc:AlternateContent>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F239B348-E912-4A6F-8C01-BBF048521978}"/>
                  </a:ext>
                </a:extLst>
              </p:cNvPr>
              <p:cNvSpPr/>
              <p:nvPr/>
            </p:nvSpPr>
            <p:spPr>
              <a:xfrm>
                <a:off x="6324600" y="4382716"/>
                <a:ext cx="4978119" cy="5702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𝐶𝑟𝑒𝑑𝑖𝑡</m:t>
                      </m:r>
                      <m:r>
                        <a:rPr lang="en-US" sz="1600" i="1" smtClean="0">
                          <a:latin typeface="Cambria Math" panose="02040503050406030204" pitchFamily="18" charset="0"/>
                        </a:rPr>
                        <m:t> </m:t>
                      </m:r>
                      <m:r>
                        <a:rPr lang="en-GB" sz="1600" b="0" i="1" smtClean="0">
                          <a:latin typeface="Cambria Math" panose="02040503050406030204" pitchFamily="18" charset="0"/>
                        </a:rPr>
                        <m:t>𝑠𝑝𝑟𝑒𝑎𝑑</m:t>
                      </m:r>
                      <m:r>
                        <a:rPr lang="en-US" sz="1600" i="1">
                          <a:latin typeface="Cambria Math" panose="02040503050406030204" pitchFamily="18" charset="0"/>
                        </a:rPr>
                        <m:t>=</m:t>
                      </m:r>
                      <m:f>
                        <m:fPr>
                          <m:ctrlPr>
                            <a:rPr lang="en-US" sz="1600" i="1">
                              <a:latin typeface="Cambria Math" panose="02040503050406030204" pitchFamily="18" charset="0"/>
                            </a:rPr>
                          </m:ctrlPr>
                        </m:fPr>
                        <m:num>
                          <m:d>
                            <m:dPr>
                              <m:ctrlPr>
                                <a:rPr lang="en-US" sz="1600" i="1" smtClean="0">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𝑟</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𝐹</m:t>
                                  </m:r>
                                </m:sub>
                              </m:sSub>
                            </m:e>
                          </m:d>
                          <m:r>
                            <a:rPr lang="en-US"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𝑃𝐷</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𝐿𝐺𝐷</m:t>
                          </m:r>
                        </m:num>
                        <m:den>
                          <m:r>
                            <a:rPr lang="en-US" sz="1600" i="1">
                              <a:latin typeface="Cambria Math" panose="02040503050406030204" pitchFamily="18" charset="0"/>
                            </a:rPr>
                            <m:t>1−</m:t>
                          </m:r>
                          <m:r>
                            <a:rPr lang="en-US" sz="1600" b="1" i="1">
                              <a:latin typeface="Cambria Math" panose="02040503050406030204" pitchFamily="18" charset="0"/>
                            </a:rPr>
                            <m:t>𝑷𝑫</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𝐿𝐺𝐷</m:t>
                          </m:r>
                        </m:den>
                      </m:f>
                    </m:oMath>
                  </m:oMathPara>
                </a14:m>
                <a:endParaRPr lang="ru-RU" sz="1600" dirty="0"/>
              </a:p>
            </p:txBody>
          </p:sp>
        </mc:Choice>
        <mc:Fallback xmlns="">
          <p:sp>
            <p:nvSpPr>
              <p:cNvPr id="6" name="Прямоугольник 5">
                <a:extLst>
                  <a:ext uri="{FF2B5EF4-FFF2-40B4-BE49-F238E27FC236}">
                    <a16:creationId xmlns:a16="http://schemas.microsoft.com/office/drawing/2014/main" id="{F239B348-E912-4A6F-8C01-BBF048521978}"/>
                  </a:ext>
                </a:extLst>
              </p:cNvPr>
              <p:cNvSpPr>
                <a:spLocks noRot="1" noChangeAspect="1" noMove="1" noResize="1" noEditPoints="1" noAdjustHandles="1" noChangeArrowheads="1" noChangeShapeType="1" noTextEdit="1"/>
              </p:cNvSpPr>
              <p:nvPr/>
            </p:nvSpPr>
            <p:spPr>
              <a:xfrm>
                <a:off x="6324600" y="4382716"/>
                <a:ext cx="4978119" cy="570284"/>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757237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27</a:t>
            </a:fld>
            <a:endParaRPr lang="ru-RU"/>
          </a:p>
        </p:txBody>
      </p:sp>
      <mc:AlternateContent xmlns:mc="http://schemas.openxmlformats.org/markup-compatibility/2006" xmlns:a14="http://schemas.microsoft.com/office/drawing/2010/main">
        <mc:Choice Requires="a14">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Price of the expected credit risk. Portfolio ECL</a:t>
                </a:r>
              </a:p>
              <a:p>
                <a:pPr marL="0" indent="0" algn="just">
                  <a:buNone/>
                </a:pPr>
                <a:r>
                  <a:rPr lang="en-US" sz="1600" dirty="0">
                    <a:latin typeface="Arial" panose="020B0604020202020204" pitchFamily="34" charset="0"/>
                    <a:cs typeface="Arial" panose="020B0604020202020204" pitchFamily="34" charset="0"/>
                  </a:rPr>
                  <a:t>The expected loss of the portfolio is the sum of the expected losses of the individual loans:</a:t>
                </a:r>
              </a:p>
              <a:p>
                <a:pPr marL="0" indent="0" algn="just">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cs typeface="Arial" panose="020B0604020202020204" pitchFamily="34" charset="0"/>
                            </a:rPr>
                            <m:t>𝐸𝐶𝐿</m:t>
                          </m:r>
                        </m:e>
                        <m:sub>
                          <m:r>
                            <a:rPr lang="en-GB" sz="1600" b="0" i="1" smtClean="0">
                              <a:latin typeface="Cambria Math" panose="02040503050406030204" pitchFamily="18" charset="0"/>
                              <a:cs typeface="Arial" panose="020B0604020202020204" pitchFamily="34" charset="0"/>
                            </a:rPr>
                            <m:t>𝑃</m:t>
                          </m:r>
                        </m:sub>
                      </m:sSub>
                      <m:r>
                        <a:rPr lang="en-GB" sz="1600" b="0" i="1" smtClean="0">
                          <a:latin typeface="Cambria Math" panose="02040503050406030204" pitchFamily="18" charset="0"/>
                          <a:cs typeface="Arial" panose="020B0604020202020204" pitchFamily="34" charset="0"/>
                        </a:rPr>
                        <m:t>=</m:t>
                      </m:r>
                      <m:nary>
                        <m:naryPr>
                          <m:chr m:val="∑"/>
                          <m:ctrlPr>
                            <a:rPr lang="en-GB" sz="1600" b="0" i="1" smtClean="0">
                              <a:latin typeface="Cambria Math" panose="02040503050406030204" pitchFamily="18" charset="0"/>
                              <a:cs typeface="Arial" panose="020B0604020202020204" pitchFamily="34" charset="0"/>
                            </a:rPr>
                          </m:ctrlPr>
                        </m:naryPr>
                        <m:sub>
                          <m:r>
                            <m:rPr>
                              <m:brk m:alnAt="23"/>
                            </m:rPr>
                            <a:rPr lang="en-GB" sz="1600" b="0" i="1" smtClean="0">
                              <a:latin typeface="Cambria Math" panose="02040503050406030204" pitchFamily="18" charset="0"/>
                              <a:cs typeface="Arial" panose="020B0604020202020204" pitchFamily="34" charset="0"/>
                            </a:rPr>
                            <m:t>𝑖</m:t>
                          </m:r>
                          <m:r>
                            <a:rPr lang="en-GB" sz="1600" b="0" i="1" smtClean="0">
                              <a:latin typeface="Cambria Math" panose="02040503050406030204" pitchFamily="18" charset="0"/>
                              <a:cs typeface="Arial" panose="020B0604020202020204" pitchFamily="34" charset="0"/>
                            </a:rPr>
                            <m:t>=1</m:t>
                          </m:r>
                        </m:sub>
                        <m:sup>
                          <m:r>
                            <a:rPr lang="en-GB" sz="1600" b="0" i="1" smtClean="0">
                              <a:latin typeface="Cambria Math" panose="02040503050406030204" pitchFamily="18" charset="0"/>
                              <a:cs typeface="Arial" panose="020B0604020202020204" pitchFamily="34" charset="0"/>
                            </a:rPr>
                            <m:t>𝑁</m:t>
                          </m:r>
                        </m:sup>
                        <m:e>
                          <m:d>
                            <m:dPr>
                              <m:ctrlPr>
                                <a:rPr lang="en-GB" sz="1600" b="0" i="1" smtClean="0">
                                  <a:latin typeface="Cambria Math" panose="02040503050406030204" pitchFamily="18" charset="0"/>
                                  <a:cs typeface="Arial" panose="020B0604020202020204" pitchFamily="34" charset="0"/>
                                </a:rPr>
                              </m:ctrlPr>
                            </m:dPr>
                            <m:e>
                              <m:sSub>
                                <m:sSubPr>
                                  <m:ctrlPr>
                                    <a:rPr lang="en-GB" sz="1600" b="0" i="1" smtClean="0">
                                      <a:latin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cs typeface="Arial" panose="020B0604020202020204" pitchFamily="34" charset="0"/>
                                    </a:rPr>
                                    <m:t>𝐸𝐴𝐷</m:t>
                                  </m:r>
                                </m:e>
                                <m:sub>
                                  <m:r>
                                    <a:rPr lang="en-GB" sz="1600" b="0" i="1" smtClean="0">
                                      <a:latin typeface="Cambria Math" panose="02040503050406030204" pitchFamily="18" charset="0"/>
                                      <a:cs typeface="Arial" panose="020B0604020202020204" pitchFamily="34" charset="0"/>
                                    </a:rPr>
                                    <m:t>𝑖</m:t>
                                  </m:r>
                                </m:sub>
                              </m:sSub>
                              <m:r>
                                <a:rPr lang="en-GB" sz="16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GB" sz="160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ea typeface="Cambria Math" panose="02040503050406030204" pitchFamily="18" charset="0"/>
                                      <a:cs typeface="Arial" panose="020B0604020202020204" pitchFamily="34" charset="0"/>
                                    </a:rPr>
                                    <m:t>𝐿𝐺𝐷</m:t>
                                  </m:r>
                                </m:e>
                                <m:sub>
                                  <m:r>
                                    <a:rPr lang="en-GB" sz="1600" b="0" i="1" smtClean="0">
                                      <a:latin typeface="Cambria Math" panose="02040503050406030204" pitchFamily="18" charset="0"/>
                                      <a:ea typeface="Cambria Math" panose="02040503050406030204" pitchFamily="18" charset="0"/>
                                      <a:cs typeface="Arial" panose="020B0604020202020204" pitchFamily="34" charset="0"/>
                                    </a:rPr>
                                    <m:t>𝑖</m:t>
                                  </m:r>
                                </m:sub>
                              </m:sSub>
                              <m:r>
                                <a:rPr lang="en-GB" sz="16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GB" sz="160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ea typeface="Cambria Math" panose="02040503050406030204" pitchFamily="18" charset="0"/>
                                      <a:cs typeface="Arial" panose="020B0604020202020204" pitchFamily="34" charset="0"/>
                                    </a:rPr>
                                    <m:t>𝑃𝐷</m:t>
                                  </m:r>
                                </m:e>
                                <m:sub>
                                  <m:r>
                                    <a:rPr lang="en-GB" sz="1600" b="0" i="1" smtClean="0">
                                      <a:latin typeface="Cambria Math" panose="02040503050406030204" pitchFamily="18" charset="0"/>
                                      <a:ea typeface="Cambria Math" panose="02040503050406030204" pitchFamily="18" charset="0"/>
                                      <a:cs typeface="Arial" panose="020B0604020202020204" pitchFamily="34" charset="0"/>
                                    </a:rPr>
                                    <m:t>𝑖</m:t>
                                  </m:r>
                                </m:sub>
                              </m:sSub>
                            </m:e>
                          </m:d>
                        </m:e>
                      </m:nary>
                    </m:oMath>
                  </m:oMathPara>
                </a14:m>
                <a:endParaRPr lang="en-US"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where,</a:t>
                </a:r>
              </a:p>
              <a:p>
                <a:pPr marL="0" indent="0" algn="just">
                  <a:buNone/>
                </a:pPr>
                <a:r>
                  <a:rPr lang="en-US" sz="1600" dirty="0">
                    <a:solidFill>
                      <a:srgbClr val="000000"/>
                    </a:solidFill>
                    <a:latin typeface="Arial" panose="020B0604020202020204" pitchFamily="34" charset="0"/>
                    <a:cs typeface="Arial" panose="020B0604020202020204" pitchFamily="34" charset="0"/>
                  </a:rPr>
                  <a:t>N – number of the loans in the portfolio.</a:t>
                </a:r>
              </a:p>
              <a:p>
                <a:pPr marL="0" indent="0" algn="just">
                  <a:buNone/>
                </a:pPr>
                <a14:m>
                  <m:oMath xmlns:m="http://schemas.openxmlformats.org/officeDocument/2006/math">
                    <m:sSub>
                      <m:sSubPr>
                        <m:ctrlPr>
                          <a:rPr lang="en-GB" sz="1600" b="0" i="1" smtClean="0">
                            <a:latin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cs typeface="Arial" panose="020B0604020202020204" pitchFamily="34" charset="0"/>
                          </a:rPr>
                          <m:t>𝐸𝐴𝐷</m:t>
                        </m:r>
                      </m:e>
                      <m:sub>
                        <m:r>
                          <a:rPr lang="en-GB" sz="1600" b="0" i="1" smtClean="0">
                            <a:latin typeface="Cambria Math" panose="02040503050406030204" pitchFamily="18" charset="0"/>
                            <a:cs typeface="Arial" panose="020B0604020202020204" pitchFamily="34" charset="0"/>
                          </a:rPr>
                          <m:t>𝑖</m:t>
                        </m:r>
                      </m:sub>
                    </m:sSub>
                  </m:oMath>
                </a14:m>
                <a:r>
                  <a:rPr lang="en-US" sz="1600" dirty="0">
                    <a:solidFill>
                      <a:srgbClr val="000000"/>
                    </a:solidFill>
                    <a:latin typeface="Arial" panose="020B0604020202020204" pitchFamily="34" charset="0"/>
                    <a:cs typeface="Arial" panose="020B0604020202020204" pitchFamily="34" charset="0"/>
                  </a:rPr>
                  <a:t> – the exposure at default of the </a:t>
                </a:r>
                <a:r>
                  <a:rPr lang="en-US" sz="1600" dirty="0" err="1">
                    <a:solidFill>
                      <a:srgbClr val="000000"/>
                    </a:solidFill>
                    <a:latin typeface="Arial" panose="020B0604020202020204" pitchFamily="34" charset="0"/>
                    <a:cs typeface="Arial" panose="020B0604020202020204" pitchFamily="34" charset="0"/>
                  </a:rPr>
                  <a:t>i-th</a:t>
                </a:r>
                <a:r>
                  <a:rPr lang="en-US" sz="1600" dirty="0">
                    <a:solidFill>
                      <a:srgbClr val="000000"/>
                    </a:solidFill>
                    <a:latin typeface="Arial" panose="020B0604020202020204" pitchFamily="34" charset="0"/>
                    <a:cs typeface="Arial" panose="020B0604020202020204" pitchFamily="34" charset="0"/>
                  </a:rPr>
                  <a:t> loan in the portfolio.</a:t>
                </a:r>
              </a:p>
              <a:p>
                <a:pPr marL="0" indent="0" algn="just">
                  <a:buNone/>
                </a:pPr>
                <a14:m>
                  <m:oMath xmlns:m="http://schemas.openxmlformats.org/officeDocument/2006/math">
                    <m:sSub>
                      <m:sSubPr>
                        <m:ctrlPr>
                          <a:rPr lang="en-GB" sz="160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ea typeface="Cambria Math" panose="02040503050406030204" pitchFamily="18" charset="0"/>
                            <a:cs typeface="Arial" panose="020B0604020202020204" pitchFamily="34" charset="0"/>
                          </a:rPr>
                          <m:t>𝑃𝐷</m:t>
                        </m:r>
                      </m:e>
                      <m:sub>
                        <m:r>
                          <a:rPr lang="en-GB" sz="1600" b="0" i="1" smtClean="0">
                            <a:latin typeface="Cambria Math" panose="02040503050406030204" pitchFamily="18" charset="0"/>
                            <a:ea typeface="Cambria Math" panose="02040503050406030204" pitchFamily="18" charset="0"/>
                            <a:cs typeface="Arial" panose="020B0604020202020204" pitchFamily="34" charset="0"/>
                          </a:rPr>
                          <m:t>𝑖</m:t>
                        </m:r>
                      </m:sub>
                    </m:sSub>
                    <m:r>
                      <a:rPr lang="en-GB" sz="1600" b="0" i="1" smtClean="0">
                        <a:latin typeface="Cambria Math" panose="02040503050406030204" pitchFamily="18" charset="0"/>
                        <a:ea typeface="Cambria Math" panose="02040503050406030204" pitchFamily="18" charset="0"/>
                        <a:cs typeface="Arial" panose="020B0604020202020204" pitchFamily="34" charset="0"/>
                      </a:rPr>
                      <m:t> </m:t>
                    </m:r>
                  </m:oMath>
                </a14:m>
                <a:r>
                  <a:rPr lang="en-US" sz="1600" dirty="0">
                    <a:solidFill>
                      <a:srgbClr val="000000"/>
                    </a:solidFill>
                    <a:latin typeface="Arial" panose="020B0604020202020204" pitchFamily="34" charset="0"/>
                    <a:cs typeface="Arial" panose="020B0604020202020204" pitchFamily="34" charset="0"/>
                  </a:rPr>
                  <a:t>– annual </a:t>
                </a:r>
                <a:r>
                  <a:rPr lang="en-US" sz="1600" b="0" i="0" dirty="0">
                    <a:solidFill>
                      <a:srgbClr val="000000"/>
                    </a:solidFill>
                    <a:effectLst/>
                    <a:latin typeface="Arial" panose="020B0604020202020204" pitchFamily="34" charset="0"/>
                    <a:cs typeface="Arial" panose="020B0604020202020204" pitchFamily="34" charset="0"/>
                  </a:rPr>
                  <a:t>PD rate of the </a:t>
                </a:r>
                <a:r>
                  <a:rPr lang="en-US" sz="1600" dirty="0" err="1">
                    <a:solidFill>
                      <a:srgbClr val="000000"/>
                    </a:solidFill>
                    <a:latin typeface="Arial" panose="020B0604020202020204" pitchFamily="34" charset="0"/>
                    <a:cs typeface="Arial" panose="020B0604020202020204" pitchFamily="34" charset="0"/>
                  </a:rPr>
                  <a:t>i-th</a:t>
                </a:r>
                <a:r>
                  <a:rPr lang="en-US" sz="1600" dirty="0">
                    <a:solidFill>
                      <a:srgbClr val="000000"/>
                    </a:solidFill>
                    <a:latin typeface="Arial" panose="020B0604020202020204" pitchFamily="34" charset="0"/>
                    <a:cs typeface="Arial" panose="020B0604020202020204" pitchFamily="34" charset="0"/>
                  </a:rPr>
                  <a:t> loan in the portfolio</a:t>
                </a:r>
                <a:r>
                  <a:rPr lang="en-US" sz="1600" b="0" i="0" dirty="0">
                    <a:solidFill>
                      <a:srgbClr val="000000"/>
                    </a:solidFill>
                    <a:effectLst/>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a:p>
                <a:pPr marL="0" indent="0" algn="just">
                  <a:buNone/>
                </a:pPr>
                <a14:m>
                  <m:oMath xmlns:m="http://schemas.openxmlformats.org/officeDocument/2006/math">
                    <m:sSub>
                      <m:sSubPr>
                        <m:ctrlPr>
                          <a:rPr lang="en-GB" sz="160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ea typeface="Cambria Math" panose="02040503050406030204" pitchFamily="18" charset="0"/>
                            <a:cs typeface="Arial" panose="020B0604020202020204" pitchFamily="34" charset="0"/>
                          </a:rPr>
                          <m:t>𝐿𝐺𝐷</m:t>
                        </m:r>
                      </m:e>
                      <m:sub>
                        <m:r>
                          <a:rPr lang="en-GB" sz="1600" b="0" i="1" smtClean="0">
                            <a:latin typeface="Cambria Math" panose="02040503050406030204" pitchFamily="18" charset="0"/>
                            <a:ea typeface="Cambria Math" panose="02040503050406030204" pitchFamily="18" charset="0"/>
                            <a:cs typeface="Arial" panose="020B0604020202020204" pitchFamily="34" charset="0"/>
                          </a:rPr>
                          <m:t>𝑖</m:t>
                        </m:r>
                      </m:sub>
                    </m:sSub>
                  </m:oMath>
                </a14:m>
                <a:r>
                  <a:rPr lang="en-US" sz="1600" dirty="0">
                    <a:latin typeface="Arial" panose="020B0604020202020204" pitchFamily="34" charset="0"/>
                    <a:cs typeface="Arial" panose="020B0604020202020204" pitchFamily="34" charset="0"/>
                  </a:rPr>
                  <a:t> – </a:t>
                </a:r>
                <a:r>
                  <a:rPr lang="en-GB" sz="1600" i="0" dirty="0">
                    <a:effectLst/>
                    <a:latin typeface="Arial" panose="020B0604020202020204" pitchFamily="34" charset="0"/>
                    <a:cs typeface="Arial" panose="020B0604020202020204" pitchFamily="34" charset="0"/>
                  </a:rPr>
                  <a:t>the estimated losses given default </a:t>
                </a:r>
                <a:r>
                  <a:rPr lang="en-US" sz="1600" dirty="0">
                    <a:solidFill>
                      <a:srgbClr val="000000"/>
                    </a:solidFill>
                    <a:latin typeface="Arial" panose="020B0604020202020204" pitchFamily="34" charset="0"/>
                    <a:cs typeface="Arial" panose="020B0604020202020204" pitchFamily="34" charset="0"/>
                  </a:rPr>
                  <a:t>of the </a:t>
                </a:r>
                <a:r>
                  <a:rPr lang="en-US" sz="1600" dirty="0" err="1">
                    <a:solidFill>
                      <a:srgbClr val="000000"/>
                    </a:solidFill>
                    <a:latin typeface="Arial" panose="020B0604020202020204" pitchFamily="34" charset="0"/>
                    <a:cs typeface="Arial" panose="020B0604020202020204" pitchFamily="34" charset="0"/>
                  </a:rPr>
                  <a:t>i-th</a:t>
                </a:r>
                <a:r>
                  <a:rPr lang="en-US" sz="1600" dirty="0">
                    <a:solidFill>
                      <a:srgbClr val="000000"/>
                    </a:solidFill>
                    <a:latin typeface="Arial" panose="020B0604020202020204" pitchFamily="34" charset="0"/>
                    <a:cs typeface="Arial" panose="020B0604020202020204" pitchFamily="34" charset="0"/>
                  </a:rPr>
                  <a:t> loan in the portfolio</a:t>
                </a:r>
                <a:r>
                  <a:rPr lang="en-GB" sz="1600" i="0" dirty="0">
                    <a:effectLst/>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lgn="just">
                  <a:buNone/>
                </a:pPr>
                <a:r>
                  <a:rPr lang="en-US" sz="1600" i="1" dirty="0">
                    <a:solidFill>
                      <a:srgbClr val="0070C0"/>
                    </a:solidFill>
                    <a:latin typeface="Arial" panose="020B0604020202020204" pitchFamily="34" charset="0"/>
                    <a:cs typeface="Arial" panose="020B0604020202020204" pitchFamily="34" charset="0"/>
                  </a:rPr>
                  <a:t>Note: It is assumed that each borrower has the only one loan. </a:t>
                </a: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US" sz="1400" b="1" dirty="0">
                    <a:latin typeface="Arial" panose="020B0604020202020204" pitchFamily="34" charset="0"/>
                    <a:cs typeface="Arial" panose="020B0604020202020204" pitchFamily="34" charset="0"/>
                  </a:rPr>
                  <a:t>Key features about portfolio ECL:</a:t>
                </a:r>
              </a:p>
              <a:p>
                <a:pPr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expected loss of the portfolio is not lower than the expected loss of its loans. There is no real diversification benefit for the portfolio. </a:t>
                </a:r>
              </a:p>
              <a:p>
                <a:pPr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expected loss measure gives an idea on the average loss of the portfolio. </a:t>
                </a:r>
              </a:p>
              <a:p>
                <a:pPr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expected loss gives information on the “location” of the loss distribution, but not on its dispersion or shape. </a:t>
                </a:r>
              </a:p>
            </p:txBody>
          </p:sp>
        </mc:Choice>
        <mc:Fallback xmlns="">
          <p:sp>
            <p:nvSpPr>
              <p:cNvPr id="10243" name="Rectangle 3"/>
              <p:cNvSpPr>
                <a:spLocks noGrp="1" noRot="1" noChangeAspect="1" noMove="1" noResize="1" noEditPoints="1" noAdjustHandles="1" noChangeArrowheads="1" noChangeShapeType="1" noTextEdit="1"/>
              </p:cNvSpPr>
              <p:nvPr>
                <p:ph sz="quarter" idx="1"/>
              </p:nvPr>
            </p:nvSpPr>
            <p:spPr>
              <a:xfrm>
                <a:off x="609600" y="1143000"/>
                <a:ext cx="10972800" cy="5213350"/>
              </a:xfrm>
              <a:blipFill>
                <a:blip r:embed="rId3"/>
                <a:stretch>
                  <a:fillRect l="-278" t="-702" r="-167"/>
                </a:stretch>
              </a:blipFill>
            </p:spPr>
            <p:txBody>
              <a:bodyPr/>
              <a:lstStyle/>
              <a:p>
                <a:r>
                  <a:rPr lang="ru-RU">
                    <a:noFill/>
                  </a:rPr>
                  <a:t> </a:t>
                </a:r>
              </a:p>
            </p:txBody>
          </p:sp>
        </mc:Fallback>
      </mc:AlternateContent>
      <p:sp>
        <p:nvSpPr>
          <p:cNvPr id="4" name="Rectangle 2">
            <a:extLst>
              <a:ext uri="{FF2B5EF4-FFF2-40B4-BE49-F238E27FC236}">
                <a16:creationId xmlns:a16="http://schemas.microsoft.com/office/drawing/2014/main" id="{C54D840C-9D94-4B53-A663-1F56787F55E1}"/>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45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28</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600" b="1" dirty="0">
                <a:latin typeface="Arial" panose="020B0604020202020204" pitchFamily="34" charset="0"/>
                <a:cs typeface="Arial" panose="020B0604020202020204" pitchFamily="34" charset="0"/>
              </a:rPr>
              <a:t>Case study 7. Credit risk premium – Model 1.</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credit rating system with 10 non-default grades was finally selected and has been recently approved by Model Sponsor. It is supposed that the credit grade system will be used for capital at credit risk assessment, as well as loan pricing. The Retail Lending Department has just received new credit rating system to build risk-based pricing model for retail loans. Miriam Pearson, junior product pricing analyst, has been asked to explore the best practice and propose the credit risk premium model.</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Imagine yourself in Miriam’s shoes and estimate credit risk premium based on Model 1. Identify advantages and model limitations. Make conclusion about business application and economic impact of the model if it would be implemented.  </a:t>
            </a:r>
          </a:p>
          <a:p>
            <a:pPr marL="0" indent="0" algn="just">
              <a:buNone/>
            </a:pPr>
            <a:r>
              <a:rPr lang="en-US" sz="1400" b="1" dirty="0">
                <a:latin typeface="Arial" panose="020B0604020202020204" pitchFamily="34" charset="0"/>
                <a:cs typeface="Arial" panose="020B0604020202020204" pitchFamily="34" charset="0"/>
              </a:rPr>
              <a:t>Solution:</a:t>
            </a:r>
          </a:p>
        </p:txBody>
      </p:sp>
      <p:sp>
        <p:nvSpPr>
          <p:cNvPr id="4" name="Rectangle 2">
            <a:extLst>
              <a:ext uri="{FF2B5EF4-FFF2-40B4-BE49-F238E27FC236}">
                <a16:creationId xmlns:a16="http://schemas.microsoft.com/office/drawing/2014/main" id="{BAD35D62-E7B3-4EB9-AAA2-DE8B97E79179}"/>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8072467B-698D-4B62-86AD-6D904CB6FE66}"/>
              </a:ext>
            </a:extLst>
          </p:cNvPr>
          <p:cNvPicPr>
            <a:picLocks noChangeAspect="1"/>
          </p:cNvPicPr>
          <p:nvPr/>
        </p:nvPicPr>
        <p:blipFill>
          <a:blip r:embed="rId3"/>
          <a:stretch>
            <a:fillRect/>
          </a:stretch>
        </p:blipFill>
        <p:spPr>
          <a:xfrm>
            <a:off x="878270" y="3352800"/>
            <a:ext cx="10405297" cy="2819400"/>
          </a:xfrm>
          <a:prstGeom prst="rect">
            <a:avLst/>
          </a:prstGeom>
        </p:spPr>
      </p:pic>
    </p:spTree>
    <p:extLst>
      <p:ext uri="{BB962C8B-B14F-4D97-AF65-F5344CB8AC3E}">
        <p14:creationId xmlns:p14="http://schemas.microsoft.com/office/powerpoint/2010/main" val="1226507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29</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600" b="1" dirty="0">
                <a:latin typeface="Arial" panose="020B0604020202020204" pitchFamily="34" charset="0"/>
                <a:cs typeface="Arial" panose="020B0604020202020204" pitchFamily="34" charset="0"/>
              </a:rPr>
              <a:t>Case study 7. Credit risk premium – Model 1. (continue)</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credit rating system with 10 non-default grades was finally selected and has been recently approved by Model Sponsor. It is supposed that the credit grade system will be used for capital at credit risk assessment, as well as loan pricing. The Retail Lending Department has just received new credit rating system to build risk-based pricing model for retail loans. Miriam Pearson, junior product pricing analyst, has been asked to explore the best practice and propose the credit risk premium model.</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Imagine yourself in Miriam’s shoes and estimate credit risk premium based on Model 1. Identify advantages and model limitations. Make conclusion about business application and economic impact of the model if it would be implemented.  </a:t>
            </a:r>
          </a:p>
          <a:p>
            <a:pPr marL="0" indent="0" algn="just">
              <a:buNone/>
            </a:pPr>
            <a:r>
              <a:rPr lang="en-US" sz="1400" b="1" dirty="0">
                <a:latin typeface="Arial" panose="020B0604020202020204" pitchFamily="34" charset="0"/>
                <a:cs typeface="Arial" panose="020B0604020202020204" pitchFamily="34" charset="0"/>
              </a:rPr>
              <a:t>Solution:</a:t>
            </a:r>
          </a:p>
        </p:txBody>
      </p:sp>
      <p:sp>
        <p:nvSpPr>
          <p:cNvPr id="4" name="Rectangle 2">
            <a:extLst>
              <a:ext uri="{FF2B5EF4-FFF2-40B4-BE49-F238E27FC236}">
                <a16:creationId xmlns:a16="http://schemas.microsoft.com/office/drawing/2014/main" id="{BAD35D62-E7B3-4EB9-AAA2-DE8B97E79179}"/>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30C42D9B-A452-43CD-9ECB-95DC09DC61DE}"/>
              </a:ext>
            </a:extLst>
          </p:cNvPr>
          <p:cNvPicPr>
            <a:picLocks noChangeAspect="1"/>
          </p:cNvPicPr>
          <p:nvPr/>
        </p:nvPicPr>
        <p:blipFill>
          <a:blip r:embed="rId3"/>
          <a:stretch>
            <a:fillRect/>
          </a:stretch>
        </p:blipFill>
        <p:spPr>
          <a:xfrm>
            <a:off x="6553201" y="3749675"/>
            <a:ext cx="5410200" cy="1706999"/>
          </a:xfrm>
          <a:prstGeom prst="rect">
            <a:avLst/>
          </a:prstGeom>
        </p:spPr>
      </p:pic>
      <p:pic>
        <p:nvPicPr>
          <p:cNvPr id="7" name="Рисунок 6">
            <a:extLst>
              <a:ext uri="{FF2B5EF4-FFF2-40B4-BE49-F238E27FC236}">
                <a16:creationId xmlns:a16="http://schemas.microsoft.com/office/drawing/2014/main" id="{4411DE0B-01B8-4B3F-B9BE-9E57E5C0771C}"/>
              </a:ext>
            </a:extLst>
          </p:cNvPr>
          <p:cNvPicPr>
            <a:picLocks noChangeAspect="1"/>
          </p:cNvPicPr>
          <p:nvPr/>
        </p:nvPicPr>
        <p:blipFill>
          <a:blip r:embed="rId4"/>
          <a:stretch>
            <a:fillRect/>
          </a:stretch>
        </p:blipFill>
        <p:spPr>
          <a:xfrm>
            <a:off x="228599" y="3770039"/>
            <a:ext cx="6276775" cy="1716361"/>
          </a:xfrm>
          <a:prstGeom prst="rect">
            <a:avLst/>
          </a:prstGeom>
        </p:spPr>
      </p:pic>
    </p:spTree>
    <p:extLst>
      <p:ext uri="{BB962C8B-B14F-4D97-AF65-F5344CB8AC3E}">
        <p14:creationId xmlns:p14="http://schemas.microsoft.com/office/powerpoint/2010/main" val="280945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20B7258D-850C-DEDF-7712-1481E78F6E36}"/>
              </a:ext>
            </a:extLst>
          </p:cNvPr>
          <p:cNvSpPr>
            <a:spLocks noGrp="1"/>
          </p:cNvSpPr>
          <p:nvPr>
            <p:ph type="body" sz="quarter" idx="10"/>
          </p:nvPr>
        </p:nvSpPr>
        <p:spPr>
          <a:xfrm>
            <a:off x="391466" y="3789159"/>
            <a:ext cx="4453104" cy="959560"/>
          </a:xfrm>
        </p:spPr>
        <p:txBody>
          <a:bodyPr/>
          <a:lstStyle/>
          <a:p>
            <a:endParaRPr lang="en-US"/>
          </a:p>
        </p:txBody>
      </p:sp>
      <p:sp>
        <p:nvSpPr>
          <p:cNvPr id="11" name="Subtitle 2">
            <a:extLst>
              <a:ext uri="{FF2B5EF4-FFF2-40B4-BE49-F238E27FC236}">
                <a16:creationId xmlns:a16="http://schemas.microsoft.com/office/drawing/2014/main" id="{8399287C-BBA2-C769-3FD3-FB6FA761FE4A}"/>
              </a:ext>
            </a:extLst>
          </p:cNvPr>
          <p:cNvSpPr>
            <a:spLocks noGrp="1"/>
          </p:cNvSpPr>
          <p:nvPr>
            <p:ph type="subTitle" idx="1"/>
          </p:nvPr>
        </p:nvSpPr>
        <p:spPr>
          <a:xfrm>
            <a:off x="395264" y="1152786"/>
            <a:ext cx="5427212" cy="2130832"/>
          </a:xfrm>
        </p:spPr>
        <p:txBody>
          <a:bodyPr/>
          <a:lstStyle/>
          <a:p>
            <a:r>
              <a:rPr lang="en-US" sz="2600" b="1" dirty="0"/>
              <a:t>1. PD, LGD and EAD model process building: overview</a:t>
            </a:r>
            <a:endParaRPr lang="en-US" sz="2600" dirty="0"/>
          </a:p>
        </p:txBody>
      </p:sp>
      <p:sp>
        <p:nvSpPr>
          <p:cNvPr id="4" name="Slide Number Placeholder 3" hidden="1">
            <a:extLst>
              <a:ext uri="{FF2B5EF4-FFF2-40B4-BE49-F238E27FC236}">
                <a16:creationId xmlns:a16="http://schemas.microsoft.com/office/drawing/2014/main" id="{5FF1BB2F-E0BD-74F0-3B9C-72559892E08A}"/>
              </a:ext>
            </a:extLst>
          </p:cNvPr>
          <p:cNvSpPr>
            <a:spLocks noGrp="1"/>
          </p:cNvSpPr>
          <p:nvPr>
            <p:ph type="sldNum" sz="quarter" idx="4294967295"/>
          </p:nvPr>
        </p:nvSpPr>
        <p:spPr>
          <a:xfrm>
            <a:off x="1426464" y="6355080"/>
            <a:ext cx="2027936" cy="365760"/>
          </a:xfrm>
        </p:spPr>
        <p:txBody>
          <a:bodyPr/>
          <a:lstStyle/>
          <a:p>
            <a:pPr>
              <a:spcAft>
                <a:spcPts val="600"/>
              </a:spcAft>
            </a:pPr>
            <a:fld id="{160BB421-FBA0-4A04-80D5-95EBC8EC02E4}" type="slidenum">
              <a:rPr lang="ru-RU" smtClean="0"/>
              <a:pPr>
                <a:spcAft>
                  <a:spcPts val="600"/>
                </a:spcAft>
              </a:pPr>
              <a:t>3</a:t>
            </a:fld>
            <a:endParaRPr lang="ru-RU"/>
          </a:p>
        </p:txBody>
      </p:sp>
    </p:spTree>
    <p:extLst>
      <p:ext uri="{BB962C8B-B14F-4D97-AF65-F5344CB8AC3E}">
        <p14:creationId xmlns:p14="http://schemas.microsoft.com/office/powerpoint/2010/main" val="2413707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30</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600" b="1" dirty="0">
                <a:latin typeface="Arial" panose="020B0604020202020204" pitchFamily="34" charset="0"/>
                <a:cs typeface="Arial" panose="020B0604020202020204" pitchFamily="34" charset="0"/>
              </a:rPr>
              <a:t>Case study 8. Credit risk premium – Model 2.</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conclusion about the credit risk premium Model 1 prepared by Miriam Pearson, junior product pricing analyst, has been considered by Head of Retail Product Pricing Department. Given the Model 1 does not fully cover expected credit losses, Miriam has been asked to explore alternative credit risk premium models. </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Help Miriam Pearson, junior product pricing analyst, to estimate credit risk premium using Model 2. Contrast and compare the model output with Model 1. Make conclusion about Model 2 business use and economic impact if it would be implemented.  </a:t>
            </a:r>
          </a:p>
          <a:p>
            <a:pPr marL="0" indent="0" algn="just">
              <a:buNone/>
            </a:pPr>
            <a:r>
              <a:rPr lang="en-US" sz="1400" b="1" dirty="0">
                <a:latin typeface="Arial" panose="020B0604020202020204" pitchFamily="34" charset="0"/>
                <a:cs typeface="Arial" panose="020B0604020202020204" pitchFamily="34" charset="0"/>
              </a:rPr>
              <a:t>Solution:</a:t>
            </a:r>
          </a:p>
          <a:p>
            <a:pPr marL="0" indent="0" algn="ctr">
              <a:buNone/>
            </a:pPr>
            <a:endParaRPr lang="en-US" sz="16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BC831DE4-9F6B-49F9-851A-CC9B6186EA0D}"/>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0B000157-09CE-4C45-8794-A9FE7FEF1C14}"/>
              </a:ext>
            </a:extLst>
          </p:cNvPr>
          <p:cNvPicPr>
            <a:picLocks noChangeAspect="1"/>
          </p:cNvPicPr>
          <p:nvPr/>
        </p:nvPicPr>
        <p:blipFill>
          <a:blip r:embed="rId3"/>
          <a:stretch>
            <a:fillRect/>
          </a:stretch>
        </p:blipFill>
        <p:spPr>
          <a:xfrm>
            <a:off x="777651" y="3276600"/>
            <a:ext cx="10606535" cy="2895600"/>
          </a:xfrm>
          <a:prstGeom prst="rect">
            <a:avLst/>
          </a:prstGeom>
        </p:spPr>
      </p:pic>
    </p:spTree>
    <p:extLst>
      <p:ext uri="{BB962C8B-B14F-4D97-AF65-F5344CB8AC3E}">
        <p14:creationId xmlns:p14="http://schemas.microsoft.com/office/powerpoint/2010/main" val="765063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31</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600" b="1" dirty="0">
                <a:latin typeface="Arial" panose="020B0604020202020204" pitchFamily="34" charset="0"/>
                <a:cs typeface="Arial" panose="020B0604020202020204" pitchFamily="34" charset="0"/>
              </a:rPr>
              <a:t>Case study 8. Credit risk premium –  Model 2. (continue)</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conclusion about the credit risk premium Model 1 prepared by Miriam Pearson, junior product pricing analyst, has been considered by Head of Retail Product Pricing Department. Given the Model 1 does not fully cover expected credit losses, Miriam has been asked to explore alternative credit risk premium models. </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Help Miriam Pearson, junior product pricing analyst, to estimate credit risk premium using Model 2. Contrast and compare the model output with Model 1. Make conclusion about Model 2 business use and economic impact if it would be implemented.  </a:t>
            </a:r>
          </a:p>
          <a:p>
            <a:pPr marL="0" indent="0" algn="just">
              <a:buNone/>
            </a:pPr>
            <a:r>
              <a:rPr lang="en-US" sz="1400" b="1" dirty="0">
                <a:latin typeface="Arial" panose="020B0604020202020204" pitchFamily="34" charset="0"/>
                <a:cs typeface="Arial" panose="020B0604020202020204" pitchFamily="34" charset="0"/>
              </a:rPr>
              <a:t>Solution:</a:t>
            </a:r>
          </a:p>
          <a:p>
            <a:pPr marL="0" indent="0" algn="ctr">
              <a:buNone/>
            </a:pPr>
            <a:endParaRPr lang="en-US" sz="16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BC831DE4-9F6B-49F9-851A-CC9B6186EA0D}"/>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BFC2F4B5-9CED-4952-AB50-D9748D2680F8}"/>
              </a:ext>
            </a:extLst>
          </p:cNvPr>
          <p:cNvPicPr>
            <a:picLocks noChangeAspect="1"/>
          </p:cNvPicPr>
          <p:nvPr/>
        </p:nvPicPr>
        <p:blipFill>
          <a:blip r:embed="rId3"/>
          <a:stretch>
            <a:fillRect/>
          </a:stretch>
        </p:blipFill>
        <p:spPr>
          <a:xfrm>
            <a:off x="205278" y="3299460"/>
            <a:ext cx="6276977" cy="1744005"/>
          </a:xfrm>
          <a:prstGeom prst="rect">
            <a:avLst/>
          </a:prstGeom>
        </p:spPr>
      </p:pic>
      <p:pic>
        <p:nvPicPr>
          <p:cNvPr id="6" name="Рисунок 5">
            <a:extLst>
              <a:ext uri="{FF2B5EF4-FFF2-40B4-BE49-F238E27FC236}">
                <a16:creationId xmlns:a16="http://schemas.microsoft.com/office/drawing/2014/main" id="{DE09C845-0610-4EB3-BB8E-1EE8B0FD4E2E}"/>
              </a:ext>
            </a:extLst>
          </p:cNvPr>
          <p:cNvPicPr>
            <a:picLocks noChangeAspect="1"/>
          </p:cNvPicPr>
          <p:nvPr/>
        </p:nvPicPr>
        <p:blipFill>
          <a:blip r:embed="rId4"/>
          <a:stretch>
            <a:fillRect/>
          </a:stretch>
        </p:blipFill>
        <p:spPr>
          <a:xfrm>
            <a:off x="6553199" y="3299460"/>
            <a:ext cx="5426595" cy="1744005"/>
          </a:xfrm>
          <a:prstGeom prst="rect">
            <a:avLst/>
          </a:prstGeom>
        </p:spPr>
      </p:pic>
    </p:spTree>
    <p:extLst>
      <p:ext uri="{BB962C8B-B14F-4D97-AF65-F5344CB8AC3E}">
        <p14:creationId xmlns:p14="http://schemas.microsoft.com/office/powerpoint/2010/main" val="661738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32</a:t>
            </a:fld>
            <a:endParaRPr lang="ru-RU"/>
          </a:p>
        </p:txBody>
      </p:sp>
      <p:sp>
        <p:nvSpPr>
          <p:cNvPr id="10243" name="Rectangle 3"/>
          <p:cNvSpPr>
            <a:spLocks noGrp="1" noRot="1" noChangeArrowheads="1"/>
          </p:cNvSpPr>
          <p:nvPr>
            <p:ph sz="quarter" idx="1"/>
          </p:nvPr>
        </p:nvSpPr>
        <p:spPr>
          <a:xfrm>
            <a:off x="609600" y="1524000"/>
            <a:ext cx="5824393" cy="3048000"/>
          </a:xfrm>
        </p:spPr>
        <p:txBody>
          <a:bodyPr>
            <a:normAutofit lnSpcReduction="10000"/>
          </a:bodyPr>
          <a:lstStyle/>
          <a:p>
            <a:pPr marL="0" indent="0" algn="just">
              <a:buNone/>
            </a:pPr>
            <a:r>
              <a:rPr lang="en-US" sz="1600" dirty="0">
                <a:latin typeface="Arial" panose="020B0604020202020204" pitchFamily="34" charset="0"/>
                <a:cs typeface="Arial" panose="020B0604020202020204" pitchFamily="34" charset="0"/>
              </a:rPr>
              <a:t>Price of the economic capital at credit risk is a function of five factors:</a:t>
            </a:r>
          </a:p>
          <a:p>
            <a:pPr marL="228600" indent="-228600" algn="just">
              <a:buFont typeface="+mj-lt"/>
              <a:buAutoNum type="arabicParenR"/>
            </a:pPr>
            <a:r>
              <a:rPr lang="en-US" sz="1600" dirty="0">
                <a:latin typeface="Arial" panose="020B0604020202020204" pitchFamily="34" charset="0"/>
                <a:cs typeface="Arial" panose="020B0604020202020204" pitchFamily="34" charset="0"/>
              </a:rPr>
              <a:t>The probability of default by the borrower (PD). </a:t>
            </a:r>
          </a:p>
          <a:p>
            <a:pPr marL="268288" indent="0" algn="just">
              <a:buNone/>
            </a:pPr>
            <a:r>
              <a:rPr lang="en-US" sz="1400" i="1" dirty="0">
                <a:latin typeface="Arial" panose="020B0604020202020204" pitchFamily="34" charset="0"/>
                <a:cs typeface="Arial" panose="020B0604020202020204" pitchFamily="34" charset="0"/>
              </a:rPr>
              <a:t>PD</a:t>
            </a:r>
            <a:r>
              <a:rPr lang="en-US" sz="1400" i="1" dirty="0">
                <a:solidFill>
                  <a:srgbClr val="000000"/>
                </a:solidFill>
                <a:latin typeface="Arial" panose="020B0604020202020204" pitchFamily="34" charset="0"/>
                <a:cs typeface="Arial" panose="020B0604020202020204" pitchFamily="34" charset="0"/>
              </a:rPr>
              <a:t> is summarized in the counterparty’s rating. </a:t>
            </a:r>
            <a:endParaRPr lang="en-US" sz="1400" i="1" dirty="0">
              <a:latin typeface="Arial" panose="020B0604020202020204" pitchFamily="34" charset="0"/>
              <a:cs typeface="Arial" panose="020B0604020202020204" pitchFamily="34" charset="0"/>
            </a:endParaRPr>
          </a:p>
          <a:p>
            <a:pPr marL="228600" indent="-228600" algn="just">
              <a:buFont typeface="+mj-lt"/>
              <a:buAutoNum type="arabicParenR" startAt="2"/>
            </a:pPr>
            <a:r>
              <a:rPr lang="en-US" sz="1600" dirty="0">
                <a:latin typeface="Arial" panose="020B0604020202020204" pitchFamily="34" charset="0"/>
                <a:cs typeface="Arial" panose="020B0604020202020204" pitchFamily="34" charset="0"/>
              </a:rPr>
              <a:t>The loss given default (LGD). </a:t>
            </a:r>
          </a:p>
          <a:p>
            <a:pPr marL="268288" indent="0" algn="just">
              <a:buNone/>
            </a:pPr>
            <a:r>
              <a:rPr lang="en-US" sz="1400" i="1" dirty="0">
                <a:latin typeface="Arial" panose="020B0604020202020204" pitchFamily="34" charset="0"/>
                <a:cs typeface="Arial" panose="020B0604020202020204" pitchFamily="34" charset="0"/>
              </a:rPr>
              <a:t>LGD </a:t>
            </a:r>
            <a:r>
              <a:rPr lang="en-US" sz="1400" i="1" dirty="0">
                <a:solidFill>
                  <a:srgbClr val="000000"/>
                </a:solidFill>
                <a:latin typeface="Arial" panose="020B0604020202020204" pitchFamily="34" charset="0"/>
                <a:cs typeface="Arial" panose="020B0604020202020204" pitchFamily="34" charset="0"/>
              </a:rPr>
              <a:t>is a function of the type of loan and, in particular, of any collateral provided.</a:t>
            </a:r>
          </a:p>
          <a:p>
            <a:pPr marL="268288" indent="-268288" algn="just">
              <a:buFont typeface="+mj-lt"/>
              <a:buAutoNum type="arabicParenR" startAt="3"/>
            </a:pPr>
            <a:r>
              <a:rPr lang="en-US" sz="1600" dirty="0">
                <a:latin typeface="Arial" panose="020B0604020202020204" pitchFamily="34" charset="0"/>
                <a:cs typeface="Arial" panose="020B0604020202020204" pitchFamily="34" charset="0"/>
              </a:rPr>
              <a:t>The economic capital (</a:t>
            </a:r>
            <a:r>
              <a:rPr lang="en-US" sz="1600" dirty="0" err="1">
                <a:latin typeface="Arial" panose="020B0604020202020204" pitchFamily="34" charset="0"/>
                <a:cs typeface="Arial" panose="020B0604020202020204" pitchFamily="34" charset="0"/>
              </a:rPr>
              <a:t>VaR</a:t>
            </a:r>
            <a:r>
              <a:rPr lang="en-US" sz="1600" dirty="0">
                <a:latin typeface="Arial" panose="020B0604020202020204" pitchFamily="34" charset="0"/>
                <a:cs typeface="Arial" panose="020B0604020202020204" pitchFamily="34" charset="0"/>
              </a:rPr>
              <a:t>) absorbed by the loan.</a:t>
            </a:r>
          </a:p>
          <a:p>
            <a:pPr marL="268288" indent="-268288" algn="just">
              <a:buFont typeface="+mj-lt"/>
              <a:buAutoNum type="arabicParenR" startAt="3"/>
            </a:pPr>
            <a:r>
              <a:rPr lang="en-US" sz="1600" dirty="0">
                <a:latin typeface="Arial" panose="020B0604020202020204" pitchFamily="34" charset="0"/>
                <a:cs typeface="Arial" panose="020B0604020202020204" pitchFamily="34" charset="0"/>
              </a:rPr>
              <a:t>The bank’s required return on equity (costs of equity). </a:t>
            </a:r>
          </a:p>
          <a:p>
            <a:pPr marL="268288" indent="-268288" algn="just">
              <a:buFont typeface="+mj-lt"/>
              <a:buAutoNum type="arabicParenR" startAt="3"/>
            </a:pPr>
            <a:r>
              <a:rPr lang="en-US" sz="1600" dirty="0">
                <a:latin typeface="Arial" panose="020B0604020202020204" pitchFamily="34" charset="0"/>
                <a:cs typeface="Arial" panose="020B0604020202020204" pitchFamily="34" charset="0"/>
              </a:rPr>
              <a:t>The risk-free rate plus funding spread and operating costs.</a:t>
            </a:r>
          </a:p>
        </p:txBody>
      </p:sp>
      <p:sp>
        <p:nvSpPr>
          <p:cNvPr id="4" name="Rectangle 2">
            <a:extLst>
              <a:ext uri="{FF2B5EF4-FFF2-40B4-BE49-F238E27FC236}">
                <a16:creationId xmlns:a16="http://schemas.microsoft.com/office/drawing/2014/main" id="{C54D840C-9D94-4B53-A663-1F56787F55E1}"/>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D3310FB-2A01-4B07-B3E9-326B255AAB1A}"/>
              </a:ext>
            </a:extLst>
          </p:cNvPr>
          <p:cNvSpPr txBox="1"/>
          <p:nvPr/>
        </p:nvSpPr>
        <p:spPr>
          <a:xfrm>
            <a:off x="609600" y="1143000"/>
            <a:ext cx="109728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Costs of economic capital at credit risk</a:t>
            </a:r>
            <a:endParaRPr lang="ru-RU"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C14079E-02DF-4ED1-B3B9-EB3A03F01AB8}"/>
              </a:ext>
            </a:extLst>
          </p:cNvPr>
          <p:cNvSpPr txBox="1"/>
          <p:nvPr/>
        </p:nvSpPr>
        <p:spPr>
          <a:xfrm>
            <a:off x="609600" y="4723823"/>
            <a:ext cx="10972800" cy="584775"/>
          </a:xfrm>
          <a:prstGeom prst="rect">
            <a:avLst/>
          </a:prstGeom>
          <a:noFill/>
        </p:spPr>
        <p:txBody>
          <a:bodyPr wrap="square" rtlCol="0">
            <a:spAutoFit/>
          </a:bodyPr>
          <a:lstStyle/>
          <a:p>
            <a:pPr algn="just"/>
            <a:r>
              <a:rPr lang="en-US" sz="1600" i="1" dirty="0">
                <a:solidFill>
                  <a:srgbClr val="0070C0"/>
                </a:solidFill>
                <a:latin typeface="Arial" panose="020B0604020202020204" pitchFamily="34" charset="0"/>
                <a:cs typeface="Arial" panose="020B0604020202020204" pitchFamily="34" charset="0"/>
              </a:rPr>
              <a:t>Note: The last two factors are independent from the characteristics of the borrower/loan, and depend on the general level of interest rates, the state of the capital markets, and the bank’s overall risk profile.</a:t>
            </a:r>
          </a:p>
        </p:txBody>
      </p:sp>
      <p:pic>
        <p:nvPicPr>
          <p:cNvPr id="14" name="Рисунок 13">
            <a:extLst>
              <a:ext uri="{FF2B5EF4-FFF2-40B4-BE49-F238E27FC236}">
                <a16:creationId xmlns:a16="http://schemas.microsoft.com/office/drawing/2014/main" id="{43FE74D7-DD61-45B5-88BF-A3F28C857A3C}"/>
              </a:ext>
            </a:extLst>
          </p:cNvPr>
          <p:cNvPicPr/>
          <p:nvPr/>
        </p:nvPicPr>
        <p:blipFill rotWithShape="1">
          <a:blip r:embed="rId3" r:link="rId4" cstate="print">
            <a:extLst>
              <a:ext uri="{28A0092B-C50C-407E-A947-70E740481C1C}">
                <a14:useLocalDpi xmlns:a14="http://schemas.microsoft.com/office/drawing/2010/main" val="0"/>
              </a:ext>
            </a:extLst>
          </a:blip>
          <a:srcRect t="51142"/>
          <a:stretch>
            <a:fillRect/>
          </a:stretch>
        </p:blipFill>
        <p:spPr bwMode="auto">
          <a:xfrm>
            <a:off x="6518204" y="1676400"/>
            <a:ext cx="5064196" cy="15245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4794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33</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Costs of economic capital at credit risk</a:t>
            </a:r>
          </a:p>
          <a:p>
            <a:pPr marL="0" indent="0" algn="ctr">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600" dirty="0">
              <a:highlight>
                <a:srgbClr val="FFFF00"/>
              </a:highlight>
              <a:latin typeface="Arial" panose="020B0604020202020204" pitchFamily="34" charset="0"/>
              <a:cs typeface="Arial" panose="020B0604020202020204" pitchFamily="34" charset="0"/>
            </a:endParaRPr>
          </a:p>
          <a:p>
            <a:pPr marL="0" indent="0" algn="just">
              <a:buNone/>
            </a:pPr>
            <a:endParaRPr lang="en-US" sz="1600" dirty="0">
              <a:highlight>
                <a:srgbClr val="FFFF00"/>
              </a:highlight>
              <a:latin typeface="Arial" panose="020B0604020202020204" pitchFamily="34" charset="0"/>
              <a:cs typeface="Arial" panose="020B0604020202020204" pitchFamily="34" charset="0"/>
            </a:endParaRPr>
          </a:p>
          <a:p>
            <a:pPr marL="0" indent="0" algn="just">
              <a:buNone/>
            </a:pPr>
            <a:endParaRPr lang="en-US" sz="1600" b="1" dirty="0">
              <a:solidFill>
                <a:srgbClr val="FF000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54D840C-9D94-4B53-A663-1F56787F55E1}"/>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5" name="Таблица 10">
                <a:extLst>
                  <a:ext uri="{FF2B5EF4-FFF2-40B4-BE49-F238E27FC236}">
                    <a16:creationId xmlns:a16="http://schemas.microsoft.com/office/drawing/2014/main" id="{73D2C26B-2219-4244-943E-278380CAD085}"/>
                  </a:ext>
                </a:extLst>
              </p:cNvPr>
              <p:cNvGraphicFramePr>
                <a:graphicFrameLocks noGrp="1"/>
              </p:cNvGraphicFramePr>
              <p:nvPr>
                <p:extLst>
                  <p:ext uri="{D42A27DB-BD31-4B8C-83A1-F6EECF244321}">
                    <p14:modId xmlns:p14="http://schemas.microsoft.com/office/powerpoint/2010/main" val="1408647381"/>
                  </p:ext>
                </p:extLst>
              </p:nvPr>
            </p:nvGraphicFramePr>
            <p:xfrm>
              <a:off x="607291" y="3124200"/>
              <a:ext cx="10896600" cy="3244025"/>
            </p:xfrm>
            <a:graphic>
              <a:graphicData uri="http://schemas.openxmlformats.org/drawingml/2006/table">
                <a:tbl>
                  <a:tblPr firstRow="1" bandRow="1">
                    <a:tableStyleId>{8EC20E35-A176-4012-BC5E-935CFFF8708E}</a:tableStyleId>
                  </a:tblPr>
                  <a:tblGrid>
                    <a:gridCol w="5448300">
                      <a:extLst>
                        <a:ext uri="{9D8B030D-6E8A-4147-A177-3AD203B41FA5}">
                          <a16:colId xmlns:a16="http://schemas.microsoft.com/office/drawing/2014/main" val="2829400534"/>
                        </a:ext>
                      </a:extLst>
                    </a:gridCol>
                    <a:gridCol w="5448300">
                      <a:extLst>
                        <a:ext uri="{9D8B030D-6E8A-4147-A177-3AD203B41FA5}">
                          <a16:colId xmlns:a16="http://schemas.microsoft.com/office/drawing/2014/main" val="2807346972"/>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Credit EC (UL) – Basel III model (ASRF)</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Model 2</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370840">
                    <a:tc>
                      <a:txBody>
                        <a:bodyPr/>
                        <a:lstStyle/>
                        <a:p>
                          <a:pPr marL="0" indent="0" algn="just">
                            <a:buNone/>
                          </a:pPr>
                          <a:endParaRPr lang="en-US" sz="1200" dirty="0">
                            <a:latin typeface="Arial" panose="020B0604020202020204" pitchFamily="34" charset="0"/>
                            <a:cs typeface="Arial" panose="020B0604020202020204" pitchFamily="34" charset="0"/>
                          </a:endParaRPr>
                        </a:p>
                        <a:p>
                          <a:pPr marL="0" indent="0" algn="just">
                            <a:buNone/>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𝐶𝑟𝑒𝑑𝑖𝑡</m:t>
                                </m:r>
                                <m:r>
                                  <a:rPr lang="en-US" sz="1100" i="1" smtClean="0">
                                    <a:latin typeface="Cambria Math" panose="02040503050406030204" pitchFamily="18" charset="0"/>
                                  </a:rPr>
                                  <m:t> </m:t>
                                </m:r>
                                <m:r>
                                  <a:rPr lang="en-GB" sz="1100" b="0" i="1" smtClean="0">
                                    <a:latin typeface="Cambria Math" panose="02040503050406030204" pitchFamily="18" charset="0"/>
                                  </a:rPr>
                                  <m:t>𝐸𝐶</m:t>
                                </m:r>
                                <m:r>
                                  <a:rPr lang="en-US" sz="1100" i="1" smtClean="0">
                                    <a:latin typeface="Cambria Math" panose="02040503050406030204" pitchFamily="18" charset="0"/>
                                  </a:rPr>
                                  <m:t>=</m:t>
                                </m:r>
                                <m:d>
                                  <m:dPr>
                                    <m:begChr m:val="["/>
                                    <m:endChr m:val="]"/>
                                    <m:ctrlPr>
                                      <a:rPr lang="en-US" sz="1100" i="1">
                                        <a:latin typeface="Cambria Math" panose="02040503050406030204" pitchFamily="18" charset="0"/>
                                        <a:ea typeface="Cambria Math" panose="02040503050406030204" pitchFamily="18" charset="0"/>
                                      </a:rPr>
                                    </m:ctrlPr>
                                  </m:dPr>
                                  <m:e>
                                    <m:r>
                                      <a:rPr lang="en-GB" sz="1100" b="0" i="1" smtClean="0">
                                        <a:latin typeface="Cambria Math" panose="02040503050406030204" pitchFamily="18" charset="0"/>
                                      </a:rPr>
                                      <m:t>𝐿𝐺𝐷</m:t>
                                    </m:r>
                                    <m:r>
                                      <a:rPr lang="en-GB" sz="1100" b="0" i="1" smtClean="0">
                                        <a:latin typeface="Cambria Math" panose="02040503050406030204" pitchFamily="18" charset="0"/>
                                        <a:ea typeface="Cambria Math" panose="02040503050406030204" pitchFamily="18" charset="0"/>
                                      </a:rPr>
                                      <m:t>×</m:t>
                                    </m:r>
                                    <m:r>
                                      <a:rPr lang="en-US" sz="1100" i="1">
                                        <a:latin typeface="Cambria Math" panose="02040503050406030204" pitchFamily="18" charset="0"/>
                                        <a:ea typeface="Cambria Math" panose="02040503050406030204" pitchFamily="18" charset="0"/>
                                      </a:rPr>
                                      <m:t>𝑁</m:t>
                                    </m:r>
                                    <m:d>
                                      <m:dPr>
                                        <m:ctrlPr>
                                          <a:rPr lang="en-US" sz="1100" i="1">
                                            <a:latin typeface="Cambria Math" panose="02040503050406030204" pitchFamily="18" charset="0"/>
                                            <a:ea typeface="Cambria Math" panose="02040503050406030204" pitchFamily="18" charset="0"/>
                                          </a:rPr>
                                        </m:ctrlPr>
                                      </m:dPr>
                                      <m:e>
                                        <m:f>
                                          <m:fPr>
                                            <m:ctrlPr>
                                              <a:rPr lang="en-US" sz="1100" i="1">
                                                <a:latin typeface="Cambria Math" panose="02040503050406030204" pitchFamily="18" charset="0"/>
                                                <a:ea typeface="Cambria Math" panose="02040503050406030204" pitchFamily="18" charset="0"/>
                                              </a:rPr>
                                            </m:ctrlPr>
                                          </m:fPr>
                                          <m:num>
                                            <m:r>
                                              <a:rPr lang="en-US" sz="1100" i="1">
                                                <a:latin typeface="Cambria Math" panose="02040503050406030204" pitchFamily="18" charset="0"/>
                                                <a:ea typeface="Cambria Math" panose="02040503050406030204" pitchFamily="18" charset="0"/>
                                              </a:rPr>
                                              <m:t>𝐺</m:t>
                                            </m:r>
                                            <m:d>
                                              <m:dPr>
                                                <m:ctrlPr>
                                                  <a:rPr lang="en-US" sz="1100" i="1">
                                                    <a:latin typeface="Cambria Math" panose="02040503050406030204" pitchFamily="18" charset="0"/>
                                                    <a:ea typeface="Cambria Math" panose="02040503050406030204" pitchFamily="18" charset="0"/>
                                                  </a:rPr>
                                                </m:ctrlPr>
                                              </m:dPr>
                                              <m:e>
                                                <m:r>
                                                  <a:rPr lang="en-US" sz="1100" b="1" i="1">
                                                    <a:latin typeface="Cambria Math" panose="02040503050406030204" pitchFamily="18" charset="0"/>
                                                    <a:ea typeface="Cambria Math" panose="02040503050406030204" pitchFamily="18" charset="0"/>
                                                  </a:rPr>
                                                  <m:t>𝑷𝑫</m:t>
                                                </m:r>
                                              </m:e>
                                            </m:d>
                                            <m:r>
                                              <a:rPr lang="en-US" sz="1100" i="1">
                                                <a:latin typeface="Cambria Math" panose="02040503050406030204" pitchFamily="18" charset="0"/>
                                                <a:ea typeface="Cambria Math" panose="02040503050406030204" pitchFamily="18" charset="0"/>
                                              </a:rPr>
                                              <m:t>+</m:t>
                                            </m:r>
                                            <m:rad>
                                              <m:radPr>
                                                <m:degHide m:val="on"/>
                                                <m:ctrlPr>
                                                  <a:rPr lang="en-US" sz="1100" i="1">
                                                    <a:latin typeface="Cambria Math" panose="02040503050406030204" pitchFamily="18" charset="0"/>
                                                    <a:ea typeface="Cambria Math" panose="02040503050406030204" pitchFamily="18" charset="0"/>
                                                  </a:rPr>
                                                </m:ctrlPr>
                                              </m:radPr>
                                              <m:deg/>
                                              <m:e>
                                                <m:r>
                                                  <a:rPr lang="en-US" sz="1100" i="1">
                                                    <a:latin typeface="Cambria Math" panose="02040503050406030204" pitchFamily="18" charset="0"/>
                                                    <a:ea typeface="Cambria Math" panose="02040503050406030204" pitchFamily="18" charset="0"/>
                                                  </a:rPr>
                                                  <m:t>𝑅</m:t>
                                                </m:r>
                                              </m:e>
                                            </m:rad>
                                            <m:r>
                                              <a:rPr lang="en-US" sz="1100" i="1">
                                                <a:latin typeface="Cambria Math" panose="02040503050406030204" pitchFamily="18" charset="0"/>
                                                <a:ea typeface="Cambria Math" panose="02040503050406030204" pitchFamily="18" charset="0"/>
                                              </a:rPr>
                                              <m:t>×</m:t>
                                            </m:r>
                                            <m:r>
                                              <a:rPr lang="en-US" sz="1100" i="1">
                                                <a:latin typeface="Cambria Math" panose="02040503050406030204" pitchFamily="18" charset="0"/>
                                                <a:ea typeface="Cambria Math" panose="02040503050406030204" pitchFamily="18" charset="0"/>
                                              </a:rPr>
                                              <m:t>𝐺</m:t>
                                            </m:r>
                                            <m:d>
                                              <m:dPr>
                                                <m:ctrlPr>
                                                  <a:rPr lang="en-US" sz="1100" i="1">
                                                    <a:latin typeface="Cambria Math" panose="02040503050406030204" pitchFamily="18" charset="0"/>
                                                    <a:ea typeface="Cambria Math" panose="02040503050406030204" pitchFamily="18" charset="0"/>
                                                  </a:rPr>
                                                </m:ctrlPr>
                                              </m:dPr>
                                              <m:e>
                                                <m:r>
                                                  <a:rPr lang="en-US" sz="1100" i="1">
                                                    <a:latin typeface="Cambria Math" panose="02040503050406030204" pitchFamily="18" charset="0"/>
                                                    <a:ea typeface="Cambria Math" panose="02040503050406030204" pitchFamily="18" charset="0"/>
                                                  </a:rPr>
                                                  <m:t>0.999</m:t>
                                                </m:r>
                                              </m:e>
                                            </m:d>
                                          </m:num>
                                          <m:den>
                                            <m:rad>
                                              <m:radPr>
                                                <m:degHide m:val="on"/>
                                                <m:ctrlPr>
                                                  <a:rPr lang="en-US" sz="1100" i="1">
                                                    <a:latin typeface="Cambria Math" panose="02040503050406030204" pitchFamily="18" charset="0"/>
                                                    <a:ea typeface="Cambria Math" panose="02040503050406030204" pitchFamily="18" charset="0"/>
                                                  </a:rPr>
                                                </m:ctrlPr>
                                              </m:radPr>
                                              <m:deg/>
                                              <m:e>
                                                <m:d>
                                                  <m:dPr>
                                                    <m:ctrlPr>
                                                      <a:rPr lang="en-US" sz="1100" i="1">
                                                        <a:latin typeface="Cambria Math" panose="02040503050406030204" pitchFamily="18" charset="0"/>
                                                        <a:ea typeface="Cambria Math" panose="02040503050406030204" pitchFamily="18" charset="0"/>
                                                      </a:rPr>
                                                    </m:ctrlPr>
                                                  </m:dPr>
                                                  <m:e>
                                                    <m:r>
                                                      <a:rPr lang="en-US" sz="1100" i="1">
                                                        <a:latin typeface="Cambria Math" panose="02040503050406030204" pitchFamily="18" charset="0"/>
                                                        <a:ea typeface="Cambria Math" panose="02040503050406030204" pitchFamily="18" charset="0"/>
                                                      </a:rPr>
                                                      <m:t>1−</m:t>
                                                    </m:r>
                                                    <m:r>
                                                      <a:rPr lang="en-US" sz="1100" i="1">
                                                        <a:latin typeface="Cambria Math" panose="02040503050406030204" pitchFamily="18" charset="0"/>
                                                        <a:ea typeface="Cambria Math" panose="02040503050406030204" pitchFamily="18" charset="0"/>
                                                      </a:rPr>
                                                      <m:t>𝑅</m:t>
                                                    </m:r>
                                                  </m:e>
                                                </m:d>
                                              </m:e>
                                            </m:rad>
                                          </m:den>
                                        </m:f>
                                      </m:e>
                                    </m:d>
                                    <m:r>
                                      <a:rPr lang="en-US" sz="1100" i="1">
                                        <a:latin typeface="Cambria Math" panose="02040503050406030204" pitchFamily="18" charset="0"/>
                                        <a:ea typeface="Cambria Math" panose="02040503050406030204" pitchFamily="18" charset="0"/>
                                      </a:rPr>
                                      <m:t>−</m:t>
                                    </m:r>
                                    <m:r>
                                      <a:rPr lang="en-US" sz="1100" b="1" i="1">
                                        <a:latin typeface="Cambria Math" panose="02040503050406030204" pitchFamily="18" charset="0"/>
                                        <a:ea typeface="Cambria Math" panose="02040503050406030204" pitchFamily="18" charset="0"/>
                                      </a:rPr>
                                      <m:t>𝑷𝑫</m:t>
                                    </m:r>
                                    <m:r>
                                      <a:rPr lang="en-US" sz="1100" b="1" i="1" smtClean="0">
                                        <a:latin typeface="Cambria Math" panose="02040503050406030204" pitchFamily="18" charset="0"/>
                                        <a:ea typeface="Cambria Math" panose="02040503050406030204" pitchFamily="18" charset="0"/>
                                      </a:rPr>
                                      <m:t>×</m:t>
                                    </m:r>
                                    <m:r>
                                      <a:rPr lang="en-GB" sz="1100" b="0" i="1" smtClean="0">
                                        <a:latin typeface="Cambria Math" panose="02040503050406030204" pitchFamily="18" charset="0"/>
                                      </a:rPr>
                                      <m:t>𝐿𝐺𝐷</m:t>
                                    </m:r>
                                  </m:e>
                                </m:d>
                                <m:r>
                                  <a:rPr lang="en-US" sz="1100" i="1">
                                    <a:latin typeface="Cambria Math" panose="02040503050406030204" pitchFamily="18" charset="0"/>
                                    <a:ea typeface="Cambria Math" panose="02040503050406030204" pitchFamily="18" charset="0"/>
                                  </a:rPr>
                                  <m:t>×</m:t>
                                </m:r>
                                <m:f>
                                  <m:fPr>
                                    <m:ctrlPr>
                                      <a:rPr lang="en-US" sz="1100" i="1">
                                        <a:latin typeface="Cambria Math" panose="02040503050406030204" pitchFamily="18" charset="0"/>
                                        <a:ea typeface="Cambria Math" panose="02040503050406030204" pitchFamily="18" charset="0"/>
                                      </a:rPr>
                                    </m:ctrlPr>
                                  </m:fPr>
                                  <m:num>
                                    <m:r>
                                      <a:rPr lang="en-US" sz="1100" i="1">
                                        <a:latin typeface="Cambria Math" panose="02040503050406030204" pitchFamily="18" charset="0"/>
                                        <a:ea typeface="Cambria Math" panose="02040503050406030204" pitchFamily="18" charset="0"/>
                                      </a:rPr>
                                      <m:t>1+</m:t>
                                    </m:r>
                                    <m:r>
                                      <a:rPr lang="en-US" sz="1100" i="1">
                                        <a:latin typeface="Cambria Math" panose="02040503050406030204" pitchFamily="18" charset="0"/>
                                        <a:ea typeface="Cambria Math" panose="02040503050406030204" pitchFamily="18" charset="0"/>
                                      </a:rPr>
                                      <m:t>𝑏</m:t>
                                    </m:r>
                                    <m:r>
                                      <a:rPr lang="en-US" sz="1100" i="1">
                                        <a:latin typeface="Cambria Math" panose="02040503050406030204" pitchFamily="18" charset="0"/>
                                        <a:ea typeface="Cambria Math" panose="02040503050406030204" pitchFamily="18" charset="0"/>
                                      </a:rPr>
                                      <m:t>×</m:t>
                                    </m:r>
                                    <m:d>
                                      <m:dPr>
                                        <m:ctrlPr>
                                          <a:rPr lang="en-US" sz="1100" i="1">
                                            <a:latin typeface="Cambria Math" panose="02040503050406030204" pitchFamily="18" charset="0"/>
                                            <a:ea typeface="Cambria Math" panose="02040503050406030204" pitchFamily="18" charset="0"/>
                                          </a:rPr>
                                        </m:ctrlPr>
                                      </m:dPr>
                                      <m:e>
                                        <m:r>
                                          <a:rPr lang="en-US" sz="1100" i="1">
                                            <a:latin typeface="Cambria Math" panose="02040503050406030204" pitchFamily="18" charset="0"/>
                                            <a:ea typeface="Cambria Math" panose="02040503050406030204" pitchFamily="18" charset="0"/>
                                          </a:rPr>
                                          <m:t>𝑀</m:t>
                                        </m:r>
                                        <m:r>
                                          <a:rPr lang="en-US" sz="1100" i="1">
                                            <a:latin typeface="Cambria Math" panose="02040503050406030204" pitchFamily="18" charset="0"/>
                                            <a:ea typeface="Cambria Math" panose="02040503050406030204" pitchFamily="18" charset="0"/>
                                          </a:rPr>
                                          <m:t>−2.5</m:t>
                                        </m:r>
                                      </m:e>
                                    </m:d>
                                  </m:num>
                                  <m:den>
                                    <m:r>
                                      <a:rPr lang="en-US" sz="1100" i="1">
                                        <a:latin typeface="Cambria Math" panose="02040503050406030204" pitchFamily="18" charset="0"/>
                                        <a:ea typeface="Cambria Math" panose="02040503050406030204" pitchFamily="18" charset="0"/>
                                      </a:rPr>
                                      <m:t>1−1.5×</m:t>
                                    </m:r>
                                    <m:r>
                                      <a:rPr lang="en-US" sz="1100" i="1">
                                        <a:latin typeface="Cambria Math" panose="02040503050406030204" pitchFamily="18" charset="0"/>
                                        <a:ea typeface="Cambria Math" panose="02040503050406030204" pitchFamily="18" charset="0"/>
                                      </a:rPr>
                                      <m:t>𝑏</m:t>
                                    </m:r>
                                  </m:den>
                                </m:f>
                              </m:oMath>
                            </m:oMathPara>
                          </a14:m>
                          <a:endParaRPr lang="en-US" sz="11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where,</a:t>
                          </a:r>
                        </a:p>
                        <a:p>
                          <a:pPr marL="0" indent="0" algn="just">
                            <a:buNone/>
                          </a:pPr>
                          <a:r>
                            <a:rPr lang="en-US" sz="1400" dirty="0">
                              <a:solidFill>
                                <a:srgbClr val="000000"/>
                              </a:solidFill>
                              <a:latin typeface="Arial" panose="020B0604020202020204" pitchFamily="34" charset="0"/>
                              <a:cs typeface="Arial" panose="020B0604020202020204" pitchFamily="34" charset="0"/>
                            </a:rPr>
                            <a:t>PD – the estimated annual </a:t>
                          </a:r>
                          <a:r>
                            <a:rPr lang="en-US" sz="1400" b="0" i="0" dirty="0">
                              <a:solidFill>
                                <a:srgbClr val="000000"/>
                              </a:solidFill>
                              <a:effectLst/>
                              <a:latin typeface="Arial" panose="020B0604020202020204" pitchFamily="34" charset="0"/>
                              <a:cs typeface="Arial" panose="020B0604020202020204" pitchFamily="34" charset="0"/>
                            </a:rPr>
                            <a:t>PD rate of the loan.</a:t>
                          </a:r>
                          <a:r>
                            <a:rPr lang="en-US" sz="1400" dirty="0">
                              <a:latin typeface="Arial" panose="020B0604020202020204" pitchFamily="34" charset="0"/>
                              <a:cs typeface="Arial" panose="020B0604020202020204" pitchFamily="34" charset="0"/>
                            </a:rPr>
                            <a:t> </a:t>
                          </a:r>
                        </a:p>
                        <a:p>
                          <a:pPr marL="0" indent="0" algn="just">
                            <a:buNone/>
                          </a:pPr>
                          <a:r>
                            <a:rPr lang="en-US" sz="1400" dirty="0">
                              <a:latin typeface="Arial" panose="020B0604020202020204" pitchFamily="34" charset="0"/>
                              <a:cs typeface="Arial" panose="020B0604020202020204" pitchFamily="34" charset="0"/>
                            </a:rPr>
                            <a:t>LGD – </a:t>
                          </a:r>
                          <a:r>
                            <a:rPr lang="en-GB" sz="1400" i="0" dirty="0">
                              <a:effectLst/>
                              <a:latin typeface="Arial" panose="020B0604020202020204" pitchFamily="34" charset="0"/>
                              <a:cs typeface="Arial" panose="020B0604020202020204" pitchFamily="34" charset="0"/>
                            </a:rPr>
                            <a:t>the estimated losses given default.</a:t>
                          </a:r>
                          <a:r>
                            <a:rPr lang="en-GB" sz="1400" dirty="0">
                              <a:latin typeface="Arial" panose="020B0604020202020204" pitchFamily="34" charset="0"/>
                              <a:cs typeface="Arial" panose="020B0604020202020204" pitchFamily="34" charset="0"/>
                            </a:rPr>
                            <a:t> </a:t>
                          </a:r>
                        </a:p>
                        <a:p>
                          <a:pPr marL="0" indent="0" algn="just">
                            <a:buNone/>
                          </a:pPr>
                          <a:r>
                            <a:rPr lang="en-GB" sz="1400" dirty="0">
                              <a:latin typeface="Arial" panose="020B0604020202020204" pitchFamily="34" charset="0"/>
                              <a:cs typeface="Arial" panose="020B0604020202020204" pitchFamily="34" charset="0"/>
                            </a:rPr>
                            <a:t>R – default correlation.</a:t>
                          </a: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r>
                            <a:rPr kumimoji="0" lang="en-US" sz="1200" i="1" kern="1200" baseline="0" dirty="0">
                              <a:solidFill>
                                <a:srgbClr val="0070C0"/>
                              </a:solidFill>
                              <a:latin typeface="Arial" panose="020B0604020202020204" pitchFamily="34" charset="0"/>
                              <a:ea typeface="+mn-ea"/>
                              <a:cs typeface="Arial" panose="020B0604020202020204" pitchFamily="34" charset="0"/>
                            </a:rPr>
                            <a:t>Note: The economic capital (EC) at a given confidence level, α is defined as the difference between the value-at-risk and the expected loss </a:t>
                          </a:r>
                          <a14:m>
                            <m:oMath xmlns:m="http://schemas.openxmlformats.org/officeDocument/2006/math">
                              <m:r>
                                <a:rPr kumimoji="0" lang="en-GB" sz="1200" i="1" kern="1200" baseline="0" smtClean="0">
                                  <a:solidFill>
                                    <a:srgbClr val="0070C0"/>
                                  </a:solidFill>
                                  <a:latin typeface="Cambria Math" panose="02040503050406030204" pitchFamily="18" charset="0"/>
                                  <a:ea typeface="+mn-ea"/>
                                  <a:cs typeface="Arial" panose="020B0604020202020204" pitchFamily="34" charset="0"/>
                                </a:rPr>
                                <m:t>𝐸𝐶</m:t>
                              </m:r>
                              <m:d>
                                <m:dPr>
                                  <m:ctrlPr>
                                    <a:rPr kumimoji="0" lang="en-GB" sz="1200" i="1" kern="1200" baseline="0" smtClean="0">
                                      <a:solidFill>
                                        <a:srgbClr val="0070C0"/>
                                      </a:solidFill>
                                      <a:latin typeface="Cambria Math" panose="02040503050406030204" pitchFamily="18" charset="0"/>
                                      <a:ea typeface="+mn-ea"/>
                                      <a:cs typeface="Arial" panose="020B0604020202020204" pitchFamily="34" charset="0"/>
                                    </a:rPr>
                                  </m:ctrlPr>
                                </m:dPr>
                                <m:e>
                                  <m:r>
                                    <a:rPr kumimoji="0" lang="en-GB" sz="1200" i="1" kern="1200" baseline="0" smtClean="0">
                                      <a:solidFill>
                                        <a:srgbClr val="0070C0"/>
                                      </a:solidFill>
                                      <a:latin typeface="Cambria Math" panose="02040503050406030204" pitchFamily="18" charset="0"/>
                                      <a:ea typeface="+mn-ea"/>
                                      <a:cs typeface="Arial" panose="020B0604020202020204" pitchFamily="34" charset="0"/>
                                    </a:rPr>
                                    <m:t>𝛼</m:t>
                                  </m:r>
                                </m:e>
                              </m:d>
                              <m:r>
                                <a:rPr kumimoji="0" lang="en-GB" sz="1200" i="1" kern="1200" baseline="0" smtClean="0">
                                  <a:solidFill>
                                    <a:srgbClr val="0070C0"/>
                                  </a:solidFill>
                                  <a:latin typeface="Cambria Math" panose="02040503050406030204" pitchFamily="18" charset="0"/>
                                  <a:ea typeface="+mn-ea"/>
                                  <a:cs typeface="Arial" panose="020B0604020202020204" pitchFamily="34" charset="0"/>
                                </a:rPr>
                                <m:t>=</m:t>
                              </m:r>
                              <m:r>
                                <a:rPr kumimoji="0" lang="en-GB" sz="1200" i="1" kern="1200" baseline="0" smtClean="0">
                                  <a:solidFill>
                                    <a:srgbClr val="0070C0"/>
                                  </a:solidFill>
                                  <a:latin typeface="Cambria Math" panose="02040503050406030204" pitchFamily="18" charset="0"/>
                                  <a:ea typeface="+mn-ea"/>
                                  <a:cs typeface="Arial" panose="020B0604020202020204" pitchFamily="34" charset="0"/>
                                </a:rPr>
                                <m:t>𝑉𝑎𝑅</m:t>
                              </m:r>
                              <m:d>
                                <m:dPr>
                                  <m:ctrlPr>
                                    <a:rPr kumimoji="0" lang="en-GB" sz="1200" i="1" kern="1200" baseline="0" smtClean="0">
                                      <a:solidFill>
                                        <a:srgbClr val="0070C0"/>
                                      </a:solidFill>
                                      <a:latin typeface="Cambria Math" panose="02040503050406030204" pitchFamily="18" charset="0"/>
                                      <a:ea typeface="+mn-ea"/>
                                      <a:cs typeface="Arial" panose="020B0604020202020204" pitchFamily="34" charset="0"/>
                                    </a:rPr>
                                  </m:ctrlPr>
                                </m:dPr>
                                <m:e>
                                  <m:r>
                                    <a:rPr kumimoji="0" lang="en-GB" sz="1200" i="1" kern="1200" baseline="0" smtClean="0">
                                      <a:solidFill>
                                        <a:srgbClr val="0070C0"/>
                                      </a:solidFill>
                                      <a:latin typeface="Cambria Math" panose="02040503050406030204" pitchFamily="18" charset="0"/>
                                      <a:ea typeface="+mn-ea"/>
                                      <a:cs typeface="Arial" panose="020B0604020202020204" pitchFamily="34" charset="0"/>
                                    </a:rPr>
                                    <m:t>𝛼</m:t>
                                  </m:r>
                                </m:e>
                              </m:d>
                              <m:r>
                                <a:rPr kumimoji="0" lang="en-GB" sz="1200" i="1" kern="1200" baseline="0" smtClean="0">
                                  <a:solidFill>
                                    <a:srgbClr val="0070C0"/>
                                  </a:solidFill>
                                  <a:latin typeface="Cambria Math" panose="02040503050406030204" pitchFamily="18" charset="0"/>
                                  <a:ea typeface="+mn-ea"/>
                                  <a:cs typeface="Arial" panose="020B0604020202020204" pitchFamily="34" charset="0"/>
                                </a:rPr>
                                <m:t>−</m:t>
                              </m:r>
                              <m:r>
                                <a:rPr kumimoji="0" lang="en-GB" sz="1200" i="1" kern="1200" baseline="0" smtClean="0">
                                  <a:solidFill>
                                    <a:srgbClr val="0070C0"/>
                                  </a:solidFill>
                                  <a:latin typeface="Cambria Math" panose="02040503050406030204" pitchFamily="18" charset="0"/>
                                  <a:ea typeface="+mn-ea"/>
                                  <a:cs typeface="Arial" panose="020B0604020202020204" pitchFamily="34" charset="0"/>
                                </a:rPr>
                                <m:t>𝐸𝐿</m:t>
                              </m:r>
                            </m:oMath>
                          </a14:m>
                          <a:r>
                            <a:rPr kumimoji="0" lang="en-US" sz="1200" i="1" kern="1200" baseline="0" dirty="0">
                              <a:solidFill>
                                <a:srgbClr val="0070C0"/>
                              </a:solidFill>
                              <a:latin typeface="Arial" panose="020B0604020202020204" pitchFamily="34" charset="0"/>
                              <a:ea typeface="+mn-ea"/>
                              <a:cs typeface="Arial" panose="020B0604020202020204" pitchFamily="34" charset="0"/>
                            </a:rPr>
                            <a:t>. </a:t>
                          </a:r>
                        </a:p>
                      </a:txBody>
                      <a:tcPr>
                        <a:noFill/>
                      </a:tcPr>
                    </a:tc>
                    <a:tc>
                      <a:txBody>
                        <a:bodyPr/>
                        <a:lstStyle/>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endParaRPr lang="en-US" sz="1200" dirty="0">
                            <a:highlight>
                              <a:srgbClr val="FFFF00"/>
                            </a:highlight>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where,</a:t>
                          </a:r>
                        </a:p>
                        <a:p>
                          <a:pPr marL="0" indent="0" algn="just">
                            <a:buNone/>
                          </a:pPr>
                          <a:r>
                            <a:rPr lang="en-US" sz="1400" dirty="0">
                              <a:solidFill>
                                <a:srgbClr val="000000"/>
                              </a:solidFill>
                              <a:latin typeface="Arial" panose="020B0604020202020204" pitchFamily="34" charset="0"/>
                              <a:cs typeface="Arial" panose="020B0604020202020204" pitchFamily="34" charset="0"/>
                            </a:rPr>
                            <a:t>PD – the estimated annual </a:t>
                          </a:r>
                          <a:r>
                            <a:rPr lang="en-US" sz="1400" b="0" i="0" dirty="0">
                              <a:solidFill>
                                <a:srgbClr val="000000"/>
                              </a:solidFill>
                              <a:effectLst/>
                              <a:latin typeface="Arial" panose="020B0604020202020204" pitchFamily="34" charset="0"/>
                              <a:cs typeface="Arial" panose="020B0604020202020204" pitchFamily="34" charset="0"/>
                            </a:rPr>
                            <a:t>PD rate of the loan.</a:t>
                          </a:r>
                          <a:r>
                            <a:rPr lang="en-US" sz="1400" dirty="0">
                              <a:latin typeface="Arial" panose="020B0604020202020204" pitchFamily="34" charset="0"/>
                              <a:cs typeface="Arial" panose="020B0604020202020204" pitchFamily="34" charset="0"/>
                            </a:rPr>
                            <a:t> </a:t>
                          </a:r>
                        </a:p>
                        <a:p>
                          <a:pPr marL="0" indent="0" algn="just">
                            <a:buNone/>
                          </a:pPr>
                          <a:r>
                            <a:rPr lang="en-US" sz="1400" dirty="0">
                              <a:latin typeface="Arial" panose="020B0604020202020204" pitchFamily="34" charset="0"/>
                              <a:cs typeface="Arial" panose="020B0604020202020204" pitchFamily="34" charset="0"/>
                            </a:rPr>
                            <a:t>LGD – </a:t>
                          </a:r>
                          <a:r>
                            <a:rPr lang="en-GB" sz="1400" i="0" dirty="0">
                              <a:effectLst/>
                              <a:latin typeface="Arial" panose="020B0604020202020204" pitchFamily="34" charset="0"/>
                              <a:cs typeface="Arial" panose="020B0604020202020204" pitchFamily="34" charset="0"/>
                            </a:rPr>
                            <a:t>the estimated losses given default.</a:t>
                          </a:r>
                          <a:r>
                            <a:rPr lang="en-GB" sz="1400" dirty="0">
                              <a:latin typeface="Arial" panose="020B0604020202020204" pitchFamily="34" charset="0"/>
                              <a:cs typeface="Arial" panose="020B0604020202020204" pitchFamily="34" charset="0"/>
                            </a:rPr>
                            <a:t> </a:t>
                          </a:r>
                        </a:p>
                        <a:p>
                          <a:pPr marL="0" indent="0" algn="just">
                            <a:buNone/>
                          </a:pPr>
                          <a:r>
                            <a:rPr lang="en-GB" sz="1400" dirty="0">
                              <a:latin typeface="Arial" panose="020B0604020202020204" pitchFamily="34" charset="0"/>
                              <a:cs typeface="Arial" panose="020B0604020202020204" pitchFamily="34" charset="0"/>
                            </a:rPr>
                            <a:t>r – risk-free rate.</a:t>
                          </a:r>
                        </a:p>
                        <a:p>
                          <a:pPr marL="0" indent="0" algn="just">
                            <a:buNone/>
                          </a:pPr>
                          <a14:m>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𝑠</m:t>
                                  </m:r>
                                </m:e>
                                <m:sub>
                                  <m:r>
                                    <a:rPr lang="en-US" sz="1400" i="1">
                                      <a:latin typeface="Cambria Math" panose="02040503050406030204" pitchFamily="18" charset="0"/>
                                    </a:rPr>
                                    <m:t>𝐹</m:t>
                                  </m:r>
                                </m:sub>
                              </m:sSub>
                            </m:oMath>
                          </a14:m>
                          <a:r>
                            <a:rPr lang="en-US"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 premium covering </a:t>
                          </a:r>
                          <a:r>
                            <a:rPr lang="en-US" sz="1400" dirty="0">
                              <a:latin typeface="Arial" panose="020B0604020202020204" pitchFamily="34" charset="0"/>
                              <a:cs typeface="Arial" panose="020B0604020202020204" pitchFamily="34" charset="0"/>
                            </a:rPr>
                            <a:t>funding spread and operating costs.</a:t>
                          </a:r>
                        </a:p>
                        <a:p>
                          <a:pPr marL="0" indent="0" algn="just">
                            <a:buNone/>
                          </a:pPr>
                          <a14:m>
                            <m:oMath xmlns:m="http://schemas.openxmlformats.org/officeDocument/2006/math">
                              <m:sSub>
                                <m:sSubPr>
                                  <m:ctrlPr>
                                    <a:rPr lang="en-US" sz="1400" i="1" smtClean="0">
                                      <a:latin typeface="Cambria Math" panose="02040503050406030204" pitchFamily="18" charset="0"/>
                                    </a:rPr>
                                  </m:ctrlPr>
                                </m:sSubPr>
                                <m:e>
                                  <m:r>
                                    <a:rPr lang="en-GB" sz="1400" b="0" i="1" smtClean="0">
                                      <a:latin typeface="Cambria Math" panose="02040503050406030204" pitchFamily="18" charset="0"/>
                                    </a:rPr>
                                    <m:t>𝑟</m:t>
                                  </m:r>
                                </m:e>
                                <m:sub>
                                  <m:r>
                                    <a:rPr lang="en-GB" sz="1400" b="0" i="1" smtClean="0">
                                      <a:latin typeface="Cambria Math" panose="02040503050406030204" pitchFamily="18" charset="0"/>
                                    </a:rPr>
                                    <m:t>𝑒</m:t>
                                  </m:r>
                                </m:sub>
                              </m:sSub>
                            </m:oMath>
                          </a14:m>
                          <a:r>
                            <a:rPr lang="en-US"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required</a:t>
                          </a:r>
                          <a:r>
                            <a:rPr lang="en-US" sz="1400" baseline="0" dirty="0">
                              <a:latin typeface="Arial" panose="020B0604020202020204" pitchFamily="34" charset="0"/>
                              <a:cs typeface="Arial" panose="020B0604020202020204" pitchFamily="34" charset="0"/>
                            </a:rPr>
                            <a:t> return on capital (costs of equity).</a:t>
                          </a:r>
                        </a:p>
                        <a:p>
                          <a:pPr marL="0" indent="0" algn="just">
                            <a:buNone/>
                          </a:pPr>
                          <a:endParaRPr lang="en-US" sz="1400" baseline="0" dirty="0">
                            <a:latin typeface="Arial" panose="020B0604020202020204" pitchFamily="34" charset="0"/>
                            <a:cs typeface="Arial" panose="020B0604020202020204" pitchFamily="34" charset="0"/>
                          </a:endParaRPr>
                        </a:p>
                        <a:p>
                          <a:pPr marL="0" indent="0" algn="just">
                            <a:buNone/>
                          </a:pPr>
                          <a:r>
                            <a:rPr lang="en-US" sz="1200" i="1" baseline="0" dirty="0">
                              <a:solidFill>
                                <a:srgbClr val="0070C0"/>
                              </a:solidFill>
                              <a:latin typeface="Arial" panose="020B0604020202020204" pitchFamily="34" charset="0"/>
                              <a:cs typeface="Arial" panose="020B0604020202020204" pitchFamily="34" charset="0"/>
                            </a:rPr>
                            <a:t>Note: Economic capital is charged the net risk premium </a:t>
                          </a:r>
                          <a14:m>
                            <m:oMath xmlns:m="http://schemas.openxmlformats.org/officeDocument/2006/math">
                              <m:d>
                                <m:dPr>
                                  <m:begChr m:val="["/>
                                  <m:endChr m:val="]"/>
                                  <m:ctrlPr>
                                    <a:rPr lang="en-US" sz="1200" i="1" smtClean="0">
                                      <a:solidFill>
                                        <a:srgbClr val="0070C0"/>
                                      </a:solidFill>
                                      <a:latin typeface="Cambria Math" panose="02040503050406030204" pitchFamily="18" charset="0"/>
                                      <a:ea typeface="Cambria Math" panose="02040503050406030204" pitchFamily="18" charset="0"/>
                                    </a:rPr>
                                  </m:ctrlPr>
                                </m:dPr>
                                <m:e>
                                  <m:sSub>
                                    <m:sSubPr>
                                      <m:ctrlPr>
                                        <a:rPr lang="en-US" sz="1200" i="1">
                                          <a:solidFill>
                                            <a:srgbClr val="0070C0"/>
                                          </a:solidFill>
                                          <a:latin typeface="Cambria Math" panose="02040503050406030204" pitchFamily="18" charset="0"/>
                                        </a:rPr>
                                      </m:ctrlPr>
                                    </m:sSubPr>
                                    <m:e>
                                      <m:r>
                                        <a:rPr lang="en-GB" sz="1200" b="0" i="1" smtClean="0">
                                          <a:solidFill>
                                            <a:srgbClr val="0070C0"/>
                                          </a:solidFill>
                                          <a:latin typeface="Cambria Math" panose="02040503050406030204" pitchFamily="18" charset="0"/>
                                        </a:rPr>
                                        <m:t>𝑟</m:t>
                                      </m:r>
                                    </m:e>
                                    <m:sub>
                                      <m:r>
                                        <a:rPr lang="en-GB" sz="1200" b="0" i="1" smtClean="0">
                                          <a:solidFill>
                                            <a:srgbClr val="0070C0"/>
                                          </a:solidFill>
                                          <a:latin typeface="Cambria Math" panose="02040503050406030204" pitchFamily="18" charset="0"/>
                                        </a:rPr>
                                        <m:t>𝑒</m:t>
                                      </m:r>
                                    </m:sub>
                                  </m:sSub>
                                  <m:r>
                                    <a:rPr lang="en-GB" sz="1200" b="0" i="1" smtClean="0">
                                      <a:solidFill>
                                        <a:srgbClr val="0070C0"/>
                                      </a:solidFill>
                                      <a:latin typeface="Cambria Math" panose="02040503050406030204" pitchFamily="18" charset="0"/>
                                    </a:rPr>
                                    <m:t>−</m:t>
                                  </m:r>
                                  <m:d>
                                    <m:dPr>
                                      <m:ctrlPr>
                                        <a:rPr lang="en-GB" sz="1200" b="0" i="1" smtClean="0">
                                          <a:solidFill>
                                            <a:srgbClr val="0070C0"/>
                                          </a:solidFill>
                                          <a:latin typeface="Cambria Math" panose="02040503050406030204" pitchFamily="18" charset="0"/>
                                        </a:rPr>
                                      </m:ctrlPr>
                                    </m:dPr>
                                    <m:e>
                                      <m:r>
                                        <a:rPr lang="en-US" sz="1200" i="1">
                                          <a:solidFill>
                                            <a:srgbClr val="0070C0"/>
                                          </a:solidFill>
                                          <a:latin typeface="Cambria Math" panose="02040503050406030204" pitchFamily="18" charset="0"/>
                                        </a:rPr>
                                        <m:t>𝑟</m:t>
                                      </m:r>
                                      <m:r>
                                        <a:rPr lang="en-US" sz="1200" i="1">
                                          <a:solidFill>
                                            <a:srgbClr val="0070C0"/>
                                          </a:solidFill>
                                          <a:latin typeface="Cambria Math" panose="02040503050406030204" pitchFamily="18" charset="0"/>
                                        </a:rPr>
                                        <m:t>+</m:t>
                                      </m:r>
                                      <m:sSub>
                                        <m:sSubPr>
                                          <m:ctrlPr>
                                            <a:rPr lang="en-US" sz="1200" i="1">
                                              <a:solidFill>
                                                <a:srgbClr val="0070C0"/>
                                              </a:solidFill>
                                              <a:latin typeface="Cambria Math" panose="02040503050406030204" pitchFamily="18" charset="0"/>
                                            </a:rPr>
                                          </m:ctrlPr>
                                        </m:sSubPr>
                                        <m:e>
                                          <m:r>
                                            <a:rPr lang="en-US" sz="1200" i="1">
                                              <a:solidFill>
                                                <a:srgbClr val="0070C0"/>
                                              </a:solidFill>
                                              <a:latin typeface="Cambria Math" panose="02040503050406030204" pitchFamily="18" charset="0"/>
                                            </a:rPr>
                                            <m:t>𝑠</m:t>
                                          </m:r>
                                        </m:e>
                                        <m:sub>
                                          <m:r>
                                            <a:rPr lang="en-US" sz="1200" i="1">
                                              <a:solidFill>
                                                <a:srgbClr val="0070C0"/>
                                              </a:solidFill>
                                              <a:latin typeface="Cambria Math" panose="02040503050406030204" pitchFamily="18" charset="0"/>
                                            </a:rPr>
                                            <m:t>𝐹</m:t>
                                          </m:r>
                                        </m:sub>
                                      </m:sSub>
                                    </m:e>
                                  </m:d>
                                </m:e>
                              </m:d>
                            </m:oMath>
                          </a14:m>
                          <a:r>
                            <a:rPr lang="en-US" sz="1200" i="1" baseline="0" dirty="0">
                              <a:solidFill>
                                <a:srgbClr val="0070C0"/>
                              </a:solidFill>
                              <a:latin typeface="Arial" panose="020B0604020202020204" pitchFamily="34" charset="0"/>
                              <a:cs typeface="Arial" panose="020B0604020202020204" pitchFamily="34" charset="0"/>
                            </a:rPr>
                            <a:t>, because the loan is already entirely financed by debt and absorbs capital only “virtually”. </a:t>
                          </a:r>
                        </a:p>
                      </a:txBody>
                      <a:tcPr>
                        <a:noFill/>
                      </a:tcPr>
                    </a:tc>
                    <a:extLst>
                      <a:ext uri="{0D108BD9-81ED-4DB2-BD59-A6C34878D82A}">
                        <a16:rowId xmlns:a16="http://schemas.microsoft.com/office/drawing/2014/main" val="2209030387"/>
                      </a:ext>
                    </a:extLst>
                  </a:tr>
                </a:tbl>
              </a:graphicData>
            </a:graphic>
          </p:graphicFrame>
        </mc:Choice>
        <mc:Fallback xmlns="">
          <p:graphicFrame>
            <p:nvGraphicFramePr>
              <p:cNvPr id="5" name="Таблица 10">
                <a:extLst>
                  <a:ext uri="{FF2B5EF4-FFF2-40B4-BE49-F238E27FC236}">
                    <a16:creationId xmlns:a16="http://schemas.microsoft.com/office/drawing/2014/main" id="{73D2C26B-2219-4244-943E-278380CAD085}"/>
                  </a:ext>
                </a:extLst>
              </p:cNvPr>
              <p:cNvGraphicFramePr>
                <a:graphicFrameLocks noGrp="1"/>
              </p:cNvGraphicFramePr>
              <p:nvPr>
                <p:extLst>
                  <p:ext uri="{D42A27DB-BD31-4B8C-83A1-F6EECF244321}">
                    <p14:modId xmlns:p14="http://schemas.microsoft.com/office/powerpoint/2010/main" val="1408647381"/>
                  </p:ext>
                </p:extLst>
              </p:nvPr>
            </p:nvGraphicFramePr>
            <p:xfrm>
              <a:off x="607291" y="3124200"/>
              <a:ext cx="10896600" cy="3244025"/>
            </p:xfrm>
            <a:graphic>
              <a:graphicData uri="http://schemas.openxmlformats.org/drawingml/2006/table">
                <a:tbl>
                  <a:tblPr firstRow="1" bandRow="1">
                    <a:tableStyleId>{8EC20E35-A176-4012-BC5E-935CFFF8708E}</a:tableStyleId>
                  </a:tblPr>
                  <a:tblGrid>
                    <a:gridCol w="5448300">
                      <a:extLst>
                        <a:ext uri="{9D8B030D-6E8A-4147-A177-3AD203B41FA5}">
                          <a16:colId xmlns:a16="http://schemas.microsoft.com/office/drawing/2014/main" val="2829400534"/>
                        </a:ext>
                      </a:extLst>
                    </a:gridCol>
                    <a:gridCol w="5448300">
                      <a:extLst>
                        <a:ext uri="{9D8B030D-6E8A-4147-A177-3AD203B41FA5}">
                          <a16:colId xmlns:a16="http://schemas.microsoft.com/office/drawing/2014/main" val="2807346972"/>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Credit EC (UL) – Basel III model (ASRF)</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GB" dirty="0">
                              <a:solidFill>
                                <a:schemeClr val="tx1"/>
                              </a:solidFill>
                              <a:latin typeface="Arial" panose="020B0604020202020204" pitchFamily="34" charset="0"/>
                              <a:cs typeface="Arial" panose="020B0604020202020204" pitchFamily="34" charset="0"/>
                            </a:rPr>
                            <a:t>Model 2</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2873185">
                    <a:tc>
                      <a:txBody>
                        <a:bodyPr/>
                        <a:lstStyle/>
                        <a:p>
                          <a:endParaRPr lang="ru-RU"/>
                        </a:p>
                      </a:txBody>
                      <a:tcPr>
                        <a:blipFill>
                          <a:blip r:embed="rId3"/>
                          <a:stretch>
                            <a:fillRect t="-13983" r="-100112" b="-1483"/>
                          </a:stretch>
                        </a:blipFill>
                      </a:tcPr>
                    </a:tc>
                    <a:tc>
                      <a:txBody>
                        <a:bodyPr/>
                        <a:lstStyle/>
                        <a:p>
                          <a:endParaRPr lang="ru-RU"/>
                        </a:p>
                      </a:txBody>
                      <a:tcPr>
                        <a:blipFill>
                          <a:blip r:embed="rId3"/>
                          <a:stretch>
                            <a:fillRect l="-100112" t="-13983" r="-224" b="-1483"/>
                          </a:stretch>
                        </a:blipFill>
                      </a:tcPr>
                    </a:tc>
                    <a:extLst>
                      <a:ext uri="{0D108BD9-81ED-4DB2-BD59-A6C34878D82A}">
                        <a16:rowId xmlns:a16="http://schemas.microsoft.com/office/drawing/2014/main" val="2209030387"/>
                      </a:ext>
                    </a:extLst>
                  </a:tr>
                </a:tbl>
              </a:graphicData>
            </a:graphic>
          </p:graphicFrame>
        </mc:Fallback>
      </mc:AlternateContent>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F239B348-E912-4A6F-8C01-BBF048521978}"/>
                  </a:ext>
                </a:extLst>
              </p:cNvPr>
              <p:cNvSpPr/>
              <p:nvPr/>
            </p:nvSpPr>
            <p:spPr>
              <a:xfrm>
                <a:off x="6324600" y="3620203"/>
                <a:ext cx="4978119" cy="5707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𝐶𝑜𝑠𝑡𝑠</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m:t>
                      </m:r>
                      <m:r>
                        <a:rPr lang="en-GB" sz="1600" b="0" i="1" smtClean="0">
                          <a:latin typeface="Cambria Math" panose="02040503050406030204" pitchFamily="18" charset="0"/>
                        </a:rPr>
                        <m:t>𝐸𝐶</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𝐶𝑟𝑒𝑑𝑖𝑡</m:t>
                          </m:r>
                          <m:r>
                            <a:rPr lang="en-US" sz="1600" i="1">
                              <a:latin typeface="Cambria Math" panose="02040503050406030204" pitchFamily="18" charset="0"/>
                            </a:rPr>
                            <m:t> </m:t>
                          </m:r>
                          <m:r>
                            <a:rPr lang="en-GB" sz="1600" b="0" i="1" smtClean="0">
                              <a:latin typeface="Cambria Math" panose="02040503050406030204" pitchFamily="18" charset="0"/>
                            </a:rPr>
                            <m:t>𝐸𝐶</m:t>
                          </m:r>
                          <m:r>
                            <a:rPr lang="en-US" sz="1600" i="1" smtClean="0">
                              <a:latin typeface="Cambria Math" panose="02040503050406030204" pitchFamily="18" charset="0"/>
                              <a:ea typeface="Cambria Math" panose="02040503050406030204" pitchFamily="18" charset="0"/>
                            </a:rPr>
                            <m:t>×</m:t>
                          </m:r>
                          <m:d>
                            <m:dPr>
                              <m:begChr m:val="["/>
                              <m:endChr m:val="]"/>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en-GB" sz="1600" b="0" i="1" smtClean="0">
                                      <a:latin typeface="Cambria Math" panose="02040503050406030204" pitchFamily="18" charset="0"/>
                                    </a:rPr>
                                    <m:t>𝑟</m:t>
                                  </m:r>
                                </m:e>
                                <m:sub>
                                  <m:r>
                                    <a:rPr lang="en-GB" sz="1600" b="0" i="1" smtClean="0">
                                      <a:latin typeface="Cambria Math" panose="02040503050406030204" pitchFamily="18" charset="0"/>
                                    </a:rPr>
                                    <m:t>𝑒</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US" sz="1600" i="1">
                                      <a:latin typeface="Cambria Math" panose="02040503050406030204" pitchFamily="18" charset="0"/>
                                    </a:rPr>
                                    <m:t>𝑟</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𝐹</m:t>
                                      </m:r>
                                    </m:sub>
                                  </m:sSub>
                                </m:e>
                              </m:d>
                            </m:e>
                          </m:d>
                        </m:num>
                        <m:den>
                          <m:r>
                            <a:rPr lang="en-US" sz="1600" i="1">
                              <a:latin typeface="Cambria Math" panose="02040503050406030204" pitchFamily="18" charset="0"/>
                            </a:rPr>
                            <m:t>1−</m:t>
                          </m:r>
                          <m:r>
                            <a:rPr lang="en-US" sz="1600" b="1" i="1">
                              <a:latin typeface="Cambria Math" panose="02040503050406030204" pitchFamily="18" charset="0"/>
                            </a:rPr>
                            <m:t>𝑷𝑫</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𝐿𝐺𝐷</m:t>
                          </m:r>
                        </m:den>
                      </m:f>
                    </m:oMath>
                  </m:oMathPara>
                </a14:m>
                <a:endParaRPr lang="ru-RU" sz="1600" dirty="0"/>
              </a:p>
            </p:txBody>
          </p:sp>
        </mc:Choice>
        <mc:Fallback xmlns="">
          <p:sp>
            <p:nvSpPr>
              <p:cNvPr id="6" name="Прямоугольник 5">
                <a:extLst>
                  <a:ext uri="{FF2B5EF4-FFF2-40B4-BE49-F238E27FC236}">
                    <a16:creationId xmlns:a16="http://schemas.microsoft.com/office/drawing/2014/main" id="{F239B348-E912-4A6F-8C01-BBF048521978}"/>
                  </a:ext>
                </a:extLst>
              </p:cNvPr>
              <p:cNvSpPr>
                <a:spLocks noRot="1" noChangeAspect="1" noMove="1" noResize="1" noEditPoints="1" noAdjustHandles="1" noChangeArrowheads="1" noChangeShapeType="1" noTextEdit="1"/>
              </p:cNvSpPr>
              <p:nvPr/>
            </p:nvSpPr>
            <p:spPr>
              <a:xfrm>
                <a:off x="6324600" y="3620203"/>
                <a:ext cx="4978119" cy="570797"/>
              </a:xfrm>
              <a:prstGeom prst="rect">
                <a:avLst/>
              </a:prstGeom>
              <a:blipFill>
                <a:blip r:embed="rId4"/>
                <a:stretch>
                  <a:fillRect/>
                </a:stretch>
              </a:blipFill>
            </p:spPr>
            <p:txBody>
              <a:bodyPr/>
              <a:lstStyle/>
              <a:p>
                <a:r>
                  <a:rPr lang="ru-RU">
                    <a:noFill/>
                  </a:rPr>
                  <a:t> </a:t>
                </a:r>
              </a:p>
            </p:txBody>
          </p:sp>
        </mc:Fallback>
      </mc:AlternateContent>
      <p:grpSp>
        <p:nvGrpSpPr>
          <p:cNvPr id="10" name="Группа 9">
            <a:extLst>
              <a:ext uri="{FF2B5EF4-FFF2-40B4-BE49-F238E27FC236}">
                <a16:creationId xmlns:a16="http://schemas.microsoft.com/office/drawing/2014/main" id="{B5948682-5A41-4CCE-8EAC-7F4242DB9831}"/>
              </a:ext>
            </a:extLst>
          </p:cNvPr>
          <p:cNvGrpSpPr/>
          <p:nvPr/>
        </p:nvGrpSpPr>
        <p:grpSpPr>
          <a:xfrm>
            <a:off x="4800600" y="3733800"/>
            <a:ext cx="1066800" cy="685800"/>
            <a:chOff x="6629400" y="3959352"/>
            <a:chExt cx="1600200" cy="1012758"/>
          </a:xfrm>
        </p:grpSpPr>
        <p:sp>
          <p:nvSpPr>
            <p:cNvPr id="11" name="Прямоугольник 10">
              <a:extLst>
                <a:ext uri="{FF2B5EF4-FFF2-40B4-BE49-F238E27FC236}">
                  <a16:creationId xmlns:a16="http://schemas.microsoft.com/office/drawing/2014/main" id="{27C0DDFE-AF1B-49D9-8AE7-39ABEE18510D}"/>
                </a:ext>
              </a:extLst>
            </p:cNvPr>
            <p:cNvSpPr/>
            <p:nvPr/>
          </p:nvSpPr>
          <p:spPr>
            <a:xfrm>
              <a:off x="6629400" y="3959352"/>
              <a:ext cx="1600200" cy="61264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TextBox 11">
              <a:extLst>
                <a:ext uri="{FF2B5EF4-FFF2-40B4-BE49-F238E27FC236}">
                  <a16:creationId xmlns:a16="http://schemas.microsoft.com/office/drawing/2014/main" id="{B381FECE-176F-4CAD-926B-E439802C76D4}"/>
                </a:ext>
              </a:extLst>
            </p:cNvPr>
            <p:cNvSpPr txBox="1"/>
            <p:nvPr/>
          </p:nvSpPr>
          <p:spPr>
            <a:xfrm>
              <a:off x="6629400" y="4572000"/>
              <a:ext cx="1600200" cy="400110"/>
            </a:xfrm>
            <a:prstGeom prst="rect">
              <a:avLst/>
            </a:prstGeom>
            <a:noFill/>
          </p:spPr>
          <p:txBody>
            <a:bodyPr wrap="square" rtlCol="0">
              <a:spAutoFit/>
            </a:bodyPr>
            <a:lstStyle/>
            <a:p>
              <a:pPr algn="ctr"/>
              <a:r>
                <a:rPr lang="en-US" sz="1000" i="1" dirty="0"/>
                <a:t>Wholesale borrowers only</a:t>
              </a:r>
              <a:endParaRPr lang="ru-RU" sz="1000" i="1" dirty="0"/>
            </a:p>
          </p:txBody>
        </p:sp>
      </p:grpSp>
      <p:pic>
        <p:nvPicPr>
          <p:cNvPr id="7" name="Рисунок 6">
            <a:extLst>
              <a:ext uri="{FF2B5EF4-FFF2-40B4-BE49-F238E27FC236}">
                <a16:creationId xmlns:a16="http://schemas.microsoft.com/office/drawing/2014/main" id="{CC5A4B32-5BE6-4A35-845E-14E47A0E1088}"/>
              </a:ext>
            </a:extLst>
          </p:cNvPr>
          <p:cNvPicPr/>
          <p:nvPr/>
        </p:nvPicPr>
        <p:blipFill rotWithShape="1">
          <a:blip r:embed="rId5" r:link="rId6" cstate="print">
            <a:extLst>
              <a:ext uri="{28A0092B-C50C-407E-A947-70E740481C1C}">
                <a14:useLocalDpi xmlns:a14="http://schemas.microsoft.com/office/drawing/2010/main" val="0"/>
              </a:ext>
            </a:extLst>
          </a:blip>
          <a:srcRect t="51142"/>
          <a:stretch>
            <a:fillRect/>
          </a:stretch>
        </p:blipFill>
        <p:spPr bwMode="auto">
          <a:xfrm>
            <a:off x="3563902" y="1523423"/>
            <a:ext cx="5064196" cy="15245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0003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34</a:t>
            </a:fld>
            <a:endParaRPr lang="ru-RU"/>
          </a:p>
        </p:txBody>
      </p:sp>
      <p:sp>
        <p:nvSpPr>
          <p:cNvPr id="10243" name="Rectangle 3"/>
          <p:cNvSpPr>
            <a:spLocks noGrp="1" noRot="1" noChangeArrowheads="1"/>
          </p:cNvSpPr>
          <p:nvPr>
            <p:ph sz="quarter" idx="1"/>
          </p:nvPr>
        </p:nvSpPr>
        <p:spPr>
          <a:xfrm>
            <a:off x="609600" y="1512332"/>
            <a:ext cx="7543800" cy="2444848"/>
          </a:xfrm>
        </p:spPr>
        <p:txBody>
          <a:bodyPr>
            <a:noAutofit/>
          </a:bodyPr>
          <a:lstStyle/>
          <a:p>
            <a:pPr marL="0" indent="0" algn="just">
              <a:buNone/>
            </a:pPr>
            <a:r>
              <a:rPr lang="en-US" sz="1400" dirty="0">
                <a:latin typeface="Arial" panose="020B0604020202020204" pitchFamily="34" charset="0"/>
                <a:cs typeface="Arial" panose="020B0604020202020204" pitchFamily="34" charset="0"/>
              </a:rPr>
              <a:t>The Basel one-factor credit risk economic capital model is assumed to be </a:t>
            </a:r>
            <a:r>
              <a:rPr lang="en-US" sz="1400" b="1" dirty="0">
                <a:latin typeface="Arial" panose="020B0604020202020204" pitchFamily="34" charset="0"/>
                <a:cs typeface="Arial" panose="020B0604020202020204" pitchFamily="34" charset="0"/>
              </a:rPr>
              <a:t>portfolio invariant </a:t>
            </a:r>
            <a:r>
              <a:rPr lang="en-US" sz="1400" dirty="0">
                <a:latin typeface="Arial" panose="020B0604020202020204" pitchFamily="34" charset="0"/>
                <a:cs typeface="Arial" panose="020B0604020202020204" pitchFamily="34" charset="0"/>
              </a:rPr>
              <a:t>implying:</a:t>
            </a:r>
          </a:p>
          <a:p>
            <a:pPr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number of loans in the bank’s portfolio goes to infinity, corresponding to an infinitely granular portfolio.</a:t>
            </a:r>
          </a:p>
          <a:p>
            <a:pPr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idiosyncratic risks associated to each individual exposure cancel out and only the systematic risk determines the portfolio distribution and losses.</a:t>
            </a:r>
          </a:p>
          <a:p>
            <a:pPr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capital required for any given loan depends only on the risk of that loan (PD, LGD and EAD) and does not depend on the portfolio to which the loan is added or belongs.</a:t>
            </a:r>
          </a:p>
        </p:txBody>
      </p:sp>
      <p:sp>
        <p:nvSpPr>
          <p:cNvPr id="4" name="Rectangle 2">
            <a:extLst>
              <a:ext uri="{FF2B5EF4-FFF2-40B4-BE49-F238E27FC236}">
                <a16:creationId xmlns:a16="http://schemas.microsoft.com/office/drawing/2014/main" id="{C54D840C-9D94-4B53-A663-1F56787F55E1}"/>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1026" name="Picture 2" descr="Construction Sand, River Sand, Building Sand Suppliers South africa –  Pavement &amp; Construction Materials">
            <a:extLst>
              <a:ext uri="{FF2B5EF4-FFF2-40B4-BE49-F238E27FC236}">
                <a16:creationId xmlns:a16="http://schemas.microsoft.com/office/drawing/2014/main" id="{66C18ADC-ECEF-4A32-BE05-50E8758FA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600200"/>
            <a:ext cx="3276600" cy="2444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14E1B8-2825-4E29-9D55-48899C61AA2B}"/>
              </a:ext>
            </a:extLst>
          </p:cNvPr>
          <p:cNvSpPr txBox="1"/>
          <p:nvPr/>
        </p:nvSpPr>
        <p:spPr>
          <a:xfrm>
            <a:off x="609600" y="1143000"/>
            <a:ext cx="109728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Costs of economic capital at credit risk. Portfolio Credit EC</a:t>
            </a:r>
          </a:p>
        </p:txBody>
      </p:sp>
      <mc:AlternateContent xmlns:mc="http://schemas.openxmlformats.org/markup-compatibility/2006" xmlns:a14="http://schemas.microsoft.com/office/drawing/2010/main">
        <mc:Choice Requires="a14">
          <p:sp>
            <p:nvSpPr>
              <p:cNvPr id="9" name="Rectangle 3">
                <a:extLst>
                  <a:ext uri="{FF2B5EF4-FFF2-40B4-BE49-F238E27FC236}">
                    <a16:creationId xmlns:a16="http://schemas.microsoft.com/office/drawing/2014/main" id="{15EC5DB8-FDE7-4A7C-8AD9-801DB63697FF}"/>
                  </a:ext>
                </a:extLst>
              </p:cNvPr>
              <p:cNvSpPr txBox="1">
                <a:spLocks noRot="1" noChangeArrowheads="1"/>
              </p:cNvSpPr>
              <p:nvPr/>
            </p:nvSpPr>
            <p:spPr>
              <a:xfrm>
                <a:off x="609600" y="3957180"/>
                <a:ext cx="10972800" cy="239917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just" fontAlgn="auto">
                  <a:spcAft>
                    <a:spcPts val="0"/>
                  </a:spcAft>
                  <a:buFont typeface="Wingdings 3"/>
                  <a:buNone/>
                </a:pPr>
                <a:r>
                  <a:rPr lang="en-US" sz="1400" dirty="0">
                    <a:latin typeface="Arial" panose="020B0604020202020204" pitchFamily="34" charset="0"/>
                    <a:cs typeface="Arial" panose="020B0604020202020204" pitchFamily="34" charset="0"/>
                  </a:rPr>
                  <a:t>The unexpected loss (economic capital) of the portfolio is the sum of the unexpected losses of the individual loans:</a:t>
                </a:r>
              </a:p>
              <a:p>
                <a:pPr marL="0" indent="0" algn="just" fontAlgn="auto">
                  <a:spcAft>
                    <a:spcPts val="0"/>
                  </a:spcAft>
                  <a:buFont typeface="Wingdings 3"/>
                  <a:buNone/>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cs typeface="Arial" panose="020B0604020202020204" pitchFamily="34" charset="0"/>
                            </a:rPr>
                          </m:ctrlPr>
                        </m:sSubPr>
                        <m:e>
                          <m:r>
                            <a:rPr lang="en-GB" sz="1400" i="1" smtClean="0">
                              <a:latin typeface="Cambria Math" panose="02040503050406030204" pitchFamily="18" charset="0"/>
                              <a:cs typeface="Arial" panose="020B0604020202020204" pitchFamily="34" charset="0"/>
                            </a:rPr>
                            <m:t>𝑈𝐿</m:t>
                          </m:r>
                        </m:e>
                        <m:sub>
                          <m:r>
                            <a:rPr lang="en-GB" sz="1400" i="1" smtClean="0">
                              <a:latin typeface="Cambria Math" panose="02040503050406030204" pitchFamily="18" charset="0"/>
                              <a:cs typeface="Arial" panose="020B0604020202020204" pitchFamily="34" charset="0"/>
                            </a:rPr>
                            <m:t>𝑃</m:t>
                          </m:r>
                        </m:sub>
                      </m:sSub>
                      <m:r>
                        <a:rPr lang="en-GB" sz="1400" i="1" smtClean="0">
                          <a:latin typeface="Cambria Math" panose="02040503050406030204" pitchFamily="18" charset="0"/>
                          <a:cs typeface="Arial" panose="020B0604020202020204" pitchFamily="34" charset="0"/>
                        </a:rPr>
                        <m:t>=</m:t>
                      </m:r>
                      <m:nary>
                        <m:naryPr>
                          <m:chr m:val="∑"/>
                          <m:ctrlPr>
                            <a:rPr lang="en-GB" sz="1400" i="1" smtClean="0">
                              <a:latin typeface="Cambria Math" panose="02040503050406030204" pitchFamily="18" charset="0"/>
                              <a:cs typeface="Arial" panose="020B0604020202020204" pitchFamily="34" charset="0"/>
                            </a:rPr>
                          </m:ctrlPr>
                        </m:naryPr>
                        <m:sub>
                          <m:r>
                            <m:rPr>
                              <m:brk m:alnAt="23"/>
                            </m:rPr>
                            <a:rPr lang="en-GB" sz="1400" i="1" smtClean="0">
                              <a:latin typeface="Cambria Math" panose="02040503050406030204" pitchFamily="18" charset="0"/>
                              <a:cs typeface="Arial" panose="020B0604020202020204" pitchFamily="34" charset="0"/>
                            </a:rPr>
                            <m:t>𝑖</m:t>
                          </m:r>
                          <m:r>
                            <a:rPr lang="en-GB" sz="1400" i="1" smtClean="0">
                              <a:latin typeface="Cambria Math" panose="02040503050406030204" pitchFamily="18" charset="0"/>
                              <a:cs typeface="Arial" panose="020B0604020202020204" pitchFamily="34" charset="0"/>
                            </a:rPr>
                            <m:t>=1</m:t>
                          </m:r>
                        </m:sub>
                        <m:sup>
                          <m:r>
                            <a:rPr lang="en-GB" sz="1400" i="1" smtClean="0">
                              <a:latin typeface="Cambria Math" panose="02040503050406030204" pitchFamily="18" charset="0"/>
                              <a:cs typeface="Arial" panose="020B0604020202020204" pitchFamily="34" charset="0"/>
                            </a:rPr>
                            <m:t>𝑁</m:t>
                          </m:r>
                        </m:sup>
                        <m:e>
                          <m:d>
                            <m:dPr>
                              <m:ctrlPr>
                                <a:rPr lang="en-GB" sz="1400" i="1" smtClean="0">
                                  <a:latin typeface="Cambria Math" panose="02040503050406030204" pitchFamily="18" charset="0"/>
                                  <a:cs typeface="Arial" panose="020B0604020202020204" pitchFamily="34" charset="0"/>
                                </a:rPr>
                              </m:ctrlPr>
                            </m:dPr>
                            <m:e>
                              <m:sSub>
                                <m:sSubPr>
                                  <m:ctrlPr>
                                    <a:rPr lang="en-GB" sz="1400" i="1" smtClean="0">
                                      <a:latin typeface="Cambria Math" panose="02040503050406030204" pitchFamily="18" charset="0"/>
                                      <a:cs typeface="Arial" panose="020B0604020202020204" pitchFamily="34" charset="0"/>
                                    </a:rPr>
                                  </m:ctrlPr>
                                </m:sSubPr>
                                <m:e>
                                  <m:r>
                                    <a:rPr lang="en-GB" sz="1400" i="1" smtClean="0">
                                      <a:latin typeface="Cambria Math" panose="02040503050406030204" pitchFamily="18" charset="0"/>
                                      <a:cs typeface="Arial" panose="020B0604020202020204" pitchFamily="34" charset="0"/>
                                    </a:rPr>
                                    <m:t>𝐸𝐴𝐷</m:t>
                                  </m:r>
                                </m:e>
                                <m:sub>
                                  <m:r>
                                    <a:rPr lang="en-GB" sz="1400" i="1" smtClean="0">
                                      <a:latin typeface="Cambria Math" panose="02040503050406030204" pitchFamily="18" charset="0"/>
                                      <a:cs typeface="Arial" panose="020B0604020202020204" pitchFamily="34" charset="0"/>
                                    </a:rPr>
                                    <m:t>𝑖</m:t>
                                  </m:r>
                                </m:sub>
                              </m:sSub>
                              <m:r>
                                <a:rPr lang="en-GB" sz="140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GB" sz="1400" i="1" smtClean="0">
                                      <a:latin typeface="Cambria Math" panose="02040503050406030204" pitchFamily="18" charset="0"/>
                                      <a:ea typeface="Cambria Math" panose="02040503050406030204" pitchFamily="18" charset="0"/>
                                      <a:cs typeface="Arial" panose="020B0604020202020204" pitchFamily="34" charset="0"/>
                                    </a:rPr>
                                  </m:ctrlPr>
                                </m:sSubPr>
                                <m:e>
                                  <m:r>
                                    <a:rPr lang="en-US" sz="1400" i="1">
                                      <a:latin typeface="Cambria Math" panose="02040503050406030204" pitchFamily="18" charset="0"/>
                                    </a:rPr>
                                    <m:t>𝐶𝑟𝑒𝑑𝑖𝑡</m:t>
                                  </m:r>
                                  <m:r>
                                    <a:rPr lang="en-US" sz="1400" i="1">
                                      <a:latin typeface="Cambria Math" panose="02040503050406030204" pitchFamily="18" charset="0"/>
                                    </a:rPr>
                                    <m:t> </m:t>
                                  </m:r>
                                  <m:r>
                                    <a:rPr lang="en-GB" sz="1400" i="1">
                                      <a:latin typeface="Cambria Math" panose="02040503050406030204" pitchFamily="18" charset="0"/>
                                    </a:rPr>
                                    <m:t>𝐸𝐶</m:t>
                                  </m:r>
                                </m:e>
                                <m:sub>
                                  <m:r>
                                    <a:rPr lang="en-GB" sz="1400" i="1" smtClean="0">
                                      <a:latin typeface="Cambria Math" panose="02040503050406030204" pitchFamily="18" charset="0"/>
                                      <a:ea typeface="Cambria Math" panose="02040503050406030204" pitchFamily="18" charset="0"/>
                                      <a:cs typeface="Arial" panose="020B0604020202020204" pitchFamily="34" charset="0"/>
                                    </a:rPr>
                                    <m:t>𝑖</m:t>
                                  </m:r>
                                </m:sub>
                              </m:sSub>
                            </m:e>
                          </m:d>
                        </m:e>
                      </m:nary>
                    </m:oMath>
                  </m:oMathPara>
                </a14:m>
                <a:endParaRPr lang="en-US" sz="1400" dirty="0">
                  <a:latin typeface="Arial" panose="020B0604020202020204" pitchFamily="34" charset="0"/>
                  <a:cs typeface="Arial" panose="020B0604020202020204" pitchFamily="34" charset="0"/>
                </a:endParaRPr>
              </a:p>
              <a:p>
                <a:pPr marL="0" indent="0" algn="just" fontAlgn="auto">
                  <a:spcAft>
                    <a:spcPts val="0"/>
                  </a:spcAft>
                  <a:buFont typeface="Wingdings 3"/>
                  <a:buNone/>
                </a:pPr>
                <a:r>
                  <a:rPr lang="en-US" sz="1400" dirty="0">
                    <a:latin typeface="Arial" panose="020B0604020202020204" pitchFamily="34" charset="0"/>
                    <a:cs typeface="Arial" panose="020B0604020202020204" pitchFamily="34" charset="0"/>
                  </a:rPr>
                  <a:t>where,</a:t>
                </a:r>
              </a:p>
              <a:p>
                <a:pPr marL="0" indent="0" algn="just" fontAlgn="auto">
                  <a:spcAft>
                    <a:spcPts val="0"/>
                  </a:spcAft>
                  <a:buFont typeface="Wingdings 3"/>
                  <a:buNone/>
                </a:pPr>
                <a:r>
                  <a:rPr lang="en-US" sz="1400" dirty="0">
                    <a:solidFill>
                      <a:srgbClr val="000000"/>
                    </a:solidFill>
                    <a:latin typeface="Arial" panose="020B0604020202020204" pitchFamily="34" charset="0"/>
                    <a:cs typeface="Arial" panose="020B0604020202020204" pitchFamily="34" charset="0"/>
                  </a:rPr>
                  <a:t>N – number of the loans in the portfolio.</a:t>
                </a:r>
              </a:p>
              <a:p>
                <a:pPr marL="0" indent="0" algn="just" fontAlgn="auto">
                  <a:spcAft>
                    <a:spcPts val="0"/>
                  </a:spcAft>
                  <a:buFont typeface="Wingdings 3"/>
                  <a:buNone/>
                </a:pPr>
                <a14:m>
                  <m:oMath xmlns:m="http://schemas.openxmlformats.org/officeDocument/2006/math">
                    <m:sSub>
                      <m:sSubPr>
                        <m:ctrlPr>
                          <a:rPr lang="en-GB" sz="1400" i="1" smtClean="0">
                            <a:latin typeface="Cambria Math" panose="02040503050406030204" pitchFamily="18" charset="0"/>
                            <a:cs typeface="Arial" panose="020B0604020202020204" pitchFamily="34" charset="0"/>
                          </a:rPr>
                        </m:ctrlPr>
                      </m:sSubPr>
                      <m:e>
                        <m:r>
                          <a:rPr lang="en-GB" sz="1400" i="1" smtClean="0">
                            <a:latin typeface="Cambria Math" panose="02040503050406030204" pitchFamily="18" charset="0"/>
                            <a:cs typeface="Arial" panose="020B0604020202020204" pitchFamily="34" charset="0"/>
                          </a:rPr>
                          <m:t>𝐸𝐴𝐷</m:t>
                        </m:r>
                      </m:e>
                      <m:sub>
                        <m:r>
                          <a:rPr lang="en-GB" sz="1400" i="1" smtClean="0">
                            <a:latin typeface="Cambria Math" panose="02040503050406030204" pitchFamily="18" charset="0"/>
                            <a:cs typeface="Arial" panose="020B0604020202020204" pitchFamily="34" charset="0"/>
                          </a:rPr>
                          <m:t>𝑖</m:t>
                        </m:r>
                      </m:sub>
                    </m:sSub>
                  </m:oMath>
                </a14:m>
                <a:r>
                  <a:rPr lang="en-US" sz="1400" dirty="0">
                    <a:solidFill>
                      <a:srgbClr val="000000"/>
                    </a:solidFill>
                    <a:latin typeface="Arial" panose="020B0604020202020204" pitchFamily="34" charset="0"/>
                    <a:cs typeface="Arial" panose="020B0604020202020204" pitchFamily="34" charset="0"/>
                  </a:rPr>
                  <a:t> – the exposure at default of the </a:t>
                </a:r>
                <a:r>
                  <a:rPr lang="en-US" sz="1400" dirty="0" err="1">
                    <a:solidFill>
                      <a:srgbClr val="000000"/>
                    </a:solidFill>
                    <a:latin typeface="Arial" panose="020B0604020202020204" pitchFamily="34" charset="0"/>
                    <a:cs typeface="Arial" panose="020B0604020202020204" pitchFamily="34" charset="0"/>
                  </a:rPr>
                  <a:t>i-th</a:t>
                </a:r>
                <a:r>
                  <a:rPr lang="en-US" sz="1400" dirty="0">
                    <a:solidFill>
                      <a:srgbClr val="000000"/>
                    </a:solidFill>
                    <a:latin typeface="Arial" panose="020B0604020202020204" pitchFamily="34" charset="0"/>
                    <a:cs typeface="Arial" panose="020B0604020202020204" pitchFamily="34" charset="0"/>
                  </a:rPr>
                  <a:t> loan in the portfolio.</a:t>
                </a:r>
              </a:p>
              <a:p>
                <a:pPr marL="0" indent="0" algn="just" fontAlgn="auto">
                  <a:spcAft>
                    <a:spcPts val="0"/>
                  </a:spcAft>
                  <a:buFont typeface="Wingdings 3"/>
                  <a:buNone/>
                </a:pPr>
                <a14:m>
                  <m:oMath xmlns:m="http://schemas.openxmlformats.org/officeDocument/2006/math">
                    <m:sSub>
                      <m:sSubPr>
                        <m:ctrlPr>
                          <a:rPr lang="en-GB" sz="1400" i="1">
                            <a:latin typeface="Cambria Math" panose="02040503050406030204" pitchFamily="18" charset="0"/>
                            <a:ea typeface="Cambria Math" panose="02040503050406030204" pitchFamily="18" charset="0"/>
                            <a:cs typeface="Arial" panose="020B0604020202020204" pitchFamily="34" charset="0"/>
                          </a:rPr>
                        </m:ctrlPr>
                      </m:sSubPr>
                      <m:e>
                        <m:r>
                          <a:rPr lang="en-US" sz="1400" i="1">
                            <a:latin typeface="Cambria Math" panose="02040503050406030204" pitchFamily="18" charset="0"/>
                          </a:rPr>
                          <m:t>𝐶𝑟𝑒𝑑𝑖𝑡</m:t>
                        </m:r>
                        <m:r>
                          <a:rPr lang="en-US" sz="1400" i="1">
                            <a:latin typeface="Cambria Math" panose="02040503050406030204" pitchFamily="18" charset="0"/>
                          </a:rPr>
                          <m:t> </m:t>
                        </m:r>
                        <m:r>
                          <a:rPr lang="en-GB" sz="1400" i="1">
                            <a:latin typeface="Cambria Math" panose="02040503050406030204" pitchFamily="18" charset="0"/>
                          </a:rPr>
                          <m:t>𝐸𝐶</m:t>
                        </m:r>
                      </m:e>
                      <m:sub>
                        <m:r>
                          <a:rPr lang="en-GB" sz="1400" i="1">
                            <a:latin typeface="Cambria Math" panose="02040503050406030204" pitchFamily="18" charset="0"/>
                            <a:ea typeface="Cambria Math" panose="02040503050406030204" pitchFamily="18" charset="0"/>
                            <a:cs typeface="Arial" panose="020B0604020202020204" pitchFamily="34" charset="0"/>
                          </a:rPr>
                          <m:t>𝑖</m:t>
                        </m:r>
                      </m:sub>
                    </m:sSub>
                  </m:oMath>
                </a14:m>
                <a:r>
                  <a:rPr lang="en-US" sz="1400" dirty="0">
                    <a:solidFill>
                      <a:srgbClr val="000000"/>
                    </a:solidFill>
                    <a:latin typeface="Arial" panose="020B0604020202020204" pitchFamily="34" charset="0"/>
                    <a:cs typeface="Arial" panose="020B0604020202020204" pitchFamily="34" charset="0"/>
                  </a:rPr>
                  <a:t> – the unexpected credit losses of the </a:t>
                </a:r>
                <a:r>
                  <a:rPr lang="en-US" sz="1400" dirty="0" err="1">
                    <a:solidFill>
                      <a:srgbClr val="000000"/>
                    </a:solidFill>
                    <a:latin typeface="Arial" panose="020B0604020202020204" pitchFamily="34" charset="0"/>
                    <a:cs typeface="Arial" panose="020B0604020202020204" pitchFamily="34" charset="0"/>
                  </a:rPr>
                  <a:t>i-th</a:t>
                </a:r>
                <a:r>
                  <a:rPr lang="en-US" sz="1400" dirty="0">
                    <a:solidFill>
                      <a:srgbClr val="000000"/>
                    </a:solidFill>
                    <a:latin typeface="Arial" panose="020B0604020202020204" pitchFamily="34" charset="0"/>
                    <a:cs typeface="Arial" panose="020B0604020202020204" pitchFamily="34" charset="0"/>
                  </a:rPr>
                  <a:t> loan in the portfolio.</a:t>
                </a:r>
                <a:r>
                  <a:rPr lang="en-US" sz="1400" dirty="0">
                    <a:latin typeface="Arial" panose="020B0604020202020204" pitchFamily="34" charset="0"/>
                    <a:cs typeface="Arial" panose="020B0604020202020204" pitchFamily="34" charset="0"/>
                  </a:rPr>
                  <a:t> </a:t>
                </a:r>
              </a:p>
              <a:p>
                <a:pPr marL="0" indent="0" algn="just" fontAlgn="auto">
                  <a:spcAft>
                    <a:spcPts val="0"/>
                  </a:spcAft>
                  <a:buFont typeface="Wingdings 3"/>
                  <a:buNone/>
                </a:pPr>
                <a:r>
                  <a:rPr lang="en-US" sz="1400" i="1" dirty="0">
                    <a:solidFill>
                      <a:srgbClr val="0070C0"/>
                    </a:solidFill>
                    <a:latin typeface="Arial" panose="020B0604020202020204" pitchFamily="34" charset="0"/>
                    <a:cs typeface="Arial" panose="020B0604020202020204" pitchFamily="34" charset="0"/>
                  </a:rPr>
                  <a:t>Note: It is assumed that each borrower has the only one loan. </a:t>
                </a:r>
              </a:p>
            </p:txBody>
          </p:sp>
        </mc:Choice>
        <mc:Fallback xmlns="">
          <p:sp>
            <p:nvSpPr>
              <p:cNvPr id="9" name="Rectangle 3">
                <a:extLst>
                  <a:ext uri="{FF2B5EF4-FFF2-40B4-BE49-F238E27FC236}">
                    <a16:creationId xmlns:a16="http://schemas.microsoft.com/office/drawing/2014/main" id="{15EC5DB8-FDE7-4A7C-8AD9-801DB63697FF}"/>
                  </a:ext>
                </a:extLst>
              </p:cNvPr>
              <p:cNvSpPr txBox="1">
                <a:spLocks noRot="1" noChangeAspect="1" noMove="1" noResize="1" noEditPoints="1" noAdjustHandles="1" noChangeArrowheads="1" noChangeShapeType="1" noTextEdit="1"/>
              </p:cNvSpPr>
              <p:nvPr/>
            </p:nvSpPr>
            <p:spPr>
              <a:xfrm>
                <a:off x="609600" y="3957180"/>
                <a:ext cx="10972800" cy="2399170"/>
              </a:xfrm>
              <a:prstGeom prst="rect">
                <a:avLst/>
              </a:prstGeom>
              <a:blipFill>
                <a:blip r:embed="rId4"/>
                <a:stretch>
                  <a:fillRect l="-167" t="-508" b="-761"/>
                </a:stretch>
              </a:blipFill>
            </p:spPr>
            <p:txBody>
              <a:bodyPr/>
              <a:lstStyle/>
              <a:p>
                <a:r>
                  <a:rPr lang="ru-RU">
                    <a:noFill/>
                  </a:rPr>
                  <a:t> </a:t>
                </a:r>
              </a:p>
            </p:txBody>
          </p:sp>
        </mc:Fallback>
      </mc:AlternateContent>
    </p:spTree>
    <p:extLst>
      <p:ext uri="{BB962C8B-B14F-4D97-AF65-F5344CB8AC3E}">
        <p14:creationId xmlns:p14="http://schemas.microsoft.com/office/powerpoint/2010/main" val="275953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35</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600" b="1" dirty="0">
                <a:latin typeface="Arial" panose="020B0604020202020204" pitchFamily="34" charset="0"/>
                <a:cs typeface="Arial" panose="020B0604020202020204" pitchFamily="34" charset="0"/>
              </a:rPr>
              <a:t>Case study </a:t>
            </a:r>
            <a:r>
              <a:rPr lang="ru-RU" sz="1600" b="1" dirty="0">
                <a:latin typeface="Arial" panose="020B0604020202020204" pitchFamily="34" charset="0"/>
                <a:cs typeface="Arial" panose="020B0604020202020204" pitchFamily="34" charset="0"/>
              </a:rPr>
              <a:t>9</a:t>
            </a:r>
            <a:r>
              <a:rPr lang="en-US" sz="1600" b="1" dirty="0">
                <a:latin typeface="Arial" panose="020B0604020202020204" pitchFamily="34" charset="0"/>
                <a:cs typeface="Arial" panose="020B0604020202020204" pitchFamily="34" charset="0"/>
              </a:rPr>
              <a:t>. Costs of economic capital at credit risk – Model 2.</a:t>
            </a:r>
          </a:p>
          <a:p>
            <a:pPr marL="0" indent="0" algn="just">
              <a:buNone/>
            </a:pPr>
            <a:r>
              <a:rPr lang="en-US" sz="1400" b="1" dirty="0">
                <a:latin typeface="Arial" panose="020B0604020202020204" pitchFamily="34" charset="0"/>
                <a:cs typeface="Arial" panose="020B0604020202020204" pitchFamily="34" charset="0"/>
              </a:rPr>
              <a:t>Description: </a:t>
            </a:r>
            <a:r>
              <a:rPr lang="en-GB" sz="1400" dirty="0">
                <a:latin typeface="Arial" panose="020B0604020202020204" pitchFamily="34" charset="0"/>
                <a:cs typeface="Arial" panose="020B0604020202020204" pitchFamily="34" charset="0"/>
              </a:rPr>
              <a:t>The bank </a:t>
            </a:r>
            <a:r>
              <a:rPr lang="en-US" sz="1400" dirty="0">
                <a:latin typeface="Arial" panose="020B0604020202020204" pitchFamily="34" charset="0"/>
                <a:cs typeface="Arial" panose="020B0604020202020204" pitchFamily="34" charset="0"/>
              </a:rPr>
              <a:t>Alpha has dominating position in retail market given its technology advantage. Therefore, the Head of Retail Product Pricing Department considers to include the costs of economic capital into loan rate. The credit risk premium Model 2 showed a quite good performance in terms of expected credit loss coverage. As a result, Miriam Pearson, junior product pricing analyst, has proposed to leverage Model 2 for the costs of economic capital premium estimation purpose.</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Leverage and apply Model 2 to estimate the costs of economic capital premium. Summarize your observations and make conclusion about loan price impact if the costs of capital would be added.  </a:t>
            </a:r>
          </a:p>
          <a:p>
            <a:pPr marL="0" indent="0" algn="just">
              <a:buNone/>
            </a:pPr>
            <a:r>
              <a:rPr lang="en-US" sz="1400" b="1" dirty="0">
                <a:latin typeface="Arial" panose="020B0604020202020204" pitchFamily="34" charset="0"/>
                <a:cs typeface="Arial" panose="020B0604020202020204" pitchFamily="34" charset="0"/>
              </a:rPr>
              <a:t>Solution</a:t>
            </a:r>
            <a:r>
              <a:rPr lang="en-US" sz="1600" b="1" dirty="0">
                <a:latin typeface="Arial" panose="020B0604020202020204" pitchFamily="34" charset="0"/>
                <a:cs typeface="Arial" panose="020B0604020202020204" pitchFamily="34" charset="0"/>
              </a:rPr>
              <a:t>:</a:t>
            </a:r>
          </a:p>
        </p:txBody>
      </p:sp>
      <p:sp>
        <p:nvSpPr>
          <p:cNvPr id="5" name="Rectangle 2">
            <a:extLst>
              <a:ext uri="{FF2B5EF4-FFF2-40B4-BE49-F238E27FC236}">
                <a16:creationId xmlns:a16="http://schemas.microsoft.com/office/drawing/2014/main" id="{BC831DE4-9F6B-49F9-851A-CC9B6186EA0D}"/>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87AC1E2C-E064-472D-94FD-70E79626AB05}"/>
              </a:ext>
            </a:extLst>
          </p:cNvPr>
          <p:cNvGraphicFramePr>
            <a:graphicFrameLocks noGrp="1"/>
          </p:cNvGraphicFramePr>
          <p:nvPr>
            <p:extLst>
              <p:ext uri="{D42A27DB-BD31-4B8C-83A1-F6EECF244321}">
                <p14:modId xmlns:p14="http://schemas.microsoft.com/office/powerpoint/2010/main" val="2011962872"/>
              </p:ext>
            </p:extLst>
          </p:nvPr>
        </p:nvGraphicFramePr>
        <p:xfrm>
          <a:off x="1097623" y="3505200"/>
          <a:ext cx="9966591" cy="2644140"/>
        </p:xfrm>
        <a:graphic>
          <a:graphicData uri="http://schemas.openxmlformats.org/drawingml/2006/table">
            <a:tbl>
              <a:tblPr>
                <a:tableStyleId>{616DA210-FB5B-4158-B5E0-FEB733F419BA}</a:tableStyleId>
              </a:tblPr>
              <a:tblGrid>
                <a:gridCol w="226378">
                  <a:extLst>
                    <a:ext uri="{9D8B030D-6E8A-4147-A177-3AD203B41FA5}">
                      <a16:colId xmlns:a16="http://schemas.microsoft.com/office/drawing/2014/main" val="1039931325"/>
                    </a:ext>
                  </a:extLst>
                </a:gridCol>
                <a:gridCol w="754986">
                  <a:extLst>
                    <a:ext uri="{9D8B030D-6E8A-4147-A177-3AD203B41FA5}">
                      <a16:colId xmlns:a16="http://schemas.microsoft.com/office/drawing/2014/main" val="320164175"/>
                    </a:ext>
                  </a:extLst>
                </a:gridCol>
                <a:gridCol w="762000">
                  <a:extLst>
                    <a:ext uri="{9D8B030D-6E8A-4147-A177-3AD203B41FA5}">
                      <a16:colId xmlns:a16="http://schemas.microsoft.com/office/drawing/2014/main" val="219841544"/>
                    </a:ext>
                  </a:extLst>
                </a:gridCol>
                <a:gridCol w="875866">
                  <a:extLst>
                    <a:ext uri="{9D8B030D-6E8A-4147-A177-3AD203B41FA5}">
                      <a16:colId xmlns:a16="http://schemas.microsoft.com/office/drawing/2014/main" val="1292416613"/>
                    </a:ext>
                  </a:extLst>
                </a:gridCol>
                <a:gridCol w="850257">
                  <a:extLst>
                    <a:ext uri="{9D8B030D-6E8A-4147-A177-3AD203B41FA5}">
                      <a16:colId xmlns:a16="http://schemas.microsoft.com/office/drawing/2014/main" val="611663288"/>
                    </a:ext>
                  </a:extLst>
                </a:gridCol>
                <a:gridCol w="1032455">
                  <a:extLst>
                    <a:ext uri="{9D8B030D-6E8A-4147-A177-3AD203B41FA5}">
                      <a16:colId xmlns:a16="http://schemas.microsoft.com/office/drawing/2014/main" val="1678270393"/>
                    </a:ext>
                  </a:extLst>
                </a:gridCol>
                <a:gridCol w="1166066">
                  <a:extLst>
                    <a:ext uri="{9D8B030D-6E8A-4147-A177-3AD203B41FA5}">
                      <a16:colId xmlns:a16="http://schemas.microsoft.com/office/drawing/2014/main" val="2896378514"/>
                    </a:ext>
                  </a:extLst>
                </a:gridCol>
                <a:gridCol w="898843">
                  <a:extLst>
                    <a:ext uri="{9D8B030D-6E8A-4147-A177-3AD203B41FA5}">
                      <a16:colId xmlns:a16="http://schemas.microsoft.com/office/drawing/2014/main" val="2641508659"/>
                    </a:ext>
                  </a:extLst>
                </a:gridCol>
                <a:gridCol w="753085">
                  <a:extLst>
                    <a:ext uri="{9D8B030D-6E8A-4147-A177-3AD203B41FA5}">
                      <a16:colId xmlns:a16="http://schemas.microsoft.com/office/drawing/2014/main" val="556305530"/>
                    </a:ext>
                  </a:extLst>
                </a:gridCol>
                <a:gridCol w="994728">
                  <a:extLst>
                    <a:ext uri="{9D8B030D-6E8A-4147-A177-3AD203B41FA5}">
                      <a16:colId xmlns:a16="http://schemas.microsoft.com/office/drawing/2014/main" val="98029524"/>
                    </a:ext>
                  </a:extLst>
                </a:gridCol>
                <a:gridCol w="789524">
                  <a:extLst>
                    <a:ext uri="{9D8B030D-6E8A-4147-A177-3AD203B41FA5}">
                      <a16:colId xmlns:a16="http://schemas.microsoft.com/office/drawing/2014/main" val="2168945854"/>
                    </a:ext>
                  </a:extLst>
                </a:gridCol>
                <a:gridCol w="862403">
                  <a:extLst>
                    <a:ext uri="{9D8B030D-6E8A-4147-A177-3AD203B41FA5}">
                      <a16:colId xmlns:a16="http://schemas.microsoft.com/office/drawing/2014/main" val="4028232417"/>
                    </a:ext>
                  </a:extLst>
                </a:gridCol>
              </a:tblGrid>
              <a:tr h="182880">
                <a:tc>
                  <a:txBody>
                    <a:bodyPr/>
                    <a:lstStyle/>
                    <a:p>
                      <a:pPr algn="ctr" fontAlgn="ctr"/>
                      <a:r>
                        <a:rPr lang="ru-RU" sz="1200" u="none" strike="noStrike" dirty="0">
                          <a:effectLst/>
                          <a:latin typeface="Arial" panose="020B0604020202020204" pitchFamily="34" charset="0"/>
                          <a:cs typeface="Arial" panose="020B0604020202020204" pitchFamily="34" charset="0"/>
                        </a:rPr>
                        <a:t>#</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a:effectLst/>
                          <a:latin typeface="Arial" panose="020B0604020202020204" pitchFamily="34" charset="0"/>
                          <a:cs typeface="Arial" panose="020B0604020202020204" pitchFamily="34" charset="0"/>
                        </a:rPr>
                        <a:t>Loan ID</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dirty="0">
                          <a:effectLst/>
                          <a:latin typeface="Arial" panose="020B0604020202020204" pitchFamily="34" charset="0"/>
                          <a:cs typeface="Arial" panose="020B0604020202020204" pitchFamily="34" charset="0"/>
                        </a:rPr>
                        <a:t>Client ID</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a:effectLst/>
                          <a:latin typeface="Arial" panose="020B0604020202020204" pitchFamily="34" charset="0"/>
                          <a:cs typeface="Arial" panose="020B0604020202020204" pitchFamily="34" charset="0"/>
                        </a:rPr>
                        <a:t>Outstanding loan balance, USD</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a:effectLst/>
                          <a:latin typeface="Arial" panose="020B0604020202020204" pitchFamily="34" charset="0"/>
                          <a:cs typeface="Arial" panose="020B0604020202020204" pitchFamily="34" charset="0"/>
                        </a:rPr>
                        <a:t>Residual maturity, years</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a:effectLst/>
                          <a:latin typeface="Arial" panose="020B0604020202020204" pitchFamily="34" charset="0"/>
                          <a:cs typeface="Arial" panose="020B0604020202020204" pitchFamily="34" charset="0"/>
                        </a:rPr>
                        <a:t>PD</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dirty="0">
                          <a:effectLst/>
                          <a:latin typeface="Arial" panose="020B0604020202020204" pitchFamily="34" charset="0"/>
                          <a:cs typeface="Arial" panose="020B0604020202020204" pitchFamily="34" charset="0"/>
                        </a:rPr>
                        <a:t>LGD</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GB" sz="1200" u="none" strike="noStrike" dirty="0">
                          <a:effectLst/>
                          <a:latin typeface="Arial" panose="020B0604020202020204" pitchFamily="34" charset="0"/>
                          <a:cs typeface="Arial" panose="020B0604020202020204" pitchFamily="34" charset="0"/>
                        </a:rPr>
                        <a:t>Funding and operating costs,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latin typeface="Arial" panose="020B0604020202020204" pitchFamily="34" charset="0"/>
                          <a:cs typeface="Arial" panose="020B0604020202020204" pitchFamily="34" charset="0"/>
                        </a:rPr>
                        <a:t>ROE,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ctr"/>
                      <a:r>
                        <a:rPr lang="en-GB" sz="1200" u="none" strike="noStrike" dirty="0">
                          <a:effectLst/>
                          <a:latin typeface="Arial" panose="020B0604020202020204" pitchFamily="34" charset="0"/>
                          <a:cs typeface="Arial" panose="020B0604020202020204" pitchFamily="34" charset="0"/>
                        </a:rPr>
                        <a:t>Correlation, R</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dirty="0">
                          <a:effectLst/>
                          <a:latin typeface="Arial" panose="020B0604020202020204" pitchFamily="34" charset="0"/>
                          <a:cs typeface="Arial" panose="020B0604020202020204" pitchFamily="34" charset="0"/>
                        </a:rPr>
                        <a:t>Credit EC,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dirty="0">
                          <a:effectLst/>
                          <a:latin typeface="Arial" panose="020B0604020202020204" pitchFamily="34" charset="0"/>
                          <a:cs typeface="Arial" panose="020B0604020202020204" pitchFamily="34" charset="0"/>
                        </a:rPr>
                        <a:t>Costs of EC premium</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28591"/>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GB" sz="1200" u="none" strike="noStrike" dirty="0">
                          <a:effectLst/>
                          <a:latin typeface="Arial" panose="020B0604020202020204" pitchFamily="34" charset="0"/>
                          <a:cs typeface="Arial" panose="020B0604020202020204" pitchFamily="34" charset="0"/>
                        </a:rPr>
                        <a:t>L-100001</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GB" sz="1200" u="none" strike="noStrike">
                          <a:effectLst/>
                          <a:latin typeface="Arial" panose="020B0604020202020204" pitchFamily="34" charset="0"/>
                          <a:cs typeface="Arial" panose="020B0604020202020204" pitchFamily="34" charset="0"/>
                        </a:rPr>
                        <a:t>C-990001</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0.43%</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6001684"/>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L-100002</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C-990002</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21176316"/>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L-100003</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C-990003</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1 000.00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290070586"/>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L-100004</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C-990004</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995177526"/>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L-100005</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C-990005</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500346445"/>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L-100006</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C-990006</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60.00%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76474564"/>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L-100007</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C-990007</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60.00%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5.00%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835966156"/>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L-100008</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C-990008</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0.03</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8.06%</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4568487"/>
                  </a:ext>
                </a:extLst>
              </a:tr>
              <a:tr h="182880">
                <a:tc>
                  <a:txBody>
                    <a:bodyPr/>
                    <a:lstStyle/>
                    <a:p>
                      <a:pPr algn="r" fontAlgn="b"/>
                      <a:r>
                        <a:rPr lang="ru-RU" sz="1200" u="none" strike="noStrike">
                          <a:effectLst/>
                          <a:latin typeface="Arial" panose="020B0604020202020204" pitchFamily="34" charset="0"/>
                          <a:cs typeface="Arial" panose="020B0604020202020204" pitchFamily="34" charset="0"/>
                        </a:rPr>
                        <a:t>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L-100009</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C-990009</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8.06%</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0.43%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601789283"/>
                  </a:ext>
                </a:extLst>
              </a:tr>
              <a:tr h="190500">
                <a:tc>
                  <a:txBody>
                    <a:bodyPr/>
                    <a:lstStyle/>
                    <a:p>
                      <a:pPr algn="r" fontAlgn="b"/>
                      <a:r>
                        <a:rPr lang="ru-RU" sz="1200" u="none" strike="noStrike">
                          <a:effectLst/>
                          <a:latin typeface="Arial" panose="020B0604020202020204" pitchFamily="34" charset="0"/>
                          <a:cs typeface="Arial" panose="020B0604020202020204" pitchFamily="34" charset="0"/>
                        </a:rPr>
                        <a:t>10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L-100010</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C-990010</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1 000.00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8.06%</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0.43%</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768959230"/>
                  </a:ext>
                </a:extLst>
              </a:tr>
            </a:tbl>
          </a:graphicData>
        </a:graphic>
      </p:graphicFrame>
    </p:spTree>
    <p:extLst>
      <p:ext uri="{BB962C8B-B14F-4D97-AF65-F5344CB8AC3E}">
        <p14:creationId xmlns:p14="http://schemas.microsoft.com/office/powerpoint/2010/main" val="44672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36</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600" b="1" dirty="0">
                <a:latin typeface="Arial" panose="020B0604020202020204" pitchFamily="34" charset="0"/>
                <a:cs typeface="Arial" panose="020B0604020202020204" pitchFamily="34" charset="0"/>
              </a:rPr>
              <a:t>Mortgage loan (example of the offers in Poland)</a:t>
            </a:r>
            <a:endParaRPr lang="en-US" sz="1600" dirty="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1757943" y="1524000"/>
            <a:ext cx="8696495" cy="3733800"/>
          </a:xfrm>
          <a:prstGeom prst="rect">
            <a:avLst/>
          </a:prstGeom>
        </p:spPr>
      </p:pic>
      <p:sp>
        <p:nvSpPr>
          <p:cNvPr id="4" name="Rectangle 2">
            <a:extLst>
              <a:ext uri="{FF2B5EF4-FFF2-40B4-BE49-F238E27FC236}">
                <a16:creationId xmlns:a16="http://schemas.microsoft.com/office/drawing/2014/main" id="{B6216999-BBE9-4F1E-9840-4F43EF2F86CA}"/>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754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37</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600" b="1" dirty="0">
                <a:latin typeface="Arial" panose="020B0604020202020204" pitchFamily="34" charset="0"/>
                <a:cs typeface="Arial" panose="020B0604020202020204" pitchFamily="34" charset="0"/>
              </a:rPr>
              <a:t>Case study 10. Credit risk premium: Banking product application </a:t>
            </a:r>
            <a:endParaRPr lang="en-US" sz="1600" dirty="0">
              <a:latin typeface="Arial" panose="020B0604020202020204" pitchFamily="34" charset="0"/>
              <a:cs typeface="Arial" panose="020B0604020202020204" pitchFamily="34" charset="0"/>
            </a:endParaRP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credit risk premium and the costs of economic capital Model 2 is deemed to be fit for loan pricing purposes. However, the Head of Retail Product Pricing Department is concerned about loan rate impact if the Model 2 would be applied towards expected retail borrowers. To address the aforementioned concerns, Miriam Pearson, junior product pricing analyst, has proposed to apply Model 2 towards existing loans and borrowers assessed based on recently approved credit rating system. </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Using Model 2 calculate credit risk premium, the costs of economic capital premium and total loan rate for the representative sample of existing borrowers. Summarize your observations regarding loan price structure. </a:t>
            </a:r>
            <a:r>
              <a:rPr lang="en-US" sz="1400" dirty="0">
                <a:highlight>
                  <a:srgbClr val="FFFF00"/>
                </a:highlight>
                <a:latin typeface="Arial" panose="020B0604020202020204" pitchFamily="34" charset="0"/>
                <a:cs typeface="Arial" panose="020B0604020202020204" pitchFamily="34" charset="0"/>
              </a:rPr>
              <a:t>  </a:t>
            </a:r>
          </a:p>
          <a:p>
            <a:pPr marL="0" indent="0" algn="just">
              <a:buNone/>
            </a:pPr>
            <a:r>
              <a:rPr lang="en-US" sz="1400" b="1" dirty="0">
                <a:latin typeface="Arial" panose="020B0604020202020204" pitchFamily="34" charset="0"/>
                <a:cs typeface="Arial" panose="020B0604020202020204" pitchFamily="34" charset="0"/>
              </a:rPr>
              <a:t>Solution:</a:t>
            </a:r>
          </a:p>
        </p:txBody>
      </p:sp>
      <p:sp>
        <p:nvSpPr>
          <p:cNvPr id="5" name="Rectangle 2">
            <a:extLst>
              <a:ext uri="{FF2B5EF4-FFF2-40B4-BE49-F238E27FC236}">
                <a16:creationId xmlns:a16="http://schemas.microsoft.com/office/drawing/2014/main" id="{E9A88977-0F21-41E3-852B-EDB55D6B5B5D}"/>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955A3B33-1429-44F9-99DC-650670E53C71}"/>
              </a:ext>
            </a:extLst>
          </p:cNvPr>
          <p:cNvPicPr>
            <a:picLocks noChangeAspect="1"/>
          </p:cNvPicPr>
          <p:nvPr/>
        </p:nvPicPr>
        <p:blipFill>
          <a:blip r:embed="rId3"/>
          <a:stretch>
            <a:fillRect/>
          </a:stretch>
        </p:blipFill>
        <p:spPr>
          <a:xfrm>
            <a:off x="122382" y="3429000"/>
            <a:ext cx="11947236" cy="2684605"/>
          </a:xfrm>
          <a:prstGeom prst="rect">
            <a:avLst/>
          </a:prstGeom>
        </p:spPr>
      </p:pic>
    </p:spTree>
    <p:extLst>
      <p:ext uri="{BB962C8B-B14F-4D97-AF65-F5344CB8AC3E}">
        <p14:creationId xmlns:p14="http://schemas.microsoft.com/office/powerpoint/2010/main" val="1519846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38</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600" b="1" dirty="0">
                <a:latin typeface="Arial" panose="020B0604020202020204" pitchFamily="34" charset="0"/>
                <a:cs typeface="Arial" panose="020B0604020202020204" pitchFamily="34" charset="0"/>
              </a:rPr>
              <a:t>Case study 10. Credit risk premium: Banking product application</a:t>
            </a:r>
            <a:r>
              <a:rPr lang="en-GB" sz="1600" b="1" dirty="0">
                <a:latin typeface="Arial" panose="020B0604020202020204" pitchFamily="34" charset="0"/>
                <a:cs typeface="Arial" panose="020B0604020202020204" pitchFamily="34" charset="0"/>
              </a:rPr>
              <a:t>.</a:t>
            </a:r>
            <a:r>
              <a:rPr lang="ru-RU"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(continue) </a:t>
            </a:r>
            <a:endParaRPr lang="en-US" sz="1600" dirty="0">
              <a:latin typeface="Arial" panose="020B0604020202020204" pitchFamily="34" charset="0"/>
              <a:cs typeface="Arial" panose="020B0604020202020204" pitchFamily="34" charset="0"/>
            </a:endParaRP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credit risk premium and the costs of economic capital Model 2 is deemed to be fit for loan pricing purposes. However, the Head of Retail Product Pricing Department is concerned about loan rate impact if the Model 2 would be applied towards expected retail borrowers. To address the aforementioned concerns, Miriam Pearson, junior product pricing analyst, has proposed to apply Model 2 towards existing loans and borrowers assessed based on recently approved credit rating system. </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Using Model 2 calculate credit risk premium, the costs of economic capital premium and total loan rate for the representative sample of existing borrowers. Summarize your observations regarding loan price structure. </a:t>
            </a:r>
            <a:r>
              <a:rPr lang="en-US" sz="1400" dirty="0">
                <a:highlight>
                  <a:srgbClr val="FFFF00"/>
                </a:highlight>
                <a:latin typeface="Arial" panose="020B0604020202020204" pitchFamily="34" charset="0"/>
                <a:cs typeface="Arial" panose="020B0604020202020204" pitchFamily="34" charset="0"/>
              </a:rPr>
              <a:t>  </a:t>
            </a:r>
          </a:p>
          <a:p>
            <a:pPr marL="0" indent="0" algn="just">
              <a:buNone/>
            </a:pPr>
            <a:r>
              <a:rPr lang="en-US" sz="1400" b="1" dirty="0">
                <a:latin typeface="Arial" panose="020B0604020202020204" pitchFamily="34" charset="0"/>
                <a:cs typeface="Arial" panose="020B0604020202020204" pitchFamily="34" charset="0"/>
              </a:rPr>
              <a:t>Solution:</a:t>
            </a:r>
          </a:p>
        </p:txBody>
      </p:sp>
      <p:sp>
        <p:nvSpPr>
          <p:cNvPr id="5" name="Rectangle 2">
            <a:extLst>
              <a:ext uri="{FF2B5EF4-FFF2-40B4-BE49-F238E27FC236}">
                <a16:creationId xmlns:a16="http://schemas.microsoft.com/office/drawing/2014/main" id="{E9A88977-0F21-41E3-852B-EDB55D6B5B5D}"/>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risk-based pricing. Large homogeneous portfolio</a:t>
            </a:r>
            <a:endParaRPr lang="ru-RU" sz="2500" dirty="0">
              <a:solidFill>
                <a:schemeClr val="tx1"/>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BD1EADEB-618D-40BA-8C9D-9EA96EAE8126}"/>
              </a:ext>
            </a:extLst>
          </p:cNvPr>
          <p:cNvPicPr>
            <a:picLocks noChangeAspect="1"/>
          </p:cNvPicPr>
          <p:nvPr/>
        </p:nvPicPr>
        <p:blipFill>
          <a:blip r:embed="rId3"/>
          <a:stretch>
            <a:fillRect/>
          </a:stretch>
        </p:blipFill>
        <p:spPr>
          <a:xfrm>
            <a:off x="335280" y="3429000"/>
            <a:ext cx="6073140" cy="1844040"/>
          </a:xfrm>
          <a:prstGeom prst="rect">
            <a:avLst/>
          </a:prstGeom>
        </p:spPr>
      </p:pic>
      <p:pic>
        <p:nvPicPr>
          <p:cNvPr id="4" name="Рисунок 3">
            <a:extLst>
              <a:ext uri="{FF2B5EF4-FFF2-40B4-BE49-F238E27FC236}">
                <a16:creationId xmlns:a16="http://schemas.microsoft.com/office/drawing/2014/main" id="{ADFEF48C-752A-40A2-815A-AFBEE7B867E8}"/>
              </a:ext>
            </a:extLst>
          </p:cNvPr>
          <p:cNvPicPr>
            <a:picLocks noChangeAspect="1"/>
          </p:cNvPicPr>
          <p:nvPr/>
        </p:nvPicPr>
        <p:blipFill>
          <a:blip r:embed="rId4"/>
          <a:stretch>
            <a:fillRect/>
          </a:stretch>
        </p:blipFill>
        <p:spPr>
          <a:xfrm>
            <a:off x="6682740" y="3429000"/>
            <a:ext cx="5173980" cy="1844040"/>
          </a:xfrm>
          <a:prstGeom prst="rect">
            <a:avLst/>
          </a:prstGeom>
        </p:spPr>
      </p:pic>
    </p:spTree>
    <p:extLst>
      <p:ext uri="{BB962C8B-B14F-4D97-AF65-F5344CB8AC3E}">
        <p14:creationId xmlns:p14="http://schemas.microsoft.com/office/powerpoint/2010/main" val="2941789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04085344-11B5-7D18-DDCE-0A0504C4238E}"/>
              </a:ext>
            </a:extLst>
          </p:cNvPr>
          <p:cNvSpPr>
            <a:spLocks noGrp="1"/>
          </p:cNvSpPr>
          <p:nvPr>
            <p:ph type="body" sz="quarter" idx="10"/>
          </p:nvPr>
        </p:nvSpPr>
        <p:spPr>
          <a:xfrm>
            <a:off x="391466" y="3789159"/>
            <a:ext cx="4453104" cy="959560"/>
          </a:xfrm>
        </p:spPr>
        <p:txBody>
          <a:bodyPr/>
          <a:lstStyle/>
          <a:p>
            <a:endParaRPr lang="en-US"/>
          </a:p>
        </p:txBody>
      </p:sp>
      <p:sp>
        <p:nvSpPr>
          <p:cNvPr id="11" name="Subtitle 2">
            <a:extLst>
              <a:ext uri="{FF2B5EF4-FFF2-40B4-BE49-F238E27FC236}">
                <a16:creationId xmlns:a16="http://schemas.microsoft.com/office/drawing/2014/main" id="{748968A1-5299-A0D9-8497-A3A4112772E3}"/>
              </a:ext>
            </a:extLst>
          </p:cNvPr>
          <p:cNvSpPr>
            <a:spLocks noGrp="1"/>
          </p:cNvSpPr>
          <p:nvPr>
            <p:ph type="subTitle" idx="1"/>
          </p:nvPr>
        </p:nvSpPr>
        <p:spPr>
          <a:xfrm>
            <a:off x="395264" y="1152786"/>
            <a:ext cx="5427212" cy="2130832"/>
          </a:xfrm>
        </p:spPr>
        <p:txBody>
          <a:bodyPr/>
          <a:lstStyle/>
          <a:p>
            <a:r>
              <a:rPr lang="en-US" sz="2600" b="1" dirty="0"/>
              <a:t>4. Risk-adjusted return on capital (RAROC)</a:t>
            </a:r>
            <a:endParaRPr lang="en-US" sz="2600" dirty="0"/>
          </a:p>
        </p:txBody>
      </p:sp>
      <p:sp>
        <p:nvSpPr>
          <p:cNvPr id="4" name="Slide Number Placeholder 3" hidden="1">
            <a:extLst>
              <a:ext uri="{FF2B5EF4-FFF2-40B4-BE49-F238E27FC236}">
                <a16:creationId xmlns:a16="http://schemas.microsoft.com/office/drawing/2014/main" id="{5FF1BB2F-E0BD-74F0-3B9C-72559892E08A}"/>
              </a:ext>
            </a:extLst>
          </p:cNvPr>
          <p:cNvSpPr>
            <a:spLocks noGrp="1"/>
          </p:cNvSpPr>
          <p:nvPr>
            <p:ph type="sldNum" sz="quarter" idx="4294967295"/>
          </p:nvPr>
        </p:nvSpPr>
        <p:spPr>
          <a:xfrm>
            <a:off x="1426464" y="6355080"/>
            <a:ext cx="2027936" cy="365760"/>
          </a:xfrm>
        </p:spPr>
        <p:txBody>
          <a:bodyPr/>
          <a:lstStyle/>
          <a:p>
            <a:pPr>
              <a:spcAft>
                <a:spcPts val="600"/>
              </a:spcAft>
            </a:pPr>
            <a:fld id="{160BB421-FBA0-4A04-80D5-95EBC8EC02E4}" type="slidenum">
              <a:rPr lang="ru-RU" smtClean="0"/>
              <a:pPr>
                <a:spcAft>
                  <a:spcPts val="600"/>
                </a:spcAft>
              </a:pPr>
              <a:t>39</a:t>
            </a:fld>
            <a:endParaRPr lang="ru-RU"/>
          </a:p>
        </p:txBody>
      </p:sp>
    </p:spTree>
    <p:extLst>
      <p:ext uri="{BB962C8B-B14F-4D97-AF65-F5344CB8AC3E}">
        <p14:creationId xmlns:p14="http://schemas.microsoft.com/office/powerpoint/2010/main" val="104390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LGD and EAD model building: overview</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4</a:t>
            </a:fld>
            <a:endParaRPr lang="ru-RU" dirty="0"/>
          </a:p>
        </p:txBody>
      </p:sp>
      <p:sp>
        <p:nvSpPr>
          <p:cNvPr id="10243" name="Rectangle 3"/>
          <p:cNvSpPr>
            <a:spLocks noGrp="1" noRot="1" noChangeArrowheads="1"/>
          </p:cNvSpPr>
          <p:nvPr>
            <p:ph sz="quarter" idx="1"/>
          </p:nvPr>
        </p:nvSpPr>
        <p:spPr>
          <a:xfrm>
            <a:off x="1676400" y="1219201"/>
            <a:ext cx="8839200" cy="4879975"/>
          </a:xfrm>
        </p:spPr>
        <p:txBody>
          <a:bodyPr>
            <a:normAutofit/>
          </a:bodyPr>
          <a:lstStyle/>
          <a:p>
            <a:pPr marL="0" indent="0" algn="ctr">
              <a:buNone/>
            </a:pPr>
            <a:endParaRPr lang="pl-PL" sz="2400" b="1" dirty="0">
              <a:latin typeface="Cambria" panose="02040503050406030204" pitchFamily="18" charset="0"/>
            </a:endParaRPr>
          </a:p>
          <a:p>
            <a:pPr marL="0" indent="0" algn="just">
              <a:buNone/>
            </a:pPr>
            <a:endParaRPr lang="ru-RU" sz="2400" i="1" dirty="0"/>
          </a:p>
        </p:txBody>
      </p:sp>
      <p:grpSp>
        <p:nvGrpSpPr>
          <p:cNvPr id="3" name="Группа 2">
            <a:extLst>
              <a:ext uri="{FF2B5EF4-FFF2-40B4-BE49-F238E27FC236}">
                <a16:creationId xmlns:a16="http://schemas.microsoft.com/office/drawing/2014/main" id="{248EF5BC-E3B3-4188-9446-3C66C7A8A86B}"/>
              </a:ext>
            </a:extLst>
          </p:cNvPr>
          <p:cNvGrpSpPr/>
          <p:nvPr/>
        </p:nvGrpSpPr>
        <p:grpSpPr>
          <a:xfrm>
            <a:off x="675132" y="1244601"/>
            <a:ext cx="10841736" cy="4513479"/>
            <a:chOff x="675132" y="1244601"/>
            <a:chExt cx="10841736" cy="4513479"/>
          </a:xfrm>
        </p:grpSpPr>
        <p:pic>
          <p:nvPicPr>
            <p:cNvPr id="8" name="Рисунок 7">
              <a:extLst>
                <a:ext uri="{FF2B5EF4-FFF2-40B4-BE49-F238E27FC236}">
                  <a16:creationId xmlns:a16="http://schemas.microsoft.com/office/drawing/2014/main" id="{223F2B38-5E00-460C-97AB-D8CA2C6CDC5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675132" y="1244601"/>
              <a:ext cx="10841736" cy="4513479"/>
            </a:xfrm>
            <a:prstGeom prst="rect">
              <a:avLst/>
            </a:prstGeom>
          </p:spPr>
        </p:pic>
        <p:sp>
          <p:nvSpPr>
            <p:cNvPr id="13" name="Полилиния 12"/>
            <p:cNvSpPr/>
            <p:nvPr/>
          </p:nvSpPr>
          <p:spPr>
            <a:xfrm>
              <a:off x="1066801" y="2618361"/>
              <a:ext cx="914399" cy="2258439"/>
            </a:xfrm>
            <a:custGeom>
              <a:avLst/>
              <a:gdLst>
                <a:gd name="connsiteX0" fmla="*/ 138139 w 942811"/>
                <a:gd name="connsiteY0" fmla="*/ 0 h 2212848"/>
                <a:gd name="connsiteX1" fmla="*/ 10123 w 942811"/>
                <a:gd name="connsiteY1" fmla="*/ 1133856 h 2212848"/>
                <a:gd name="connsiteX2" fmla="*/ 375883 w 942811"/>
                <a:gd name="connsiteY2" fmla="*/ 1947672 h 2212848"/>
                <a:gd name="connsiteX3" fmla="*/ 942811 w 942811"/>
                <a:gd name="connsiteY3" fmla="*/ 2212848 h 2212848"/>
              </a:gdLst>
              <a:ahLst/>
              <a:cxnLst>
                <a:cxn ang="0">
                  <a:pos x="connsiteX0" y="connsiteY0"/>
                </a:cxn>
                <a:cxn ang="0">
                  <a:pos x="connsiteX1" y="connsiteY1"/>
                </a:cxn>
                <a:cxn ang="0">
                  <a:pos x="connsiteX2" y="connsiteY2"/>
                </a:cxn>
                <a:cxn ang="0">
                  <a:pos x="connsiteX3" y="connsiteY3"/>
                </a:cxn>
              </a:cxnLst>
              <a:rect l="l" t="t" r="r" b="b"/>
              <a:pathLst>
                <a:path w="942811" h="2212848">
                  <a:moveTo>
                    <a:pt x="138139" y="0"/>
                  </a:moveTo>
                  <a:cubicBezTo>
                    <a:pt x="54319" y="404622"/>
                    <a:pt x="-29501" y="809244"/>
                    <a:pt x="10123" y="1133856"/>
                  </a:cubicBezTo>
                  <a:cubicBezTo>
                    <a:pt x="49747" y="1458468"/>
                    <a:pt x="220435" y="1767840"/>
                    <a:pt x="375883" y="1947672"/>
                  </a:cubicBezTo>
                  <a:cubicBezTo>
                    <a:pt x="531331" y="2127504"/>
                    <a:pt x="840703" y="2162556"/>
                    <a:pt x="942811" y="2212848"/>
                  </a:cubicBezTo>
                </a:path>
              </a:pathLst>
            </a:custGeom>
            <a:ln>
              <a:prstDash val="lgDash"/>
              <a:headEnd type="oval"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spTree>
    <p:extLst>
      <p:ext uri="{BB962C8B-B14F-4D97-AF65-F5344CB8AC3E}">
        <p14:creationId xmlns:p14="http://schemas.microsoft.com/office/powerpoint/2010/main" val="1568714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40</a:t>
            </a:fld>
            <a:endParaRPr lang="ru-RU"/>
          </a:p>
        </p:txBody>
      </p:sp>
      <p:sp>
        <p:nvSpPr>
          <p:cNvPr id="10243" name="Rectangle 3"/>
          <p:cNvSpPr>
            <a:spLocks noGrp="1" noRot="1" noChangeArrowheads="1"/>
          </p:cNvSpPr>
          <p:nvPr>
            <p:ph sz="quarter" idx="1"/>
          </p:nvPr>
        </p:nvSpPr>
        <p:spPr>
          <a:xfrm>
            <a:off x="609600" y="4103132"/>
            <a:ext cx="10969624" cy="2221468"/>
          </a:xfrm>
        </p:spPr>
        <p:txBody>
          <a:bodyPr>
            <a:noAutofit/>
          </a:bodyPr>
          <a:lstStyle/>
          <a:p>
            <a:pPr marL="0" indent="0" algn="just">
              <a:buNone/>
            </a:pPr>
            <a:r>
              <a:rPr lang="en-US" sz="1400" b="0" i="0" u="sng" dirty="0">
                <a:solidFill>
                  <a:srgbClr val="000000"/>
                </a:solidFill>
                <a:effectLst/>
                <a:latin typeface="Arial" panose="020B0604020202020204" pitchFamily="34" charset="0"/>
                <a:cs typeface="Arial" panose="020B0604020202020204" pitchFamily="34" charset="0"/>
              </a:rPr>
              <a:t>Risk-adjusted performance can be used to support the following business decisions:</a:t>
            </a:r>
          </a:p>
          <a:p>
            <a:pPr algn="just">
              <a:buFont typeface="Arial" panose="020B0604020202020204" pitchFamily="34" charset="0"/>
              <a:buChar char="•"/>
            </a:pPr>
            <a:r>
              <a:rPr lang="en-US" sz="1400" b="1" i="0" dirty="0">
                <a:solidFill>
                  <a:srgbClr val="000000"/>
                </a:solidFill>
                <a:effectLst/>
                <a:latin typeface="Arial" panose="020B0604020202020204" pitchFamily="34" charset="0"/>
                <a:cs typeface="Arial" panose="020B0604020202020204" pitchFamily="34" charset="0"/>
              </a:rPr>
              <a:t>At the product level</a:t>
            </a:r>
            <a:r>
              <a:rPr lang="en-US" sz="1400" b="0" i="0" dirty="0">
                <a:solidFill>
                  <a:srgbClr val="000000"/>
                </a:solidFill>
                <a:effectLst/>
                <a:latin typeface="Arial" panose="020B0604020202020204" pitchFamily="34" charset="0"/>
                <a:cs typeface="Arial" panose="020B0604020202020204" pitchFamily="34" charset="0"/>
              </a:rPr>
              <a:t>, to decide which products are profitable and how products must be priced to ensure that they are profitable.</a:t>
            </a:r>
            <a:r>
              <a:rPr lang="en-US" sz="1400" dirty="0">
                <a:solidFill>
                  <a:srgbClr val="000000"/>
                </a:solidFill>
                <a:latin typeface="Arial" panose="020B0604020202020204" pitchFamily="34" charset="0"/>
                <a:cs typeface="Arial" panose="020B0604020202020204" pitchFamily="34" charset="0"/>
              </a:rPr>
              <a:t> </a:t>
            </a:r>
          </a:p>
          <a:p>
            <a:pPr algn="just">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At the relationship level</a:t>
            </a:r>
            <a:r>
              <a:rPr lang="en-US" sz="1400" dirty="0">
                <a:solidFill>
                  <a:srgbClr val="000000"/>
                </a:solidFill>
                <a:latin typeface="Arial" panose="020B0604020202020204" pitchFamily="34" charset="0"/>
                <a:cs typeface="Arial" panose="020B0604020202020204" pitchFamily="34" charset="0"/>
              </a:rPr>
              <a:t>, to show which customer relationships are profitable.</a:t>
            </a:r>
          </a:p>
          <a:p>
            <a:pPr algn="just">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At the transaction level</a:t>
            </a:r>
            <a:r>
              <a:rPr lang="en-US" sz="1400" dirty="0">
                <a:solidFill>
                  <a:srgbClr val="000000"/>
                </a:solidFill>
                <a:latin typeface="Arial" panose="020B0604020202020204" pitchFamily="34" charset="0"/>
                <a:cs typeface="Arial" panose="020B0604020202020204" pitchFamily="34" charset="0"/>
              </a:rPr>
              <a:t>, to decide whether to enter into a transaction, and if so, at what price.</a:t>
            </a:r>
          </a:p>
          <a:p>
            <a:pPr algn="just">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At the individual or group level</a:t>
            </a:r>
            <a:r>
              <a:rPr lang="en-US" sz="1400" dirty="0">
                <a:solidFill>
                  <a:srgbClr val="000000"/>
                </a:solidFill>
                <a:latin typeface="Arial" panose="020B0604020202020204" pitchFamily="34" charset="0"/>
                <a:cs typeface="Arial" panose="020B0604020202020204" pitchFamily="34" charset="0"/>
              </a:rPr>
              <a:t>, to compensate staff based on the profit they generate compared with the amount of the bank’s capital they consume. </a:t>
            </a:r>
          </a:p>
          <a:p>
            <a:pPr algn="just">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At the business-unit level</a:t>
            </a:r>
            <a:r>
              <a:rPr lang="en-US" sz="1400" dirty="0">
                <a:solidFill>
                  <a:srgbClr val="000000"/>
                </a:solidFill>
                <a:latin typeface="Arial" panose="020B0604020202020204" pitchFamily="34" charset="0"/>
                <a:cs typeface="Arial" panose="020B0604020202020204" pitchFamily="34" charset="0"/>
              </a:rPr>
              <a:t>, to decide which units are adding the greatest profit relative to the risks they are taking. </a:t>
            </a:r>
          </a:p>
        </p:txBody>
      </p:sp>
      <p:sp>
        <p:nvSpPr>
          <p:cNvPr id="3" name="Rectangle 2">
            <a:extLst>
              <a:ext uri="{FF2B5EF4-FFF2-40B4-BE49-F238E27FC236}">
                <a16:creationId xmlns:a16="http://schemas.microsoft.com/office/drawing/2014/main" id="{3C518AD4-53BB-4EC0-AAA7-7ACAF7D30963}"/>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Risk-adjusted return on capital (RAROC)</a:t>
            </a:r>
            <a:endParaRPr lang="ru-RU" sz="2500" dirty="0">
              <a:solidFill>
                <a:schemeClr val="tx1"/>
              </a:solidFill>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C4DA7CCA-15F9-40F0-9DF3-4D4638C20984}"/>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3110706" y="1367075"/>
            <a:ext cx="5940425" cy="2775585"/>
          </a:xfrm>
          <a:prstGeom prst="rect">
            <a:avLst/>
          </a:prstGeom>
        </p:spPr>
      </p:pic>
      <p:sp>
        <p:nvSpPr>
          <p:cNvPr id="5" name="TextBox 4">
            <a:extLst>
              <a:ext uri="{FF2B5EF4-FFF2-40B4-BE49-F238E27FC236}">
                <a16:creationId xmlns:a16="http://schemas.microsoft.com/office/drawing/2014/main" id="{312BF1E4-4E90-4D4F-AD2E-73CA907C080A}"/>
              </a:ext>
            </a:extLst>
          </p:cNvPr>
          <p:cNvSpPr txBox="1"/>
          <p:nvPr/>
        </p:nvSpPr>
        <p:spPr>
          <a:xfrm>
            <a:off x="609600" y="1143000"/>
            <a:ext cx="10972800" cy="369332"/>
          </a:xfrm>
          <a:prstGeom prst="rect">
            <a:avLst/>
          </a:prstGeom>
          <a:noFill/>
        </p:spPr>
        <p:txBody>
          <a:bodyPr wrap="square" rtlCol="0">
            <a:spAutoFit/>
          </a:bodyPr>
          <a:lstStyle/>
          <a:p>
            <a:pPr algn="ctr"/>
            <a:r>
              <a:rPr lang="en-US" sz="1800" b="1" i="0" dirty="0">
                <a:solidFill>
                  <a:srgbClr val="000000"/>
                </a:solidFill>
                <a:effectLst/>
                <a:latin typeface="Arial" panose="020B0604020202020204" pitchFamily="34" charset="0"/>
                <a:cs typeface="Arial" panose="020B0604020202020204" pitchFamily="34" charset="0"/>
              </a:rPr>
              <a:t>Using Risk-Adjusted Performance to Make Business Decisions</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825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41</a:t>
            </a:fld>
            <a:endParaRPr lang="ru-RU"/>
          </a:p>
        </p:txBody>
      </p:sp>
      <mc:AlternateContent xmlns:mc="http://schemas.openxmlformats.org/markup-compatibility/2006" xmlns:a14="http://schemas.microsoft.com/office/drawing/2010/main">
        <mc:Choice Requires="a14">
          <p:sp>
            <p:nvSpPr>
              <p:cNvPr id="10243" name="Rectangle 3"/>
              <p:cNvSpPr>
                <a:spLocks noGrp="1" noRot="1" noChangeArrowheads="1"/>
              </p:cNvSpPr>
              <p:nvPr>
                <p:ph sz="quarter" idx="1"/>
              </p:nvPr>
            </p:nvSpPr>
            <p:spPr>
              <a:xfrm>
                <a:off x="609600" y="1143000"/>
                <a:ext cx="10972800" cy="5213350"/>
              </a:xfrm>
            </p:spPr>
            <p:txBody>
              <a:bodyPr>
                <a:noAutofit/>
              </a:bodyPr>
              <a:lstStyle/>
              <a:p>
                <a:pPr marL="0" indent="0" algn="just">
                  <a:buNone/>
                </a:pPr>
                <a:r>
                  <a:rPr lang="en-US" sz="1400" b="0" dirty="0">
                    <a:solidFill>
                      <a:srgbClr val="000000"/>
                    </a:solidFill>
                    <a:effectLst/>
                    <a:latin typeface="Arial" panose="020B0604020202020204" pitchFamily="34" charset="0"/>
                    <a:cs typeface="Arial" panose="020B0604020202020204" pitchFamily="34" charset="0"/>
                  </a:rPr>
                  <a:t>RAROC is the expected net risk-adjusted profit divided by the economic capital that is required to support the transaction:</a:t>
                </a:r>
              </a:p>
              <a:p>
                <a:pPr marL="0" indent="0" algn="just">
                  <a:buNone/>
                </a:pPr>
                <a:endParaRPr lang="en-US" sz="1400" b="0" dirty="0">
                  <a:solidFill>
                    <a:srgbClr val="000000"/>
                  </a:solidFill>
                  <a:effectLst/>
                  <a:latin typeface="Arial" panose="020B0604020202020204" pitchFamily="34" charset="0"/>
                  <a:cs typeface="Arial" panose="020B0604020202020204" pitchFamily="34" charset="0"/>
                </a:endParaRPr>
              </a:p>
              <a:p>
                <a:pPr marL="0" indent="0" algn="just">
                  <a:buNone/>
                </a:pPr>
                <a14:m>
                  <m:oMathPara xmlns:m="http://schemas.openxmlformats.org/officeDocument/2006/math">
                    <m:oMathParaPr>
                      <m:jc m:val="centerGroup"/>
                    </m:oMathParaPr>
                    <m:oMath xmlns:m="http://schemas.openxmlformats.org/officeDocument/2006/math">
                      <m:r>
                        <a:rPr lang="en-GB" sz="1400" i="1">
                          <a:latin typeface="Cambria Math" panose="02040503050406030204" pitchFamily="18" charset="0"/>
                          <a:cs typeface="Arial" panose="020B0604020202020204" pitchFamily="34" charset="0"/>
                        </a:rPr>
                        <m:t>𝑅𝐴𝑅𝑂𝐶</m:t>
                      </m:r>
                      <m:r>
                        <a:rPr lang="en-GB" sz="1400" i="1">
                          <a:latin typeface="Cambria Math" panose="02040503050406030204" pitchFamily="18" charset="0"/>
                          <a:cs typeface="Arial" panose="020B0604020202020204" pitchFamily="34" charset="0"/>
                        </a:rPr>
                        <m:t>=</m:t>
                      </m:r>
                      <m:f>
                        <m:fPr>
                          <m:ctrlPr>
                            <a:rPr lang="en-GB" sz="1400" i="1">
                              <a:latin typeface="Cambria Math" panose="02040503050406030204" pitchFamily="18" charset="0"/>
                              <a:cs typeface="Arial" panose="020B0604020202020204" pitchFamily="34" charset="0"/>
                            </a:rPr>
                          </m:ctrlPr>
                        </m:fPr>
                        <m:num>
                          <m:r>
                            <a:rPr lang="en-GB" sz="1400" i="1">
                              <a:latin typeface="Cambria Math" panose="02040503050406030204" pitchFamily="18" charset="0"/>
                              <a:cs typeface="Arial" panose="020B0604020202020204" pitchFamily="34" charset="0"/>
                            </a:rPr>
                            <m:t>𝑅𝑖𝑠𝑘</m:t>
                          </m:r>
                          <m:r>
                            <a:rPr lang="en-GB" sz="1400" i="1">
                              <a:latin typeface="Cambria Math" panose="02040503050406030204" pitchFamily="18" charset="0"/>
                              <a:ea typeface="Cambria Math" panose="02040503050406030204" pitchFamily="18" charset="0"/>
                              <a:cs typeface="Arial" panose="020B0604020202020204" pitchFamily="34" charset="0"/>
                            </a:rPr>
                            <m:t>−</m:t>
                          </m:r>
                          <m:r>
                            <a:rPr lang="en-GB" sz="1400" i="1">
                              <a:latin typeface="Cambria Math" panose="02040503050406030204" pitchFamily="18" charset="0"/>
                              <a:cs typeface="Arial" panose="020B0604020202020204" pitchFamily="34" charset="0"/>
                            </a:rPr>
                            <m:t>𝑎𝑑𝑗𝑢𝑠𝑡𝑒𝑑</m:t>
                          </m:r>
                          <m:r>
                            <a:rPr lang="en-GB" sz="1400" i="1">
                              <a:latin typeface="Cambria Math" panose="02040503050406030204" pitchFamily="18" charset="0"/>
                              <a:cs typeface="Arial" panose="020B0604020202020204" pitchFamily="34" charset="0"/>
                            </a:rPr>
                            <m:t> </m:t>
                          </m:r>
                          <m:r>
                            <a:rPr lang="en-GB" sz="1400" i="1">
                              <a:latin typeface="Cambria Math" panose="02040503050406030204" pitchFamily="18" charset="0"/>
                              <a:cs typeface="Arial" panose="020B0604020202020204" pitchFamily="34" charset="0"/>
                            </a:rPr>
                            <m:t>𝑛𝑒𝑡</m:t>
                          </m:r>
                          <m:r>
                            <a:rPr lang="en-GB" sz="1400" i="1">
                              <a:latin typeface="Cambria Math" panose="02040503050406030204" pitchFamily="18" charset="0"/>
                              <a:cs typeface="Arial" panose="020B0604020202020204" pitchFamily="34" charset="0"/>
                            </a:rPr>
                            <m:t> </m:t>
                          </m:r>
                          <m:r>
                            <a:rPr lang="en-GB" sz="1400" i="1">
                              <a:latin typeface="Cambria Math" panose="02040503050406030204" pitchFamily="18" charset="0"/>
                              <a:cs typeface="Arial" panose="020B0604020202020204" pitchFamily="34" charset="0"/>
                            </a:rPr>
                            <m:t>𝑖𝑛𝑐𝑜𝑚𝑒</m:t>
                          </m:r>
                        </m:num>
                        <m:den>
                          <m:r>
                            <a:rPr lang="en-GB" sz="1400" i="1">
                              <a:latin typeface="Cambria Math" panose="02040503050406030204" pitchFamily="18" charset="0"/>
                              <a:ea typeface="Cambria Math" panose="02040503050406030204" pitchFamily="18" charset="0"/>
                              <a:cs typeface="Arial" panose="020B0604020202020204" pitchFamily="34" charset="0"/>
                            </a:rPr>
                            <m:t>𝐸𝑐𝑜𝑛𝑖𝑚𝑖𝑐</m:t>
                          </m:r>
                          <m:r>
                            <a:rPr lang="en-GB" sz="1400" i="1">
                              <a:latin typeface="Cambria Math" panose="02040503050406030204" pitchFamily="18" charset="0"/>
                              <a:ea typeface="Cambria Math" panose="02040503050406030204" pitchFamily="18" charset="0"/>
                              <a:cs typeface="Arial" panose="020B0604020202020204" pitchFamily="34" charset="0"/>
                            </a:rPr>
                            <m:t> </m:t>
                          </m:r>
                          <m:r>
                            <a:rPr lang="en-GB" sz="1400" i="1">
                              <a:latin typeface="Cambria Math" panose="02040503050406030204" pitchFamily="18" charset="0"/>
                              <a:ea typeface="Cambria Math" panose="02040503050406030204" pitchFamily="18" charset="0"/>
                              <a:cs typeface="Arial" panose="020B0604020202020204" pitchFamily="34" charset="0"/>
                            </a:rPr>
                            <m:t>𝐶𝑎𝑝𝑖𝑡𝑎𝑙</m:t>
                          </m:r>
                        </m:den>
                      </m:f>
                    </m:oMath>
                  </m:oMathPara>
                </a14:m>
                <a:endParaRPr lang="en-US" sz="1400" b="0" dirty="0">
                  <a:solidFill>
                    <a:srgbClr val="000000"/>
                  </a:solidFill>
                  <a:effectLst/>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r>
                  <a:rPr lang="en-US" sz="1400" dirty="0">
                    <a:solidFill>
                      <a:srgbClr val="0070C0"/>
                    </a:solidFill>
                    <a:latin typeface="Arial" panose="020B0604020202020204" pitchFamily="34" charset="0"/>
                    <a:cs typeface="Arial" panose="020B0604020202020204" pitchFamily="34" charset="0"/>
                  </a:rPr>
                  <a:t>Note: The risk-adjusted net income equals the revenues minus costs and the expected loss.</a:t>
                </a: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endParaRPr lang="en-US" sz="1400" dirty="0">
                  <a:solidFill>
                    <a:srgbClr val="0070C0"/>
                  </a:solidFill>
                  <a:latin typeface="Arial" panose="020B0604020202020204" pitchFamily="34" charset="0"/>
                  <a:cs typeface="Arial" panose="020B0604020202020204" pitchFamily="34" charset="0"/>
                </a:endParaRPr>
              </a:p>
              <a:p>
                <a:pPr marL="0" indent="0" algn="just">
                  <a:buNone/>
                </a:pPr>
                <a:r>
                  <a:rPr lang="en-US" sz="1400" dirty="0">
                    <a:solidFill>
                      <a:srgbClr val="0070C0"/>
                    </a:solidFill>
                    <a:latin typeface="Arial" panose="020B0604020202020204" pitchFamily="34" charset="0"/>
                    <a:cs typeface="Arial" panose="020B0604020202020204" pitchFamily="34" charset="0"/>
                  </a:rPr>
                  <a:t>*RAROC is expressed as the premium over risk-free rate (in fact over </a:t>
                </a:r>
                <a:r>
                  <a:rPr lang="en-GB" sz="1400" dirty="0">
                    <a:solidFill>
                      <a:srgbClr val="0070C0"/>
                    </a:solidFill>
                    <a:latin typeface="Arial" panose="020B0604020202020204" pitchFamily="34" charset="0"/>
                    <a:cs typeface="Arial" panose="020B0604020202020204" pitchFamily="34" charset="0"/>
                  </a:rPr>
                  <a:t>funding and </a:t>
                </a:r>
                <a:r>
                  <a:rPr lang="en-US" sz="1400" dirty="0">
                    <a:solidFill>
                      <a:srgbClr val="0070C0"/>
                    </a:solidFill>
                    <a:latin typeface="Arial" panose="020B0604020202020204" pitchFamily="34" charset="0"/>
                    <a:cs typeface="Arial" panose="020B0604020202020204" pitchFamily="34" charset="0"/>
                  </a:rPr>
                  <a:t>operating </a:t>
                </a:r>
                <a:r>
                  <a:rPr lang="en-GB" sz="1400" dirty="0">
                    <a:solidFill>
                      <a:srgbClr val="0070C0"/>
                    </a:solidFill>
                    <a:latin typeface="Arial" panose="020B0604020202020204" pitchFamily="34" charset="0"/>
                    <a:cs typeface="Arial" panose="020B0604020202020204" pitchFamily="34" charset="0"/>
                  </a:rPr>
                  <a:t>costs) </a:t>
                </a:r>
                <a:r>
                  <a:rPr lang="en-US" sz="1400" dirty="0">
                    <a:solidFill>
                      <a:srgbClr val="0070C0"/>
                    </a:solidFill>
                    <a:latin typeface="Arial" panose="020B0604020202020204" pitchFamily="34" charset="0"/>
                    <a:cs typeface="Arial" panose="020B0604020202020204" pitchFamily="34" charset="0"/>
                  </a:rPr>
                  <a:t>on capital absorbed by the risks (unexpected losses) associated with the loan. </a:t>
                </a:r>
              </a:p>
            </p:txBody>
          </p:sp>
        </mc:Choice>
        <mc:Fallback xmlns="">
          <p:sp>
            <p:nvSpPr>
              <p:cNvPr id="10243" name="Rectangle 3"/>
              <p:cNvSpPr>
                <a:spLocks noGrp="1" noRot="1" noChangeAspect="1" noMove="1" noResize="1" noEditPoints="1" noAdjustHandles="1" noChangeArrowheads="1" noChangeShapeType="1" noTextEdit="1"/>
              </p:cNvSpPr>
              <p:nvPr>
                <p:ph sz="quarter" idx="1"/>
              </p:nvPr>
            </p:nvSpPr>
            <p:spPr>
              <a:xfrm>
                <a:off x="609600" y="1143000"/>
                <a:ext cx="10972800" cy="5213350"/>
              </a:xfrm>
              <a:blipFill>
                <a:blip r:embed="rId3"/>
                <a:stretch>
                  <a:fillRect l="-1000" t="-1053" r="-1000"/>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3C518AD4-53BB-4EC0-AAA7-7ACAF7D30963}"/>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Risk-adjusted return on capital (RAROC)</a:t>
            </a:r>
            <a:endParaRPr lang="ru-RU" sz="25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 name="Таблица 10">
                <a:extLst>
                  <a:ext uri="{FF2B5EF4-FFF2-40B4-BE49-F238E27FC236}">
                    <a16:creationId xmlns:a16="http://schemas.microsoft.com/office/drawing/2014/main" id="{D85C6022-3C7C-4292-8184-F7707B8A8682}"/>
                  </a:ext>
                </a:extLst>
              </p:cNvPr>
              <p:cNvGraphicFramePr>
                <a:graphicFrameLocks noGrp="1"/>
              </p:cNvGraphicFramePr>
              <p:nvPr>
                <p:extLst>
                  <p:ext uri="{D42A27DB-BD31-4B8C-83A1-F6EECF244321}">
                    <p14:modId xmlns:p14="http://schemas.microsoft.com/office/powerpoint/2010/main" val="1937658770"/>
                  </p:ext>
                </p:extLst>
              </p:nvPr>
            </p:nvGraphicFramePr>
            <p:xfrm>
              <a:off x="632619" y="2887916"/>
              <a:ext cx="10896600" cy="2827084"/>
            </p:xfrm>
            <a:graphic>
              <a:graphicData uri="http://schemas.openxmlformats.org/drawingml/2006/table">
                <a:tbl>
                  <a:tblPr firstRow="1" bandRow="1">
                    <a:tableStyleId>{8EC20E35-A176-4012-BC5E-935CFFF8708E}</a:tableStyleId>
                  </a:tblPr>
                  <a:tblGrid>
                    <a:gridCol w="5448300">
                      <a:extLst>
                        <a:ext uri="{9D8B030D-6E8A-4147-A177-3AD203B41FA5}">
                          <a16:colId xmlns:a16="http://schemas.microsoft.com/office/drawing/2014/main" val="2829400534"/>
                        </a:ext>
                      </a:extLst>
                    </a:gridCol>
                    <a:gridCol w="5448300">
                      <a:extLst>
                        <a:ext uri="{9D8B030D-6E8A-4147-A177-3AD203B41FA5}">
                          <a16:colId xmlns:a16="http://schemas.microsoft.com/office/drawing/2014/main" val="28073469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kern="1200" dirty="0">
                              <a:solidFill>
                                <a:schemeClr val="tx1"/>
                              </a:solidFill>
                              <a:effectLst/>
                              <a:latin typeface="+mn-lt"/>
                              <a:ea typeface="+mn-ea"/>
                              <a:cs typeface="+mn-cs"/>
                            </a:rPr>
                            <a:t>Prospective RAROC*</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kern="1200" dirty="0">
                              <a:solidFill>
                                <a:schemeClr val="tx1"/>
                              </a:solidFill>
                              <a:effectLst/>
                              <a:latin typeface="+mn-lt"/>
                              <a:ea typeface="+mn-ea"/>
                              <a:cs typeface="+mn-cs"/>
                            </a:rPr>
                            <a:t>Retrospective RAROC*</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370840">
                    <a:tc>
                      <a:txBody>
                        <a:bodyPr/>
                        <a:lstStyle/>
                        <a:p>
                          <a:pPr marL="0" indent="0" algn="just">
                            <a:buNone/>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cs typeface="Arial" panose="020B0604020202020204" pitchFamily="34" charset="0"/>
                                  </a:rPr>
                                  <m:t>𝑅𝐴𝑅𝑂𝐶</m:t>
                                </m:r>
                                <m:r>
                                  <a:rPr lang="en-GB" sz="1400" b="0" i="1" smtClean="0">
                                    <a:latin typeface="Cambria Math" panose="02040503050406030204" pitchFamily="18" charset="0"/>
                                    <a:cs typeface="Arial" panose="020B0604020202020204" pitchFamily="34" charset="0"/>
                                  </a:rPr>
                                  <m:t>=</m:t>
                                </m:r>
                                <m:f>
                                  <m:fPr>
                                    <m:ctrlPr>
                                      <a:rPr lang="en-GB" sz="1400" b="0" i="1" smtClean="0">
                                        <a:latin typeface="Cambria Math" panose="02040503050406030204" pitchFamily="18" charset="0"/>
                                        <a:cs typeface="Arial" panose="020B0604020202020204" pitchFamily="34" charset="0"/>
                                      </a:rPr>
                                    </m:ctrlPr>
                                  </m:fPr>
                                  <m:num>
                                    <m:acc>
                                      <m:accPr>
                                        <m:chr m:val="̅"/>
                                        <m:ctrlPr>
                                          <a:rPr lang="en-GB" sz="1400" b="0" i="1" smtClean="0">
                                            <a:latin typeface="Cambria Math" panose="02040503050406030204" pitchFamily="18" charset="0"/>
                                            <a:cs typeface="Arial" panose="020B0604020202020204" pitchFamily="34" charset="0"/>
                                          </a:rPr>
                                        </m:ctrlPr>
                                      </m:accPr>
                                      <m:e>
                                        <m:r>
                                          <a:rPr lang="en-GB" sz="1400" b="0" i="1" smtClean="0">
                                            <a:latin typeface="Cambria Math" panose="02040503050406030204" pitchFamily="18" charset="0"/>
                                            <a:cs typeface="Arial" panose="020B0604020202020204" pitchFamily="34" charset="0"/>
                                          </a:rPr>
                                          <m:t>𝑟</m:t>
                                        </m:r>
                                      </m:e>
                                    </m:acc>
                                    <m:r>
                                      <a:rPr lang="en-GB" sz="14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400" b="0" i="1" smtClean="0">
                                            <a:latin typeface="Cambria Math" panose="02040503050406030204" pitchFamily="18" charset="0"/>
                                            <a:ea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ea typeface="Cambria Math" panose="02040503050406030204" pitchFamily="18" charset="0"/>
                                            <a:cs typeface="Arial" panose="020B0604020202020204" pitchFamily="34" charset="0"/>
                                          </a:rPr>
                                          <m:t>1−</m:t>
                                        </m:r>
                                        <m:r>
                                          <a:rPr lang="en-GB" sz="1400" b="0" i="1" smtClean="0">
                                            <a:latin typeface="Cambria Math" panose="02040503050406030204" pitchFamily="18" charset="0"/>
                                            <a:ea typeface="Cambria Math" panose="02040503050406030204" pitchFamily="18" charset="0"/>
                                            <a:cs typeface="Arial" panose="020B0604020202020204" pitchFamily="34" charset="0"/>
                                          </a:rPr>
                                          <m:t>𝑃𝐷</m:t>
                                        </m:r>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ea typeface="Cambria Math" panose="02040503050406030204" pitchFamily="18" charset="0"/>
                                            <a:cs typeface="Arial" panose="020B0604020202020204" pitchFamily="34" charset="0"/>
                                          </a:rPr>
                                          <m:t>𝐿𝐺𝐷</m:t>
                                        </m:r>
                                      </m:e>
                                    </m:d>
                                    <m:r>
                                      <a:rPr lang="en-GB" sz="14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400" b="0" i="1" smtClean="0">
                                            <a:latin typeface="Cambria Math" panose="02040503050406030204" pitchFamily="18" charset="0"/>
                                          </a:rPr>
                                        </m:ctrlPr>
                                      </m:dPr>
                                      <m:e>
                                        <m:r>
                                          <a:rPr lang="en-US" sz="1400" i="1">
                                            <a:latin typeface="Cambria Math" panose="02040503050406030204" pitchFamily="18" charset="0"/>
                                          </a:rPr>
                                          <m:t>𝑟</m:t>
                                        </m:r>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i="1">
                                                <a:latin typeface="Cambria Math" panose="02040503050406030204" pitchFamily="18" charset="0"/>
                                              </a:rPr>
                                              <m:t>𝐹</m:t>
                                            </m:r>
                                          </m:sub>
                                        </m:sSub>
                                      </m:e>
                                    </m:d>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ea typeface="Cambria Math" panose="02040503050406030204" pitchFamily="18" charset="0"/>
                                        <a:cs typeface="Arial" panose="020B0604020202020204" pitchFamily="34" charset="0"/>
                                      </a:rPr>
                                      <m:t>𝑃𝐷</m:t>
                                    </m:r>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ea typeface="Cambria Math" panose="02040503050406030204" pitchFamily="18" charset="0"/>
                                        <a:cs typeface="Arial" panose="020B0604020202020204" pitchFamily="34" charset="0"/>
                                      </a:rPr>
                                      <m:t>𝐿𝐺𝐷</m:t>
                                    </m:r>
                                  </m:num>
                                  <m:den>
                                    <m:r>
                                      <a:rPr lang="en-GB" sz="1400" b="0" i="1" smtClean="0">
                                        <a:latin typeface="Cambria Math" panose="02040503050406030204" pitchFamily="18" charset="0"/>
                                        <a:cs typeface="Arial" panose="020B0604020202020204" pitchFamily="34" charset="0"/>
                                      </a:rPr>
                                      <m:t>𝐶𝑟𝑒𝑑𝑖𝑡</m:t>
                                    </m:r>
                                    <m:r>
                                      <a:rPr lang="en-GB" sz="1400" b="0" i="1" smtClean="0">
                                        <a:latin typeface="Cambria Math" panose="02040503050406030204" pitchFamily="18" charset="0"/>
                                        <a:cs typeface="Arial" panose="020B0604020202020204" pitchFamily="34" charset="0"/>
                                      </a:rPr>
                                      <m:t> </m:t>
                                    </m:r>
                                    <m:r>
                                      <a:rPr lang="en-GB" sz="1400" b="0" i="1" smtClean="0">
                                        <a:latin typeface="Cambria Math" panose="02040503050406030204" pitchFamily="18" charset="0"/>
                                        <a:cs typeface="Arial" panose="020B0604020202020204" pitchFamily="34" charset="0"/>
                                      </a:rPr>
                                      <m:t>𝐸𝐶</m:t>
                                    </m:r>
                                  </m:den>
                                </m:f>
                              </m:oMath>
                            </m:oMathPara>
                          </a14:m>
                          <a:endParaRPr lang="en-US" sz="1400" dirty="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where,</a:t>
                          </a:r>
                        </a:p>
                        <a:p>
                          <a:pPr marL="0" indent="0" algn="just">
                            <a:spcBef>
                              <a:spcPts val="600"/>
                            </a:spcBef>
                            <a:buNone/>
                          </a:pPr>
                          <a14:m>
                            <m:oMath xmlns:m="http://schemas.openxmlformats.org/officeDocument/2006/math">
                              <m:acc>
                                <m:accPr>
                                  <m:chr m:val="̅"/>
                                  <m:ctrlPr>
                                    <a:rPr lang="en-GB" sz="1400" b="0" i="1" smtClean="0">
                                      <a:latin typeface="Cambria Math" panose="02040503050406030204" pitchFamily="18" charset="0"/>
                                      <a:cs typeface="Arial" panose="020B0604020202020204" pitchFamily="34" charset="0"/>
                                    </a:rPr>
                                  </m:ctrlPr>
                                </m:accPr>
                                <m:e>
                                  <m:r>
                                    <a:rPr lang="en-GB" sz="1400" b="0" i="1" smtClean="0">
                                      <a:latin typeface="Cambria Math" panose="02040503050406030204" pitchFamily="18" charset="0"/>
                                      <a:cs typeface="Arial" panose="020B0604020202020204" pitchFamily="34" charset="0"/>
                                    </a:rPr>
                                    <m:t>𝑟</m:t>
                                  </m:r>
                                </m:e>
                              </m:acc>
                            </m:oMath>
                          </a14:m>
                          <a:r>
                            <a:rPr lang="en-US" sz="1400" dirty="0">
                              <a:latin typeface="Arial" panose="020B0604020202020204" pitchFamily="34" charset="0"/>
                              <a:cs typeface="Arial" panose="020B0604020202020204" pitchFamily="34" charset="0"/>
                            </a:rPr>
                            <a:t> -- the</a:t>
                          </a:r>
                          <a:r>
                            <a:rPr lang="en-US" sz="1400" baseline="0" dirty="0">
                              <a:latin typeface="Arial" panose="020B0604020202020204" pitchFamily="34" charset="0"/>
                              <a:cs typeface="Arial" panose="020B0604020202020204" pitchFamily="34" charset="0"/>
                            </a:rPr>
                            <a:t> market (proposed by competitors) lending rate.  </a:t>
                          </a:r>
                        </a:p>
                        <a:p>
                          <a:pPr marL="0" indent="0" algn="just">
                            <a:spcBef>
                              <a:spcPts val="600"/>
                            </a:spcBef>
                            <a:buNone/>
                          </a:pPr>
                          <a:r>
                            <a:rPr lang="en-US" sz="1400" dirty="0">
                              <a:solidFill>
                                <a:srgbClr val="000000"/>
                              </a:solidFill>
                              <a:latin typeface="Arial" panose="020B0604020202020204" pitchFamily="34" charset="0"/>
                              <a:cs typeface="Arial" panose="020B0604020202020204" pitchFamily="34" charset="0"/>
                            </a:rPr>
                            <a:t>PD – the estimated annual </a:t>
                          </a:r>
                          <a:r>
                            <a:rPr lang="en-US" sz="1400" b="0" i="0" dirty="0">
                              <a:solidFill>
                                <a:srgbClr val="000000"/>
                              </a:solidFill>
                              <a:effectLst/>
                              <a:latin typeface="Arial" panose="020B0604020202020204" pitchFamily="34" charset="0"/>
                              <a:cs typeface="Arial" panose="020B0604020202020204" pitchFamily="34" charset="0"/>
                            </a:rPr>
                            <a:t>PD rate of the loan.</a:t>
                          </a:r>
                          <a:r>
                            <a:rPr lang="en-US" sz="1400" dirty="0">
                              <a:latin typeface="Arial" panose="020B0604020202020204" pitchFamily="34" charset="0"/>
                              <a:cs typeface="Arial" panose="020B0604020202020204" pitchFamily="34" charset="0"/>
                            </a:rPr>
                            <a:t> </a:t>
                          </a:r>
                        </a:p>
                        <a:p>
                          <a:pPr marL="0" indent="0" algn="just">
                            <a:spcBef>
                              <a:spcPts val="600"/>
                            </a:spcBef>
                            <a:buNone/>
                          </a:pPr>
                          <a:r>
                            <a:rPr lang="en-US" sz="1400" dirty="0">
                              <a:latin typeface="Arial" panose="020B0604020202020204" pitchFamily="34" charset="0"/>
                              <a:cs typeface="Arial" panose="020B0604020202020204" pitchFamily="34" charset="0"/>
                            </a:rPr>
                            <a:t>LGD – </a:t>
                          </a:r>
                          <a:r>
                            <a:rPr lang="en-GB" sz="1400" i="0" dirty="0">
                              <a:effectLst/>
                              <a:latin typeface="Arial" panose="020B0604020202020204" pitchFamily="34" charset="0"/>
                              <a:cs typeface="Arial" panose="020B0604020202020204" pitchFamily="34" charset="0"/>
                            </a:rPr>
                            <a:t>the estimated losses given default.</a:t>
                          </a:r>
                          <a:r>
                            <a:rPr lang="en-GB" sz="1400" dirty="0">
                              <a:latin typeface="Arial" panose="020B0604020202020204" pitchFamily="34" charset="0"/>
                              <a:cs typeface="Arial" panose="020B0604020202020204" pitchFamily="34" charset="0"/>
                            </a:rPr>
                            <a:t> </a:t>
                          </a:r>
                        </a:p>
                        <a:p>
                          <a:pPr marL="0" indent="0" algn="just">
                            <a:spcBef>
                              <a:spcPts val="600"/>
                            </a:spcBef>
                            <a:buNone/>
                          </a:pPr>
                          <a:r>
                            <a:rPr lang="en-GB" sz="1400" dirty="0">
                              <a:latin typeface="Arial" panose="020B0604020202020204" pitchFamily="34" charset="0"/>
                              <a:cs typeface="Arial" panose="020B0604020202020204" pitchFamily="34" charset="0"/>
                            </a:rPr>
                            <a:t>r – risk-free rate.</a:t>
                          </a:r>
                        </a:p>
                        <a:p>
                          <a:pPr marL="0" indent="0" algn="just">
                            <a:spcBef>
                              <a:spcPts val="600"/>
                            </a:spcBef>
                            <a:buNone/>
                          </a:pPr>
                          <a14:m>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𝑠</m:t>
                                  </m:r>
                                </m:e>
                                <m:sub>
                                  <m:r>
                                    <a:rPr lang="en-US" sz="1400" i="1">
                                      <a:latin typeface="Cambria Math" panose="02040503050406030204" pitchFamily="18" charset="0"/>
                                    </a:rPr>
                                    <m:t>𝐹</m:t>
                                  </m:r>
                                </m:sub>
                              </m:sSub>
                            </m:oMath>
                          </a14:m>
                          <a:r>
                            <a:rPr lang="en-US"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 premium covering </a:t>
                          </a:r>
                          <a:r>
                            <a:rPr lang="en-US" sz="1400" dirty="0">
                              <a:latin typeface="Arial" panose="020B0604020202020204" pitchFamily="34" charset="0"/>
                              <a:cs typeface="Arial" panose="020B0604020202020204" pitchFamily="34" charset="0"/>
                            </a:rPr>
                            <a:t>funding spread and operating </a:t>
                          </a:r>
                          <a:r>
                            <a:rPr lang="en-GB" sz="1400" dirty="0">
                              <a:latin typeface="Arial" panose="020B0604020202020204" pitchFamily="34" charset="0"/>
                              <a:cs typeface="Arial" panose="020B0604020202020204" pitchFamily="34" charset="0"/>
                            </a:rPr>
                            <a:t>costs.</a:t>
                          </a:r>
                        </a:p>
                        <a:p>
                          <a:pPr marL="0" indent="0" algn="just">
                            <a:spcBef>
                              <a:spcPts val="600"/>
                            </a:spcBef>
                            <a:buNone/>
                          </a:pPr>
                          <a14:m>
                            <m:oMath xmlns:m="http://schemas.openxmlformats.org/officeDocument/2006/math">
                              <m:r>
                                <a:rPr lang="en-GB" sz="1400" b="0" i="1" smtClean="0">
                                  <a:latin typeface="Cambria Math" panose="02040503050406030204" pitchFamily="18" charset="0"/>
                                  <a:cs typeface="Arial" panose="020B0604020202020204" pitchFamily="34" charset="0"/>
                                </a:rPr>
                                <m:t>𝐶𝑟𝑒𝑑𝑖𝑡</m:t>
                              </m:r>
                              <m:r>
                                <a:rPr lang="en-GB" sz="1400" b="0" i="1" smtClean="0">
                                  <a:latin typeface="Cambria Math" panose="02040503050406030204" pitchFamily="18" charset="0"/>
                                  <a:cs typeface="Arial" panose="020B0604020202020204" pitchFamily="34" charset="0"/>
                                </a:rPr>
                                <m:t> </m:t>
                              </m:r>
                              <m:r>
                                <a:rPr lang="en-GB" sz="1400" b="0" i="1" smtClean="0">
                                  <a:latin typeface="Cambria Math" panose="02040503050406030204" pitchFamily="18" charset="0"/>
                                  <a:cs typeface="Arial" panose="020B0604020202020204" pitchFamily="34" charset="0"/>
                                </a:rPr>
                                <m:t>𝐸𝐶</m:t>
                              </m:r>
                            </m:oMath>
                          </a14:m>
                          <a:r>
                            <a:rPr lang="en-US" sz="1400" dirty="0">
                              <a:latin typeface="Arial" panose="020B0604020202020204" pitchFamily="34" charset="0"/>
                              <a:cs typeface="Arial" panose="020B0604020202020204" pitchFamily="34" charset="0"/>
                            </a:rPr>
                            <a:t> – the estimated economic</a:t>
                          </a:r>
                          <a:r>
                            <a:rPr lang="en-US" sz="1400" baseline="0" dirty="0">
                              <a:latin typeface="Arial" panose="020B0604020202020204" pitchFamily="34" charset="0"/>
                              <a:cs typeface="Arial" panose="020B0604020202020204" pitchFamily="34" charset="0"/>
                            </a:rPr>
                            <a:t> capital for credit risk.</a:t>
                          </a:r>
                          <a:endParaRPr lang="en-US" sz="1400" dirty="0">
                            <a:latin typeface="Arial" panose="020B0604020202020204" pitchFamily="34" charset="0"/>
                            <a:cs typeface="Arial" panose="020B0604020202020204" pitchFamily="34" charset="0"/>
                          </a:endParaRPr>
                        </a:p>
                      </a:txBody>
                      <a:tcPr>
                        <a:noFill/>
                      </a:tcPr>
                    </a:tc>
                    <a:tc>
                      <a:txBody>
                        <a:bodyPr/>
                        <a:lstStyle/>
                        <a:p>
                          <a:pPr marL="0" indent="0" algn="just">
                            <a:buNone/>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cs typeface="Arial" panose="020B0604020202020204" pitchFamily="34" charset="0"/>
                                  </a:rPr>
                                  <m:t>𝑅𝐴𝑅𝑂𝐶</m:t>
                                </m:r>
                                <m:r>
                                  <a:rPr lang="en-GB" sz="1400" b="0" i="1" smtClean="0">
                                    <a:latin typeface="Cambria Math" panose="02040503050406030204" pitchFamily="18" charset="0"/>
                                    <a:cs typeface="Arial" panose="020B0604020202020204" pitchFamily="34" charset="0"/>
                                  </a:rPr>
                                  <m:t>=</m:t>
                                </m:r>
                                <m:f>
                                  <m:fPr>
                                    <m:ctrlPr>
                                      <a:rPr lang="en-GB" sz="1400" b="0" i="1" smtClean="0">
                                        <a:latin typeface="Cambria Math" panose="02040503050406030204" pitchFamily="18" charset="0"/>
                                        <a:cs typeface="Arial" panose="020B0604020202020204" pitchFamily="34" charset="0"/>
                                      </a:rPr>
                                    </m:ctrlPr>
                                  </m:fPr>
                                  <m:num>
                                    <m:acc>
                                      <m:accPr>
                                        <m:chr m:val="̅"/>
                                        <m:ctrlPr>
                                          <a:rPr lang="en-GB" sz="1400" b="0" i="1" smtClean="0">
                                            <a:latin typeface="Cambria Math" panose="02040503050406030204" pitchFamily="18" charset="0"/>
                                            <a:cs typeface="Arial" panose="020B0604020202020204" pitchFamily="34" charset="0"/>
                                          </a:rPr>
                                        </m:ctrlPr>
                                      </m:accPr>
                                      <m:e>
                                        <m:r>
                                          <a:rPr lang="en-GB" sz="1400" b="0" i="1" smtClean="0">
                                            <a:latin typeface="Cambria Math" panose="02040503050406030204" pitchFamily="18" charset="0"/>
                                            <a:cs typeface="Arial" panose="020B0604020202020204" pitchFamily="34" charset="0"/>
                                          </a:rPr>
                                          <m:t>𝑟</m:t>
                                        </m:r>
                                      </m:e>
                                    </m:acc>
                                    <m:r>
                                      <a:rPr lang="en-GB" sz="14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400" b="0" i="1" smtClean="0">
                                            <a:latin typeface="Cambria Math" panose="02040503050406030204" pitchFamily="18" charset="0"/>
                                            <a:ea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ea typeface="Cambria Math" panose="02040503050406030204" pitchFamily="18" charset="0"/>
                                            <a:cs typeface="Arial" panose="020B0604020202020204" pitchFamily="34" charset="0"/>
                                          </a:rPr>
                                          <m:t>1−</m:t>
                                        </m:r>
                                        <m:r>
                                          <a:rPr lang="en-GB" sz="1400" b="0" i="1" smtClean="0">
                                            <a:latin typeface="Cambria Math" panose="02040503050406030204" pitchFamily="18" charset="0"/>
                                            <a:ea typeface="Cambria Math" panose="02040503050406030204" pitchFamily="18" charset="0"/>
                                            <a:cs typeface="Arial" panose="020B0604020202020204" pitchFamily="34" charset="0"/>
                                          </a:rPr>
                                          <m:t>𝑃𝐷</m:t>
                                        </m:r>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ea typeface="Cambria Math" panose="02040503050406030204" pitchFamily="18" charset="0"/>
                                            <a:cs typeface="Arial" panose="020B0604020202020204" pitchFamily="34" charset="0"/>
                                          </a:rPr>
                                          <m:t>𝐿𝐺𝐷</m:t>
                                        </m:r>
                                      </m:e>
                                    </m:d>
                                    <m:r>
                                      <a:rPr lang="en-GB" sz="14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400" b="0" i="1" smtClean="0">
                                            <a:latin typeface="Cambria Math" panose="02040503050406030204" pitchFamily="18" charset="0"/>
                                          </a:rPr>
                                        </m:ctrlPr>
                                      </m:dPr>
                                      <m:e>
                                        <m:r>
                                          <a:rPr lang="en-US" sz="1400" i="1">
                                            <a:latin typeface="Cambria Math" panose="02040503050406030204" pitchFamily="18" charset="0"/>
                                          </a:rPr>
                                          <m:t>𝑟</m:t>
                                        </m:r>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i="1">
                                                <a:latin typeface="Cambria Math" panose="02040503050406030204" pitchFamily="18" charset="0"/>
                                              </a:rPr>
                                              <m:t>𝐹</m:t>
                                            </m:r>
                                          </m:sub>
                                        </m:sSub>
                                      </m:e>
                                    </m:d>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ea typeface="Cambria Math" panose="02040503050406030204" pitchFamily="18" charset="0"/>
                                        <a:cs typeface="Arial" panose="020B0604020202020204" pitchFamily="34" charset="0"/>
                                      </a:rPr>
                                      <m:t>𝑃𝐷</m:t>
                                    </m:r>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ea typeface="Cambria Math" panose="02040503050406030204" pitchFamily="18" charset="0"/>
                                        <a:cs typeface="Arial" panose="020B0604020202020204" pitchFamily="34" charset="0"/>
                                      </a:rPr>
                                      <m:t>𝐿𝐺𝐷</m:t>
                                    </m:r>
                                  </m:num>
                                  <m:den>
                                    <m:r>
                                      <a:rPr lang="en-GB" sz="1400" b="0" i="1" smtClean="0">
                                        <a:latin typeface="Cambria Math" panose="02040503050406030204" pitchFamily="18" charset="0"/>
                                        <a:cs typeface="Arial" panose="020B0604020202020204" pitchFamily="34" charset="0"/>
                                      </a:rPr>
                                      <m:t>𝐶𝑟𝑒𝑑𝑖𝑡</m:t>
                                    </m:r>
                                    <m:r>
                                      <a:rPr lang="en-GB" sz="1400" b="0" i="1" smtClean="0">
                                        <a:latin typeface="Cambria Math" panose="02040503050406030204" pitchFamily="18" charset="0"/>
                                        <a:cs typeface="Arial" panose="020B0604020202020204" pitchFamily="34" charset="0"/>
                                      </a:rPr>
                                      <m:t> </m:t>
                                    </m:r>
                                    <m:r>
                                      <a:rPr lang="en-GB" sz="1400" b="0" i="1" smtClean="0">
                                        <a:latin typeface="Cambria Math" panose="02040503050406030204" pitchFamily="18" charset="0"/>
                                        <a:cs typeface="Arial" panose="020B0604020202020204" pitchFamily="34" charset="0"/>
                                      </a:rPr>
                                      <m:t>𝐸𝐶</m:t>
                                    </m:r>
                                  </m:den>
                                </m:f>
                              </m:oMath>
                            </m:oMathPara>
                          </a14:m>
                          <a:endParaRPr lang="en-US" sz="1400" dirty="0">
                            <a:latin typeface="Arial" panose="020B0604020202020204" pitchFamily="34" charset="0"/>
                            <a:cs typeface="Arial" panose="020B0604020202020204" pitchFamily="34" charset="0"/>
                          </a:endParaRPr>
                        </a:p>
                        <a:p>
                          <a:pPr marL="0" indent="0" algn="just">
                            <a:spcBef>
                              <a:spcPts val="600"/>
                            </a:spcBef>
                            <a:buNone/>
                          </a:pPr>
                          <a:r>
                            <a:rPr lang="en-US" sz="1400" dirty="0">
                              <a:latin typeface="Arial" panose="020B0604020202020204" pitchFamily="34" charset="0"/>
                              <a:cs typeface="Arial" panose="020B0604020202020204" pitchFamily="34" charset="0"/>
                            </a:rPr>
                            <a:t>where,</a:t>
                          </a:r>
                        </a:p>
                        <a:p>
                          <a:pPr marL="0" indent="0" algn="just">
                            <a:spcBef>
                              <a:spcPts val="600"/>
                            </a:spcBef>
                            <a:buNone/>
                          </a:pPr>
                          <a14:m>
                            <m:oMath xmlns:m="http://schemas.openxmlformats.org/officeDocument/2006/math">
                              <m:acc>
                                <m:accPr>
                                  <m:chr m:val="̅"/>
                                  <m:ctrlPr>
                                    <a:rPr lang="en-GB" sz="1400" b="0" i="1" smtClean="0">
                                      <a:latin typeface="Cambria Math" panose="02040503050406030204" pitchFamily="18" charset="0"/>
                                      <a:cs typeface="Arial" panose="020B0604020202020204" pitchFamily="34" charset="0"/>
                                    </a:rPr>
                                  </m:ctrlPr>
                                </m:accPr>
                                <m:e>
                                  <m:r>
                                    <a:rPr lang="en-GB" sz="1400" b="0" i="1" smtClean="0">
                                      <a:latin typeface="Cambria Math" panose="02040503050406030204" pitchFamily="18" charset="0"/>
                                      <a:cs typeface="Arial" panose="020B0604020202020204" pitchFamily="34" charset="0"/>
                                    </a:rPr>
                                    <m:t>𝑟</m:t>
                                  </m:r>
                                </m:e>
                              </m:acc>
                            </m:oMath>
                          </a14:m>
                          <a:r>
                            <a:rPr lang="en-US" sz="1400" dirty="0">
                              <a:latin typeface="Arial" panose="020B0604020202020204" pitchFamily="34" charset="0"/>
                              <a:cs typeface="Arial" panose="020B0604020202020204" pitchFamily="34" charset="0"/>
                            </a:rPr>
                            <a:t> -- the</a:t>
                          </a:r>
                          <a:r>
                            <a:rPr lang="en-US" sz="1400" baseline="0" dirty="0">
                              <a:latin typeface="Arial" panose="020B0604020202020204" pitchFamily="34" charset="0"/>
                              <a:cs typeface="Arial" panose="020B0604020202020204" pitchFamily="34" charset="0"/>
                            </a:rPr>
                            <a:t> actual loan rate.  </a:t>
                          </a:r>
                        </a:p>
                        <a:p>
                          <a:pPr marL="0" indent="0" algn="just">
                            <a:spcBef>
                              <a:spcPts val="600"/>
                            </a:spcBef>
                            <a:buNone/>
                          </a:pPr>
                          <a:r>
                            <a:rPr lang="en-US" sz="1400" dirty="0">
                              <a:solidFill>
                                <a:srgbClr val="000000"/>
                              </a:solidFill>
                              <a:latin typeface="Arial" panose="020B0604020202020204" pitchFamily="34" charset="0"/>
                              <a:cs typeface="Arial" panose="020B0604020202020204" pitchFamily="34" charset="0"/>
                            </a:rPr>
                            <a:t>PD – the actual annual </a:t>
                          </a:r>
                          <a:r>
                            <a:rPr lang="en-US" sz="1400" b="0" i="0" dirty="0">
                              <a:solidFill>
                                <a:srgbClr val="000000"/>
                              </a:solidFill>
                              <a:effectLst/>
                              <a:latin typeface="Arial" panose="020B0604020202020204" pitchFamily="34" charset="0"/>
                              <a:cs typeface="Arial" panose="020B0604020202020204" pitchFamily="34" charset="0"/>
                            </a:rPr>
                            <a:t>PD rate of the loan.</a:t>
                          </a:r>
                          <a:r>
                            <a:rPr lang="en-US" sz="1400" dirty="0">
                              <a:latin typeface="Arial" panose="020B0604020202020204" pitchFamily="34" charset="0"/>
                              <a:cs typeface="Arial" panose="020B0604020202020204" pitchFamily="34" charset="0"/>
                            </a:rPr>
                            <a:t> </a:t>
                          </a:r>
                        </a:p>
                        <a:p>
                          <a:pPr marL="0" indent="0" algn="just">
                            <a:spcBef>
                              <a:spcPts val="600"/>
                            </a:spcBef>
                            <a:buNone/>
                          </a:pPr>
                          <a:r>
                            <a:rPr lang="en-US" sz="1400" dirty="0">
                              <a:latin typeface="Arial" panose="020B0604020202020204" pitchFamily="34" charset="0"/>
                              <a:cs typeface="Arial" panose="020B0604020202020204" pitchFamily="34" charset="0"/>
                            </a:rPr>
                            <a:t>LGD – </a:t>
                          </a:r>
                          <a:r>
                            <a:rPr lang="en-GB" sz="1400" i="0" dirty="0">
                              <a:effectLst/>
                              <a:latin typeface="Arial" panose="020B0604020202020204" pitchFamily="34" charset="0"/>
                              <a:cs typeface="Arial" panose="020B0604020202020204" pitchFamily="34" charset="0"/>
                            </a:rPr>
                            <a:t>the actual losses given default.</a:t>
                          </a:r>
                          <a:r>
                            <a:rPr lang="en-GB" sz="1400" dirty="0">
                              <a:latin typeface="Arial" panose="020B0604020202020204" pitchFamily="34" charset="0"/>
                              <a:cs typeface="Arial" panose="020B0604020202020204" pitchFamily="34" charset="0"/>
                            </a:rPr>
                            <a:t> </a:t>
                          </a:r>
                        </a:p>
                        <a:p>
                          <a:pPr marL="0" indent="0" algn="just">
                            <a:spcBef>
                              <a:spcPts val="600"/>
                            </a:spcBef>
                            <a:buNone/>
                          </a:pPr>
                          <a14:m>
                            <m:oMath xmlns:m="http://schemas.openxmlformats.org/officeDocument/2006/math">
                              <m:d>
                                <m:dPr>
                                  <m:ctrlPr>
                                    <a:rPr lang="en-GB" sz="1400" b="0" i="1" smtClean="0">
                                      <a:latin typeface="Cambria Math" panose="02040503050406030204" pitchFamily="18" charset="0"/>
                                    </a:rPr>
                                  </m:ctrlPr>
                                </m:dPr>
                                <m:e>
                                  <m:r>
                                    <a:rPr lang="en-US" sz="1400" i="1">
                                      <a:latin typeface="Cambria Math" panose="02040503050406030204" pitchFamily="18" charset="0"/>
                                    </a:rPr>
                                    <m:t>𝑟</m:t>
                                  </m:r>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i="1">
                                          <a:latin typeface="Cambria Math" panose="02040503050406030204" pitchFamily="18" charset="0"/>
                                        </a:rPr>
                                        <m:t>𝐹</m:t>
                                      </m:r>
                                    </m:sub>
                                  </m:sSub>
                                </m:e>
                              </m:d>
                            </m:oMath>
                          </a14:m>
                          <a:r>
                            <a:rPr lang="en-GB" sz="1400" dirty="0">
                              <a:latin typeface="Arial" panose="020B0604020202020204" pitchFamily="34" charset="0"/>
                              <a:cs typeface="Arial" panose="020B0604020202020204" pitchFamily="34" charset="0"/>
                            </a:rPr>
                            <a:t> – the actual funding and </a:t>
                          </a:r>
                          <a:r>
                            <a:rPr lang="en-US" sz="1400" dirty="0">
                              <a:latin typeface="Arial" panose="020B0604020202020204" pitchFamily="34" charset="0"/>
                              <a:cs typeface="Arial" panose="020B0604020202020204" pitchFamily="34" charset="0"/>
                            </a:rPr>
                            <a:t>operating </a:t>
                          </a:r>
                          <a:r>
                            <a:rPr lang="en-GB" sz="1400" dirty="0">
                              <a:latin typeface="Arial" panose="020B0604020202020204" pitchFamily="34" charset="0"/>
                              <a:cs typeface="Arial" panose="020B0604020202020204" pitchFamily="34" charset="0"/>
                            </a:rPr>
                            <a:t>costs.</a:t>
                          </a:r>
                        </a:p>
                        <a:p>
                          <a:pPr marL="0" indent="0" algn="just">
                            <a:spcBef>
                              <a:spcPts val="600"/>
                            </a:spcBef>
                            <a:buNone/>
                          </a:pPr>
                          <a14:m>
                            <m:oMath xmlns:m="http://schemas.openxmlformats.org/officeDocument/2006/math">
                              <m:r>
                                <a:rPr lang="en-GB" sz="1400" b="0" i="1" smtClean="0">
                                  <a:latin typeface="Cambria Math" panose="02040503050406030204" pitchFamily="18" charset="0"/>
                                  <a:cs typeface="Arial" panose="020B0604020202020204" pitchFamily="34" charset="0"/>
                                </a:rPr>
                                <m:t>𝐶𝑟𝑒𝑑𝑖𝑡</m:t>
                              </m:r>
                              <m:r>
                                <a:rPr lang="en-GB" sz="1400" b="0" i="1" smtClean="0">
                                  <a:latin typeface="Cambria Math" panose="02040503050406030204" pitchFamily="18" charset="0"/>
                                  <a:cs typeface="Arial" panose="020B0604020202020204" pitchFamily="34" charset="0"/>
                                </a:rPr>
                                <m:t> </m:t>
                              </m:r>
                              <m:r>
                                <a:rPr lang="en-GB" sz="1400" b="0" i="1" smtClean="0">
                                  <a:latin typeface="Cambria Math" panose="02040503050406030204" pitchFamily="18" charset="0"/>
                                  <a:cs typeface="Arial" panose="020B0604020202020204" pitchFamily="34" charset="0"/>
                                </a:rPr>
                                <m:t>𝐸𝐶</m:t>
                              </m:r>
                            </m:oMath>
                          </a14:m>
                          <a:r>
                            <a:rPr lang="en-US" sz="1400" dirty="0">
                              <a:latin typeface="Arial" panose="020B0604020202020204" pitchFamily="34" charset="0"/>
                              <a:cs typeface="Arial" panose="020B0604020202020204" pitchFamily="34" charset="0"/>
                            </a:rPr>
                            <a:t> – the estimated economic</a:t>
                          </a:r>
                          <a:r>
                            <a:rPr lang="en-US" sz="1400" baseline="0" dirty="0">
                              <a:latin typeface="Arial" panose="020B0604020202020204" pitchFamily="34" charset="0"/>
                              <a:cs typeface="Arial" panose="020B0604020202020204" pitchFamily="34" charset="0"/>
                            </a:rPr>
                            <a:t> capital for credit risk.</a:t>
                          </a:r>
                          <a:endParaRPr lang="en-US"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209030387"/>
                      </a:ext>
                    </a:extLst>
                  </a:tr>
                </a:tbl>
              </a:graphicData>
            </a:graphic>
          </p:graphicFrame>
        </mc:Choice>
        <mc:Fallback xmlns="">
          <p:graphicFrame>
            <p:nvGraphicFramePr>
              <p:cNvPr id="4" name="Таблица 10">
                <a:extLst>
                  <a:ext uri="{FF2B5EF4-FFF2-40B4-BE49-F238E27FC236}">
                    <a16:creationId xmlns:a16="http://schemas.microsoft.com/office/drawing/2014/main" id="{D85C6022-3C7C-4292-8184-F7707B8A8682}"/>
                  </a:ext>
                </a:extLst>
              </p:cNvPr>
              <p:cNvGraphicFramePr>
                <a:graphicFrameLocks noGrp="1"/>
              </p:cNvGraphicFramePr>
              <p:nvPr>
                <p:extLst>
                  <p:ext uri="{D42A27DB-BD31-4B8C-83A1-F6EECF244321}">
                    <p14:modId xmlns:p14="http://schemas.microsoft.com/office/powerpoint/2010/main" val="1937658770"/>
                  </p:ext>
                </p:extLst>
              </p:nvPr>
            </p:nvGraphicFramePr>
            <p:xfrm>
              <a:off x="632619" y="2887916"/>
              <a:ext cx="10896600" cy="2827084"/>
            </p:xfrm>
            <a:graphic>
              <a:graphicData uri="http://schemas.openxmlformats.org/drawingml/2006/table">
                <a:tbl>
                  <a:tblPr firstRow="1" bandRow="1">
                    <a:tableStyleId>{8EC20E35-A176-4012-BC5E-935CFFF8708E}</a:tableStyleId>
                  </a:tblPr>
                  <a:tblGrid>
                    <a:gridCol w="5448300">
                      <a:extLst>
                        <a:ext uri="{9D8B030D-6E8A-4147-A177-3AD203B41FA5}">
                          <a16:colId xmlns:a16="http://schemas.microsoft.com/office/drawing/2014/main" val="2829400534"/>
                        </a:ext>
                      </a:extLst>
                    </a:gridCol>
                    <a:gridCol w="5448300">
                      <a:extLst>
                        <a:ext uri="{9D8B030D-6E8A-4147-A177-3AD203B41FA5}">
                          <a16:colId xmlns:a16="http://schemas.microsoft.com/office/drawing/2014/main" val="28073469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kern="1200" dirty="0">
                              <a:solidFill>
                                <a:schemeClr val="tx1"/>
                              </a:solidFill>
                              <a:effectLst/>
                              <a:latin typeface="+mn-lt"/>
                              <a:ea typeface="+mn-ea"/>
                              <a:cs typeface="+mn-cs"/>
                            </a:rPr>
                            <a:t>Prospective RAROC*</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kern="1200" dirty="0">
                              <a:solidFill>
                                <a:schemeClr val="tx1"/>
                              </a:solidFill>
                              <a:effectLst/>
                              <a:latin typeface="+mn-lt"/>
                              <a:ea typeface="+mn-ea"/>
                              <a:cs typeface="+mn-cs"/>
                            </a:rPr>
                            <a:t>Retrospective RAROC*</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2456244">
                    <a:tc>
                      <a:txBody>
                        <a:bodyPr/>
                        <a:lstStyle/>
                        <a:p>
                          <a:endParaRPr lang="en-US"/>
                        </a:p>
                      </a:txBody>
                      <a:tcPr>
                        <a:blipFill>
                          <a:blip r:embed="rId4"/>
                          <a:stretch>
                            <a:fillRect t="-16337" r="-100112" b="-2475"/>
                          </a:stretch>
                        </a:blipFill>
                      </a:tcPr>
                    </a:tc>
                    <a:tc>
                      <a:txBody>
                        <a:bodyPr/>
                        <a:lstStyle/>
                        <a:p>
                          <a:endParaRPr lang="en-US"/>
                        </a:p>
                      </a:txBody>
                      <a:tcPr>
                        <a:blipFill>
                          <a:blip r:embed="rId4"/>
                          <a:stretch>
                            <a:fillRect l="-100112" t="-16337" r="-224" b="-2475"/>
                          </a:stretch>
                        </a:blipFill>
                      </a:tcPr>
                    </a:tc>
                    <a:extLst>
                      <a:ext uri="{0D108BD9-81ED-4DB2-BD59-A6C34878D82A}">
                        <a16:rowId xmlns:a16="http://schemas.microsoft.com/office/drawing/2014/main" val="2209030387"/>
                      </a:ext>
                    </a:extLst>
                  </a:tr>
                </a:tbl>
              </a:graphicData>
            </a:graphic>
          </p:graphicFrame>
        </mc:Fallback>
      </mc:AlternateContent>
    </p:spTree>
    <p:extLst>
      <p:ext uri="{BB962C8B-B14F-4D97-AF65-F5344CB8AC3E}">
        <p14:creationId xmlns:p14="http://schemas.microsoft.com/office/powerpoint/2010/main" val="2679046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42</a:t>
            </a:fld>
            <a:endParaRPr lang="ru-RU" dirty="0"/>
          </a:p>
        </p:txBody>
      </p:sp>
      <p:sp>
        <p:nvSpPr>
          <p:cNvPr id="10243" name="Rectangle 3"/>
          <p:cNvSpPr>
            <a:spLocks noGrp="1" noRot="1" noChangeArrowheads="1"/>
          </p:cNvSpPr>
          <p:nvPr>
            <p:ph sz="quarter" idx="1"/>
          </p:nvPr>
        </p:nvSpPr>
        <p:spPr>
          <a:xfrm>
            <a:off x="609600" y="1588532"/>
            <a:ext cx="10969624" cy="4736068"/>
          </a:xfrm>
        </p:spPr>
        <p:txBody>
          <a:bodyPr>
            <a:noAutofit/>
          </a:bodyPr>
          <a:lstStyle/>
          <a:p>
            <a:pPr marL="0" indent="0" algn="just">
              <a:buNone/>
            </a:pPr>
            <a:br>
              <a:rPr lang="en-US" sz="800" dirty="0"/>
            </a:br>
            <a:endParaRPr lang="en-US" sz="1050" dirty="0">
              <a:latin typeface="Arial" panose="020B0604020202020204" pitchFamily="34" charset="0"/>
              <a:cs typeface="Arial" panose="020B0604020202020204" pitchFamily="34" charset="0"/>
            </a:endParaRPr>
          </a:p>
          <a:p>
            <a:pPr marL="0" indent="0" algn="just">
              <a:buNone/>
            </a:pPr>
            <a:endParaRPr lang="en-US" sz="1400" b="0" i="0" u="sng" dirty="0">
              <a:solidFill>
                <a:srgbClr val="000000"/>
              </a:solidFill>
              <a:effectLst/>
              <a:latin typeface="Arial" panose="020B0604020202020204" pitchFamily="34" charset="0"/>
              <a:cs typeface="Arial" panose="020B0604020202020204" pitchFamily="34" charset="0"/>
            </a:endParaRPr>
          </a:p>
          <a:p>
            <a:pPr marL="0" indent="0" algn="just">
              <a:buNone/>
            </a:pPr>
            <a:r>
              <a:rPr lang="en-US" sz="1400" dirty="0">
                <a:solidFill>
                  <a:srgbClr val="000000"/>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C518AD4-53BB-4EC0-AAA7-7ACAF7D30963}"/>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Risk-adjusted return on capital (RAROC)</a:t>
            </a:r>
            <a:endParaRPr lang="ru-RU" sz="25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2BF1E4-4E90-4D4F-AD2E-73CA907C080A}"/>
              </a:ext>
            </a:extLst>
          </p:cNvPr>
          <p:cNvSpPr txBox="1"/>
          <p:nvPr/>
        </p:nvSpPr>
        <p:spPr>
          <a:xfrm>
            <a:off x="609600" y="1143000"/>
            <a:ext cx="10972800" cy="369332"/>
          </a:xfrm>
          <a:prstGeom prst="rect">
            <a:avLst/>
          </a:prstGeom>
          <a:noFill/>
        </p:spPr>
        <p:txBody>
          <a:bodyPr wrap="square" rtlCol="0">
            <a:spAutoFit/>
          </a:bodyPr>
          <a:lstStyle/>
          <a:p>
            <a:pPr algn="ctr"/>
            <a:r>
              <a:rPr lang="en-US" sz="1800" b="1" i="0" dirty="0">
                <a:solidFill>
                  <a:srgbClr val="000000"/>
                </a:solidFill>
                <a:effectLst/>
                <a:latin typeface="Arial" panose="020B0604020202020204" pitchFamily="34" charset="0"/>
                <a:cs typeface="Arial" panose="020B0604020202020204" pitchFamily="34" charset="0"/>
              </a:rPr>
              <a:t>RAROC. Business application</a:t>
            </a:r>
            <a:endParaRPr lang="ru-RU" b="1" dirty="0">
              <a:latin typeface="Arial" panose="020B0604020202020204" pitchFamily="34" charset="0"/>
              <a:cs typeface="Arial" panose="020B0604020202020204" pitchFamily="34" charset="0"/>
            </a:endParaRPr>
          </a:p>
        </p:txBody>
      </p:sp>
      <p:grpSp>
        <p:nvGrpSpPr>
          <p:cNvPr id="43" name="Группа 42">
            <a:extLst>
              <a:ext uri="{FF2B5EF4-FFF2-40B4-BE49-F238E27FC236}">
                <a16:creationId xmlns:a16="http://schemas.microsoft.com/office/drawing/2014/main" id="{44ABC6CE-4A8D-4074-9857-B6EBE19327D0}"/>
              </a:ext>
            </a:extLst>
          </p:cNvPr>
          <p:cNvGrpSpPr/>
          <p:nvPr/>
        </p:nvGrpSpPr>
        <p:grpSpPr>
          <a:xfrm>
            <a:off x="609600" y="1648752"/>
            <a:ext cx="10683685" cy="4365853"/>
            <a:chOff x="609600" y="1648752"/>
            <a:chExt cx="10683685" cy="4365853"/>
          </a:xfrm>
        </p:grpSpPr>
        <p:grpSp>
          <p:nvGrpSpPr>
            <p:cNvPr id="42" name="Группа 41">
              <a:extLst>
                <a:ext uri="{FF2B5EF4-FFF2-40B4-BE49-F238E27FC236}">
                  <a16:creationId xmlns:a16="http://schemas.microsoft.com/office/drawing/2014/main" id="{E21C3023-6AFF-42A1-B1C8-5D31D4E4CD97}"/>
                </a:ext>
              </a:extLst>
            </p:cNvPr>
            <p:cNvGrpSpPr/>
            <p:nvPr/>
          </p:nvGrpSpPr>
          <p:grpSpPr>
            <a:xfrm>
              <a:off x="609600" y="1648752"/>
              <a:ext cx="10683685" cy="4365853"/>
              <a:chOff x="609600" y="1648752"/>
              <a:chExt cx="10683685" cy="4365853"/>
            </a:xfrm>
          </p:grpSpPr>
          <p:grpSp>
            <p:nvGrpSpPr>
              <p:cNvPr id="41" name="Группа 40">
                <a:extLst>
                  <a:ext uri="{FF2B5EF4-FFF2-40B4-BE49-F238E27FC236}">
                    <a16:creationId xmlns:a16="http://schemas.microsoft.com/office/drawing/2014/main" id="{F44E5E8E-13F0-4B5A-B21D-223454E64E27}"/>
                  </a:ext>
                </a:extLst>
              </p:cNvPr>
              <p:cNvGrpSpPr/>
              <p:nvPr/>
            </p:nvGrpSpPr>
            <p:grpSpPr>
              <a:xfrm>
                <a:off x="609600" y="1648752"/>
                <a:ext cx="10683685" cy="4365853"/>
                <a:chOff x="609600" y="1648752"/>
                <a:chExt cx="10683685" cy="4365853"/>
              </a:xfrm>
            </p:grpSpPr>
            <p:grpSp>
              <p:nvGrpSpPr>
                <p:cNvPr id="37" name="Группа 36">
                  <a:extLst>
                    <a:ext uri="{FF2B5EF4-FFF2-40B4-BE49-F238E27FC236}">
                      <a16:creationId xmlns:a16="http://schemas.microsoft.com/office/drawing/2014/main" id="{2B70F6DB-34C3-46FC-8080-7E98676F7E1A}"/>
                    </a:ext>
                  </a:extLst>
                </p:cNvPr>
                <p:cNvGrpSpPr/>
                <p:nvPr/>
              </p:nvGrpSpPr>
              <p:grpSpPr>
                <a:xfrm>
                  <a:off x="609600" y="1648752"/>
                  <a:ext cx="10683685" cy="4365853"/>
                  <a:chOff x="609600" y="1648752"/>
                  <a:chExt cx="10683685" cy="4365853"/>
                </a:xfrm>
              </p:grpSpPr>
              <p:grpSp>
                <p:nvGrpSpPr>
                  <p:cNvPr id="35" name="Группа 34">
                    <a:extLst>
                      <a:ext uri="{FF2B5EF4-FFF2-40B4-BE49-F238E27FC236}">
                        <a16:creationId xmlns:a16="http://schemas.microsoft.com/office/drawing/2014/main" id="{4353DB3D-7BA2-4FEA-AE89-DD7EAC72A651}"/>
                      </a:ext>
                    </a:extLst>
                  </p:cNvPr>
                  <p:cNvGrpSpPr/>
                  <p:nvPr/>
                </p:nvGrpSpPr>
                <p:grpSpPr>
                  <a:xfrm>
                    <a:off x="609600" y="1648752"/>
                    <a:ext cx="10683685" cy="4365853"/>
                    <a:chOff x="609600" y="1648752"/>
                    <a:chExt cx="10683685" cy="4365853"/>
                  </a:xfrm>
                </p:grpSpPr>
                <p:grpSp>
                  <p:nvGrpSpPr>
                    <p:cNvPr id="31" name="Группа 30">
                      <a:extLst>
                        <a:ext uri="{FF2B5EF4-FFF2-40B4-BE49-F238E27FC236}">
                          <a16:creationId xmlns:a16="http://schemas.microsoft.com/office/drawing/2014/main" id="{D80CBE54-B0F4-4A2F-AD80-D5BE45A1FD99}"/>
                        </a:ext>
                      </a:extLst>
                    </p:cNvPr>
                    <p:cNvGrpSpPr/>
                    <p:nvPr/>
                  </p:nvGrpSpPr>
                  <p:grpSpPr>
                    <a:xfrm>
                      <a:off x="609600" y="1648752"/>
                      <a:ext cx="10683685" cy="4365853"/>
                      <a:chOff x="609600" y="1648752"/>
                      <a:chExt cx="10683685" cy="4365853"/>
                    </a:xfrm>
                  </p:grpSpPr>
                  <p:sp>
                    <p:nvSpPr>
                      <p:cNvPr id="9" name="Прямоугольник 8">
                        <a:extLst>
                          <a:ext uri="{FF2B5EF4-FFF2-40B4-BE49-F238E27FC236}">
                            <a16:creationId xmlns:a16="http://schemas.microsoft.com/office/drawing/2014/main" id="{21224FA1-23EF-4F39-9EBF-F8D96588ED5E}"/>
                          </a:ext>
                        </a:extLst>
                      </p:cNvPr>
                      <p:cNvSpPr/>
                      <p:nvPr/>
                    </p:nvSpPr>
                    <p:spPr>
                      <a:xfrm>
                        <a:off x="8933752" y="1887619"/>
                        <a:ext cx="1905000" cy="59921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It would destroy value for the bank.</a:t>
                        </a:r>
                        <a:endParaRPr lang="ru-RU" sz="1400" dirty="0"/>
                      </a:p>
                    </p:txBody>
                  </p:sp>
                  <p:grpSp>
                    <p:nvGrpSpPr>
                      <p:cNvPr id="28" name="Группа 27">
                        <a:extLst>
                          <a:ext uri="{FF2B5EF4-FFF2-40B4-BE49-F238E27FC236}">
                            <a16:creationId xmlns:a16="http://schemas.microsoft.com/office/drawing/2014/main" id="{266F083A-115C-451A-92D0-84656F0E69C6}"/>
                          </a:ext>
                        </a:extLst>
                      </p:cNvPr>
                      <p:cNvGrpSpPr/>
                      <p:nvPr/>
                    </p:nvGrpSpPr>
                    <p:grpSpPr>
                      <a:xfrm>
                        <a:off x="609600" y="1648752"/>
                        <a:ext cx="10683685" cy="4365853"/>
                        <a:chOff x="609600" y="1648752"/>
                        <a:chExt cx="10683685" cy="4365853"/>
                      </a:xfrm>
                    </p:grpSpPr>
                    <p:sp>
                      <p:nvSpPr>
                        <p:cNvPr id="11" name="Шестиугольник 10">
                          <a:extLst>
                            <a:ext uri="{FF2B5EF4-FFF2-40B4-BE49-F238E27FC236}">
                              <a16:creationId xmlns:a16="http://schemas.microsoft.com/office/drawing/2014/main" id="{A9A54119-DC7F-4339-8A69-F738549B9771}"/>
                            </a:ext>
                          </a:extLst>
                        </p:cNvPr>
                        <p:cNvSpPr/>
                        <p:nvPr/>
                      </p:nvSpPr>
                      <p:spPr>
                        <a:xfrm>
                          <a:off x="4687379" y="3483263"/>
                          <a:ext cx="2814066" cy="1012537"/>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Is there the potential for cross-selling to earn more?</a:t>
                          </a:r>
                          <a:endParaRPr lang="ru-RU" sz="1400" dirty="0"/>
                        </a:p>
                      </p:txBody>
                    </p:sp>
                    <p:sp>
                      <p:nvSpPr>
                        <p:cNvPr id="14" name="Шестиугольник 13">
                          <a:extLst>
                            <a:ext uri="{FF2B5EF4-FFF2-40B4-BE49-F238E27FC236}">
                              <a16:creationId xmlns:a16="http://schemas.microsoft.com/office/drawing/2014/main" id="{C673CC6A-968A-40AE-9D24-9E3AD740C4FE}"/>
                            </a:ext>
                          </a:extLst>
                        </p:cNvPr>
                        <p:cNvSpPr/>
                        <p:nvPr/>
                      </p:nvSpPr>
                      <p:spPr>
                        <a:xfrm>
                          <a:off x="8479219" y="3483263"/>
                          <a:ext cx="2814066" cy="1012537"/>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Can we get a new customer (or retain the current one) creating the value for the bank?</a:t>
                          </a:r>
                          <a:endParaRPr lang="ru-RU" sz="1400" dirty="0"/>
                        </a:p>
                      </p:txBody>
                    </p:sp>
                    <p:grpSp>
                      <p:nvGrpSpPr>
                        <p:cNvPr id="22" name="Группа 21">
                          <a:extLst>
                            <a:ext uri="{FF2B5EF4-FFF2-40B4-BE49-F238E27FC236}">
                              <a16:creationId xmlns:a16="http://schemas.microsoft.com/office/drawing/2014/main" id="{4219ABBE-9B3A-4AB0-8C21-8DA6D960BE64}"/>
                            </a:ext>
                          </a:extLst>
                        </p:cNvPr>
                        <p:cNvGrpSpPr/>
                        <p:nvPr/>
                      </p:nvGrpSpPr>
                      <p:grpSpPr>
                        <a:xfrm>
                          <a:off x="609600" y="1648752"/>
                          <a:ext cx="3505200" cy="4365853"/>
                          <a:chOff x="609600" y="1648752"/>
                          <a:chExt cx="3505200" cy="4365853"/>
                        </a:xfrm>
                      </p:grpSpPr>
                      <p:sp>
                        <p:nvSpPr>
                          <p:cNvPr id="4" name="Прямоугольник: скругленные углы 3">
                            <a:extLst>
                              <a:ext uri="{FF2B5EF4-FFF2-40B4-BE49-F238E27FC236}">
                                <a16:creationId xmlns:a16="http://schemas.microsoft.com/office/drawing/2014/main" id="{6EB24827-1CCA-445F-B8FC-34A7B1437D62}"/>
                              </a:ext>
                            </a:extLst>
                          </p:cNvPr>
                          <p:cNvSpPr/>
                          <p:nvPr/>
                        </p:nvSpPr>
                        <p:spPr>
                          <a:xfrm>
                            <a:off x="609600" y="1648752"/>
                            <a:ext cx="3505200" cy="838077"/>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Should we enter into a transaction/product or keep running business?</a:t>
                            </a:r>
                            <a:endParaRPr lang="ru-RU" sz="1600" dirty="0"/>
                          </a:p>
                        </p:txBody>
                      </p:sp>
                      <mc:AlternateContent xmlns:mc="http://schemas.openxmlformats.org/markup-compatibility/2006" xmlns:a14="http://schemas.microsoft.com/office/drawing/2010/main">
                        <mc:Choice Requires="a14">
                          <p:sp>
                            <p:nvSpPr>
                              <p:cNvPr id="7" name="Шестиугольник 6">
                                <a:extLst>
                                  <a:ext uri="{FF2B5EF4-FFF2-40B4-BE49-F238E27FC236}">
                                    <a16:creationId xmlns:a16="http://schemas.microsoft.com/office/drawing/2014/main" id="{0A73B126-141B-4CB9-98F4-2C3E2F8E4E59}"/>
                                  </a:ext>
                                </a:extLst>
                              </p:cNvPr>
                              <p:cNvSpPr/>
                              <p:nvPr/>
                            </p:nvSpPr>
                            <p:spPr>
                              <a:xfrm>
                                <a:off x="898715" y="3489097"/>
                                <a:ext cx="2926969" cy="1012537"/>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RAROC&gt;=</a:t>
                                </a:r>
                                <a14:m>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𝑟</m:t>
                                        </m:r>
                                      </m:e>
                                      <m:sub>
                                        <m:r>
                                          <a:rPr lang="en-GB" sz="1400" b="0" i="1" smtClean="0">
                                            <a:latin typeface="Cambria Math" panose="02040503050406030204" pitchFamily="18" charset="0"/>
                                          </a:rPr>
                                          <m:t>𝑒</m:t>
                                        </m:r>
                                      </m:sub>
                                    </m:sSub>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𝑟</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𝑠</m:t>
                                            </m:r>
                                          </m:e>
                                          <m:sub>
                                            <m:r>
                                              <a:rPr lang="en-GB" sz="1400" b="0" i="1" smtClean="0">
                                                <a:latin typeface="Cambria Math" panose="02040503050406030204" pitchFamily="18" charset="0"/>
                                              </a:rPr>
                                              <m:t>𝑓</m:t>
                                            </m:r>
                                          </m:sub>
                                        </m:sSub>
                                      </m:e>
                                    </m:d>
                                  </m:oMath>
                                </a14:m>
                                <a:endParaRPr lang="ru-RU" sz="1400" dirty="0"/>
                              </a:p>
                            </p:txBody>
                          </p:sp>
                        </mc:Choice>
                        <mc:Fallback xmlns="">
                          <p:sp>
                            <p:nvSpPr>
                              <p:cNvPr id="7" name="Шестиугольник 6">
                                <a:extLst>
                                  <a:ext uri="{FF2B5EF4-FFF2-40B4-BE49-F238E27FC236}">
                                    <a16:creationId xmlns:a16="http://schemas.microsoft.com/office/drawing/2014/main" id="{0A73B126-141B-4CB9-98F4-2C3E2F8E4E59}"/>
                                  </a:ext>
                                </a:extLst>
                              </p:cNvPr>
                              <p:cNvSpPr>
                                <a:spLocks noRot="1" noChangeAspect="1" noMove="1" noResize="1" noEditPoints="1" noAdjustHandles="1" noChangeArrowheads="1" noChangeShapeType="1" noTextEdit="1"/>
                              </p:cNvSpPr>
                              <p:nvPr/>
                            </p:nvSpPr>
                            <p:spPr>
                              <a:xfrm>
                                <a:off x="898715" y="3489097"/>
                                <a:ext cx="2926969" cy="1012537"/>
                              </a:xfrm>
                              <a:prstGeom prst="hexagon">
                                <a:avLst/>
                              </a:prstGeom>
                              <a:blipFill>
                                <a:blip r:embed="rId3"/>
                                <a:stretch>
                                  <a:fillRect/>
                                </a:stretch>
                              </a:blipFill>
                            </p:spPr>
                            <p:txBody>
                              <a:bodyPr/>
                              <a:lstStyle/>
                              <a:p>
                                <a:r>
                                  <a:rPr lang="en-GB">
                                    <a:noFill/>
                                  </a:rPr>
                                  <a:t> </a:t>
                                </a:r>
                              </a:p>
                            </p:txBody>
                          </p:sp>
                        </mc:Fallback>
                      </mc:AlternateContent>
                      <p:sp>
                        <p:nvSpPr>
                          <p:cNvPr id="16" name="Прямоугольник 15">
                            <a:extLst>
                              <a:ext uri="{FF2B5EF4-FFF2-40B4-BE49-F238E27FC236}">
                                <a16:creationId xmlns:a16="http://schemas.microsoft.com/office/drawing/2014/main" id="{D783A2C5-C0AD-4A1D-80FD-6560B28DF185}"/>
                              </a:ext>
                            </a:extLst>
                          </p:cNvPr>
                          <p:cNvSpPr/>
                          <p:nvPr/>
                        </p:nvSpPr>
                        <p:spPr>
                          <a:xfrm>
                            <a:off x="1447800" y="5415395"/>
                            <a:ext cx="1905000" cy="59921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It would create value for the bank.</a:t>
                            </a:r>
                            <a:endParaRPr lang="ru-RU" sz="1400" dirty="0"/>
                          </a:p>
                        </p:txBody>
                      </p:sp>
                      <p:cxnSp>
                        <p:nvCxnSpPr>
                          <p:cNvPr id="15" name="Прямая со стрелкой 14">
                            <a:extLst>
                              <a:ext uri="{FF2B5EF4-FFF2-40B4-BE49-F238E27FC236}">
                                <a16:creationId xmlns:a16="http://schemas.microsoft.com/office/drawing/2014/main" id="{076B0A47-E668-4BDB-8014-952C12E0E733}"/>
                              </a:ext>
                            </a:extLst>
                          </p:cNvPr>
                          <p:cNvCxnSpPr>
                            <a:stCxn id="4" idx="2"/>
                          </p:cNvCxnSpPr>
                          <p:nvPr/>
                        </p:nvCxnSpPr>
                        <p:spPr>
                          <a:xfrm flipH="1">
                            <a:off x="2362199" y="2486829"/>
                            <a:ext cx="1" cy="100226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a:extLst>
                              <a:ext uri="{FF2B5EF4-FFF2-40B4-BE49-F238E27FC236}">
                                <a16:creationId xmlns:a16="http://schemas.microsoft.com/office/drawing/2014/main" id="{65E1ED6C-1BC0-4A64-9C65-E31D85EBFE08}"/>
                              </a:ext>
                            </a:extLst>
                          </p:cNvPr>
                          <p:cNvCxnSpPr>
                            <a:cxnSpLocks/>
                            <a:endCxn id="16" idx="0"/>
                          </p:cNvCxnSpPr>
                          <p:nvPr/>
                        </p:nvCxnSpPr>
                        <p:spPr>
                          <a:xfrm>
                            <a:off x="2400300" y="4501634"/>
                            <a:ext cx="0" cy="91376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24" name="Прямая со стрелкой 23">
                          <a:extLst>
                            <a:ext uri="{FF2B5EF4-FFF2-40B4-BE49-F238E27FC236}">
                              <a16:creationId xmlns:a16="http://schemas.microsoft.com/office/drawing/2014/main" id="{BD15C917-B5E9-4D7E-9A7F-96767706343B}"/>
                            </a:ext>
                          </a:extLst>
                        </p:cNvPr>
                        <p:cNvCxnSpPr>
                          <a:stCxn id="7" idx="0"/>
                          <a:endCxn id="11" idx="3"/>
                        </p:cNvCxnSpPr>
                        <p:nvPr/>
                      </p:nvCxnSpPr>
                      <p:spPr>
                        <a:xfrm flipV="1">
                          <a:off x="3825684" y="3989532"/>
                          <a:ext cx="861695" cy="5834"/>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Прямая со стрелкой 26">
                          <a:extLst>
                            <a:ext uri="{FF2B5EF4-FFF2-40B4-BE49-F238E27FC236}">
                              <a16:creationId xmlns:a16="http://schemas.microsoft.com/office/drawing/2014/main" id="{16CBB09E-E9EC-4D91-9386-203C7DEE3738}"/>
                            </a:ext>
                          </a:extLst>
                        </p:cNvPr>
                        <p:cNvCxnSpPr>
                          <a:cxnSpLocks/>
                          <a:stCxn id="11" idx="0"/>
                          <a:endCxn id="14" idx="3"/>
                        </p:cNvCxnSpPr>
                        <p:nvPr/>
                      </p:nvCxnSpPr>
                      <p:spPr>
                        <a:xfrm>
                          <a:off x="7501445" y="3989532"/>
                          <a:ext cx="977774"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30" name="Прямая со стрелкой 29">
                        <a:extLst>
                          <a:ext uri="{FF2B5EF4-FFF2-40B4-BE49-F238E27FC236}">
                            <a16:creationId xmlns:a16="http://schemas.microsoft.com/office/drawing/2014/main" id="{0E607199-D16F-4703-A4DB-B7C72F85E2AA}"/>
                          </a:ext>
                        </a:extLst>
                      </p:cNvPr>
                      <p:cNvCxnSpPr>
                        <a:endCxn id="9" idx="2"/>
                      </p:cNvCxnSpPr>
                      <p:nvPr/>
                    </p:nvCxnSpPr>
                    <p:spPr>
                      <a:xfrm flipV="1">
                        <a:off x="9886252" y="2486829"/>
                        <a:ext cx="0" cy="996434"/>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33" name="Соединитель: уступ 32">
                      <a:extLst>
                        <a:ext uri="{FF2B5EF4-FFF2-40B4-BE49-F238E27FC236}">
                          <a16:creationId xmlns:a16="http://schemas.microsoft.com/office/drawing/2014/main" id="{8C05241F-A6E3-4C98-9CF9-650F3389AA04}"/>
                        </a:ext>
                      </a:extLst>
                    </p:cNvPr>
                    <p:cNvCxnSpPr>
                      <a:endCxn id="16" idx="3"/>
                    </p:cNvCxnSpPr>
                    <p:nvPr/>
                  </p:nvCxnSpPr>
                  <p:spPr>
                    <a:xfrm rot="10800000" flipV="1">
                      <a:off x="3352800" y="4495800"/>
                      <a:ext cx="6533452" cy="1219200"/>
                    </a:xfrm>
                    <a:prstGeom prst="bentConnector3">
                      <a:avLst>
                        <a:gd name="adj1" fmla="val -21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36" name="TextBox 35">
                    <a:extLst>
                      <a:ext uri="{FF2B5EF4-FFF2-40B4-BE49-F238E27FC236}">
                        <a16:creationId xmlns:a16="http://schemas.microsoft.com/office/drawing/2014/main" id="{78C5F8E7-9EF5-4D85-ACE7-2067BD273B4C}"/>
                      </a:ext>
                    </a:extLst>
                  </p:cNvPr>
                  <p:cNvSpPr txBox="1"/>
                  <p:nvPr/>
                </p:nvSpPr>
                <p:spPr>
                  <a:xfrm>
                    <a:off x="1727092" y="4776205"/>
                    <a:ext cx="635107" cy="387798"/>
                  </a:xfrm>
                  <a:prstGeom prst="rect">
                    <a:avLst/>
                  </a:prstGeom>
                  <a:noFill/>
                </p:spPr>
                <p:txBody>
                  <a:bodyPr wrap="square" rtlCol="0">
                    <a:spAutoFit/>
                  </a:bodyPr>
                  <a:lstStyle/>
                  <a:p>
                    <a:pPr algn="ctr"/>
                    <a:r>
                      <a:rPr lang="en-GB" dirty="0"/>
                      <a:t>Yes</a:t>
                    </a:r>
                    <a:endParaRPr lang="ru-RU" dirty="0"/>
                  </a:p>
                </p:txBody>
              </p:sp>
              <p:sp>
                <p:nvSpPr>
                  <p:cNvPr id="39" name="TextBox 38">
                    <a:extLst>
                      <a:ext uri="{FF2B5EF4-FFF2-40B4-BE49-F238E27FC236}">
                        <a16:creationId xmlns:a16="http://schemas.microsoft.com/office/drawing/2014/main" id="{75B0525F-57EE-4D4F-8924-59B0DD726B64}"/>
                      </a:ext>
                    </a:extLst>
                  </p:cNvPr>
                  <p:cNvSpPr txBox="1"/>
                  <p:nvPr/>
                </p:nvSpPr>
                <p:spPr>
                  <a:xfrm>
                    <a:off x="9220203" y="4769637"/>
                    <a:ext cx="662120" cy="387798"/>
                  </a:xfrm>
                  <a:prstGeom prst="rect">
                    <a:avLst/>
                  </a:prstGeom>
                  <a:noFill/>
                </p:spPr>
                <p:txBody>
                  <a:bodyPr wrap="square" rtlCol="0">
                    <a:spAutoFit/>
                  </a:bodyPr>
                  <a:lstStyle/>
                  <a:p>
                    <a:pPr algn="ctr"/>
                    <a:r>
                      <a:rPr lang="en-GB" dirty="0"/>
                      <a:t>Yes</a:t>
                    </a:r>
                    <a:endParaRPr lang="ru-RU" dirty="0"/>
                  </a:p>
                </p:txBody>
              </p:sp>
            </p:grpSp>
            <p:cxnSp>
              <p:nvCxnSpPr>
                <p:cNvPr id="40" name="Прямая соединительная линия 39">
                  <a:extLst>
                    <a:ext uri="{FF2B5EF4-FFF2-40B4-BE49-F238E27FC236}">
                      <a16:creationId xmlns:a16="http://schemas.microsoft.com/office/drawing/2014/main" id="{559C1AF9-CFFB-4336-85BD-B5462C6B7E22}"/>
                    </a:ext>
                  </a:extLst>
                </p:cNvPr>
                <p:cNvCxnSpPr/>
                <p:nvPr/>
              </p:nvCxnSpPr>
              <p:spPr>
                <a:xfrm>
                  <a:off x="6096000" y="4495800"/>
                  <a:ext cx="0" cy="121920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44" name="TextBox 43">
                <a:extLst>
                  <a:ext uri="{FF2B5EF4-FFF2-40B4-BE49-F238E27FC236}">
                    <a16:creationId xmlns:a16="http://schemas.microsoft.com/office/drawing/2014/main" id="{E67428EA-FCDE-4915-8487-837268CBF63B}"/>
                  </a:ext>
                </a:extLst>
              </p:cNvPr>
              <p:cNvSpPr txBox="1"/>
              <p:nvPr/>
            </p:nvSpPr>
            <p:spPr>
              <a:xfrm>
                <a:off x="5410202" y="4776205"/>
                <a:ext cx="670717" cy="387798"/>
              </a:xfrm>
              <a:prstGeom prst="rect">
                <a:avLst/>
              </a:prstGeom>
              <a:noFill/>
            </p:spPr>
            <p:txBody>
              <a:bodyPr wrap="square" rtlCol="0">
                <a:spAutoFit/>
              </a:bodyPr>
              <a:lstStyle/>
              <a:p>
                <a:pPr algn="ctr"/>
                <a:r>
                  <a:rPr lang="en-GB" dirty="0"/>
                  <a:t>Yes</a:t>
                </a:r>
                <a:endParaRPr lang="ru-RU" dirty="0"/>
              </a:p>
            </p:txBody>
          </p:sp>
        </p:grpSp>
        <p:sp>
          <p:nvSpPr>
            <p:cNvPr id="46" name="TextBox 45">
              <a:extLst>
                <a:ext uri="{FF2B5EF4-FFF2-40B4-BE49-F238E27FC236}">
                  <a16:creationId xmlns:a16="http://schemas.microsoft.com/office/drawing/2014/main" id="{16D74F40-CAA0-4552-841A-AB81FCB39E65}"/>
                </a:ext>
              </a:extLst>
            </p:cNvPr>
            <p:cNvSpPr txBox="1"/>
            <p:nvPr/>
          </p:nvSpPr>
          <p:spPr>
            <a:xfrm>
              <a:off x="3974743" y="3582100"/>
              <a:ext cx="563576" cy="369332"/>
            </a:xfrm>
            <a:prstGeom prst="rect">
              <a:avLst/>
            </a:prstGeom>
            <a:noFill/>
          </p:spPr>
          <p:txBody>
            <a:bodyPr wrap="square" rtlCol="0">
              <a:spAutoFit/>
            </a:bodyPr>
            <a:lstStyle/>
            <a:p>
              <a:pPr algn="ctr"/>
              <a:r>
                <a:rPr lang="en-GB" dirty="0"/>
                <a:t>No</a:t>
              </a:r>
              <a:endParaRPr lang="ru-RU" dirty="0"/>
            </a:p>
          </p:txBody>
        </p:sp>
        <p:sp>
          <p:nvSpPr>
            <p:cNvPr id="47" name="TextBox 46">
              <a:extLst>
                <a:ext uri="{FF2B5EF4-FFF2-40B4-BE49-F238E27FC236}">
                  <a16:creationId xmlns:a16="http://schemas.microsoft.com/office/drawing/2014/main" id="{08D2C495-CCBF-461A-93A3-05FB19189097}"/>
                </a:ext>
              </a:extLst>
            </p:cNvPr>
            <p:cNvSpPr txBox="1"/>
            <p:nvPr/>
          </p:nvSpPr>
          <p:spPr>
            <a:xfrm>
              <a:off x="7708544" y="3576057"/>
              <a:ext cx="563576" cy="369332"/>
            </a:xfrm>
            <a:prstGeom prst="rect">
              <a:avLst/>
            </a:prstGeom>
            <a:noFill/>
          </p:spPr>
          <p:txBody>
            <a:bodyPr wrap="square" rtlCol="0">
              <a:spAutoFit/>
            </a:bodyPr>
            <a:lstStyle/>
            <a:p>
              <a:pPr algn="ctr"/>
              <a:r>
                <a:rPr lang="en-GB" dirty="0"/>
                <a:t>No</a:t>
              </a:r>
              <a:endParaRPr lang="ru-RU" dirty="0"/>
            </a:p>
          </p:txBody>
        </p:sp>
        <p:sp>
          <p:nvSpPr>
            <p:cNvPr id="48" name="TextBox 47">
              <a:extLst>
                <a:ext uri="{FF2B5EF4-FFF2-40B4-BE49-F238E27FC236}">
                  <a16:creationId xmlns:a16="http://schemas.microsoft.com/office/drawing/2014/main" id="{FCFB8E88-CD01-4F3E-95FF-2274306A00AC}"/>
                </a:ext>
              </a:extLst>
            </p:cNvPr>
            <p:cNvSpPr txBox="1"/>
            <p:nvPr/>
          </p:nvSpPr>
          <p:spPr>
            <a:xfrm>
              <a:off x="9318747" y="2848336"/>
              <a:ext cx="563576" cy="369332"/>
            </a:xfrm>
            <a:prstGeom prst="rect">
              <a:avLst/>
            </a:prstGeom>
            <a:noFill/>
          </p:spPr>
          <p:txBody>
            <a:bodyPr wrap="square" rtlCol="0">
              <a:spAutoFit/>
            </a:bodyPr>
            <a:lstStyle/>
            <a:p>
              <a:pPr algn="ctr"/>
              <a:r>
                <a:rPr lang="en-GB" dirty="0"/>
                <a:t>No</a:t>
              </a:r>
              <a:endParaRPr lang="ru-RU" dirty="0"/>
            </a:p>
          </p:txBody>
        </p:sp>
      </p:grpSp>
    </p:spTree>
    <p:extLst>
      <p:ext uri="{BB962C8B-B14F-4D97-AF65-F5344CB8AC3E}">
        <p14:creationId xmlns:p14="http://schemas.microsoft.com/office/powerpoint/2010/main" val="2019111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Risk-adjusted return on capital (RAROC)</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43</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Cambria" panose="02040503050406030204" pitchFamily="18" charset="0"/>
              </a:rPr>
              <a:t>Case study 11. RAROC. </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Two years later. The bank Alpha is no longer dominating bank in retail segment as the international banking groups have entered the local market. The retail business of the bank Alpha is operating under liquidity constraints and portfolio limits. Jack Peterson, credit analyst, has just received ten loan applications and applicants’ details from the loan officer. He is going to conduct credit analysis and make a recommendation to proceed or not with the loans given existing limits. </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Given that Jack can make only five positive recommendations to proceed with loan, identify the loans, which would create value for the bank. Justify your choice. </a:t>
            </a:r>
          </a:p>
          <a:p>
            <a:pPr marL="0" indent="0" algn="just">
              <a:buNone/>
            </a:pPr>
            <a:r>
              <a:rPr lang="en-US" sz="1400" b="1" dirty="0">
                <a:latin typeface="Arial" panose="020B0604020202020204" pitchFamily="34" charset="0"/>
                <a:cs typeface="Arial" panose="020B0604020202020204" pitchFamily="34" charset="0"/>
              </a:rPr>
              <a:t>Solution:</a:t>
            </a:r>
          </a:p>
        </p:txBody>
      </p:sp>
      <p:graphicFrame>
        <p:nvGraphicFramePr>
          <p:cNvPr id="3" name="Таблица 2">
            <a:extLst>
              <a:ext uri="{FF2B5EF4-FFF2-40B4-BE49-F238E27FC236}">
                <a16:creationId xmlns:a16="http://schemas.microsoft.com/office/drawing/2014/main" id="{A1B9FA80-D34E-4952-8754-0F03685E97A7}"/>
              </a:ext>
            </a:extLst>
          </p:cNvPr>
          <p:cNvGraphicFramePr>
            <a:graphicFrameLocks noGrp="1"/>
          </p:cNvGraphicFramePr>
          <p:nvPr>
            <p:extLst>
              <p:ext uri="{D42A27DB-BD31-4B8C-83A1-F6EECF244321}">
                <p14:modId xmlns:p14="http://schemas.microsoft.com/office/powerpoint/2010/main" val="1975432517"/>
              </p:ext>
            </p:extLst>
          </p:nvPr>
        </p:nvGraphicFramePr>
        <p:xfrm>
          <a:off x="723901" y="3429000"/>
          <a:ext cx="10744198" cy="2644140"/>
        </p:xfrm>
        <a:graphic>
          <a:graphicData uri="http://schemas.openxmlformats.org/drawingml/2006/table">
            <a:tbl>
              <a:tblPr>
                <a:tableStyleId>{616DA210-FB5B-4158-B5E0-FEB733F419BA}</a:tableStyleId>
              </a:tblPr>
              <a:tblGrid>
                <a:gridCol w="229523">
                  <a:extLst>
                    <a:ext uri="{9D8B030D-6E8A-4147-A177-3AD203B41FA5}">
                      <a16:colId xmlns:a16="http://schemas.microsoft.com/office/drawing/2014/main" val="2282037353"/>
                    </a:ext>
                  </a:extLst>
                </a:gridCol>
                <a:gridCol w="788269">
                  <a:extLst>
                    <a:ext uri="{9D8B030D-6E8A-4147-A177-3AD203B41FA5}">
                      <a16:colId xmlns:a16="http://schemas.microsoft.com/office/drawing/2014/main" val="2249121521"/>
                    </a:ext>
                  </a:extLst>
                </a:gridCol>
                <a:gridCol w="816959">
                  <a:extLst>
                    <a:ext uri="{9D8B030D-6E8A-4147-A177-3AD203B41FA5}">
                      <a16:colId xmlns:a16="http://schemas.microsoft.com/office/drawing/2014/main" val="1953942589"/>
                    </a:ext>
                  </a:extLst>
                </a:gridCol>
                <a:gridCol w="1147616">
                  <a:extLst>
                    <a:ext uri="{9D8B030D-6E8A-4147-A177-3AD203B41FA5}">
                      <a16:colId xmlns:a16="http://schemas.microsoft.com/office/drawing/2014/main" val="1666335371"/>
                    </a:ext>
                  </a:extLst>
                </a:gridCol>
                <a:gridCol w="1004165">
                  <a:extLst>
                    <a:ext uri="{9D8B030D-6E8A-4147-A177-3AD203B41FA5}">
                      <a16:colId xmlns:a16="http://schemas.microsoft.com/office/drawing/2014/main" val="2642640244"/>
                    </a:ext>
                  </a:extLst>
                </a:gridCol>
                <a:gridCol w="646611">
                  <a:extLst>
                    <a:ext uri="{9D8B030D-6E8A-4147-A177-3AD203B41FA5}">
                      <a16:colId xmlns:a16="http://schemas.microsoft.com/office/drawing/2014/main" val="322368084"/>
                    </a:ext>
                  </a:extLst>
                </a:gridCol>
                <a:gridCol w="688570">
                  <a:extLst>
                    <a:ext uri="{9D8B030D-6E8A-4147-A177-3AD203B41FA5}">
                      <a16:colId xmlns:a16="http://schemas.microsoft.com/office/drawing/2014/main" val="4030350657"/>
                    </a:ext>
                  </a:extLst>
                </a:gridCol>
                <a:gridCol w="832022">
                  <a:extLst>
                    <a:ext uri="{9D8B030D-6E8A-4147-A177-3AD203B41FA5}">
                      <a16:colId xmlns:a16="http://schemas.microsoft.com/office/drawing/2014/main" val="1617900393"/>
                    </a:ext>
                  </a:extLst>
                </a:gridCol>
                <a:gridCol w="975474">
                  <a:extLst>
                    <a:ext uri="{9D8B030D-6E8A-4147-A177-3AD203B41FA5}">
                      <a16:colId xmlns:a16="http://schemas.microsoft.com/office/drawing/2014/main" val="3001753641"/>
                    </a:ext>
                  </a:extLst>
                </a:gridCol>
                <a:gridCol w="889402">
                  <a:extLst>
                    <a:ext uri="{9D8B030D-6E8A-4147-A177-3AD203B41FA5}">
                      <a16:colId xmlns:a16="http://schemas.microsoft.com/office/drawing/2014/main" val="1530467721"/>
                    </a:ext>
                  </a:extLst>
                </a:gridCol>
                <a:gridCol w="889402">
                  <a:extLst>
                    <a:ext uri="{9D8B030D-6E8A-4147-A177-3AD203B41FA5}">
                      <a16:colId xmlns:a16="http://schemas.microsoft.com/office/drawing/2014/main" val="2685439784"/>
                    </a:ext>
                  </a:extLst>
                </a:gridCol>
                <a:gridCol w="817676">
                  <a:extLst>
                    <a:ext uri="{9D8B030D-6E8A-4147-A177-3AD203B41FA5}">
                      <a16:colId xmlns:a16="http://schemas.microsoft.com/office/drawing/2014/main" val="3961022106"/>
                    </a:ext>
                  </a:extLst>
                </a:gridCol>
                <a:gridCol w="1018509">
                  <a:extLst>
                    <a:ext uri="{9D8B030D-6E8A-4147-A177-3AD203B41FA5}">
                      <a16:colId xmlns:a16="http://schemas.microsoft.com/office/drawing/2014/main" val="9311785"/>
                    </a:ext>
                  </a:extLst>
                </a:gridCol>
              </a:tblGrid>
              <a:tr h="548640">
                <a:tc>
                  <a:txBody>
                    <a:bodyPr/>
                    <a:lstStyle/>
                    <a:p>
                      <a:pPr algn="ctr" fontAlgn="ctr"/>
                      <a:r>
                        <a:rPr lang="ru-RU" sz="1200" u="none" strike="noStrike">
                          <a:effectLst/>
                          <a:latin typeface="Arial" panose="020B0604020202020204" pitchFamily="34" charset="0"/>
                          <a:cs typeface="Arial" panose="020B0604020202020204" pitchFamily="34" charset="0"/>
                        </a:rPr>
                        <a:t>#</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Loan ID</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Client ID</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Outstanding loan balance, USD</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Residual maturity, years</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PD</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LGD</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Funding and operating costs, %</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Correlation, R</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Credit EC, %</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ROE, %</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Market loan rate, %</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u="none" strike="noStrike">
                          <a:effectLst/>
                          <a:latin typeface="Arial" panose="020B0604020202020204" pitchFamily="34" charset="0"/>
                          <a:cs typeface="Arial" panose="020B0604020202020204" pitchFamily="34" charset="0"/>
                        </a:rPr>
                        <a:t>RAROC, %</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35616678"/>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L-100001</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a:effectLst/>
                          <a:latin typeface="Arial" panose="020B0604020202020204" pitchFamily="34" charset="0"/>
                          <a:cs typeface="Arial" panose="020B0604020202020204" pitchFamily="34" charset="0"/>
                        </a:rPr>
                        <a:t>C-990001</a:t>
                      </a:r>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1 000.00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10.11%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a:t>
                      </a:r>
                      <a:r>
                        <a:rPr lang="en-GB" sz="1200" u="none" strike="noStrike" dirty="0">
                          <a:effectLst/>
                          <a:latin typeface="Arial" panose="020B0604020202020204" pitchFamily="34" charset="0"/>
                          <a:cs typeface="Arial" panose="020B0604020202020204" pitchFamily="34" charset="0"/>
                        </a:rPr>
                        <a:t>5</a:t>
                      </a:r>
                      <a:r>
                        <a:rPr lang="ru-RU" sz="1200" u="none" strike="noStrike" dirty="0">
                          <a:effectLst/>
                          <a:latin typeface="Arial" panose="020B0604020202020204" pitchFamily="34" charset="0"/>
                          <a:cs typeface="Arial" panose="020B0604020202020204" pitchFamily="34" charset="0"/>
                        </a:rPr>
                        <a:t>.00%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solidFill>
                            <a:srgbClr val="FF0000"/>
                          </a:solidFill>
                          <a:effectLst/>
                          <a:latin typeface="Arial" panose="020B0604020202020204" pitchFamily="34" charset="0"/>
                          <a:cs typeface="Arial" panose="020B0604020202020204" pitchFamily="34" charset="0"/>
                        </a:rPr>
                        <a:t>-49.70%</a:t>
                      </a:r>
                      <a:endParaRPr lang="ru-RU" sz="12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089000827"/>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L-100002</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C-990002</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3.52%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6.84%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3.39%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29267041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L-100003</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C-990003</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60.00%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13.65%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136223629"/>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L-100004</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C-990004</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6.12%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5.00%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0.05</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7.24%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solidFill>
                            <a:srgbClr val="FF0000"/>
                          </a:solidFill>
                          <a:effectLst/>
                          <a:latin typeface="Arial" panose="020B0604020202020204" pitchFamily="34" charset="0"/>
                          <a:cs typeface="Arial" panose="020B0604020202020204" pitchFamily="34" charset="0"/>
                        </a:rPr>
                        <a:t>-19.98%</a:t>
                      </a:r>
                      <a:endParaRPr lang="ru-RU" sz="12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05293444"/>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L-100005</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C-990005</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6.12%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0.05</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7.24%</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solidFill>
                            <a:srgbClr val="FF0000"/>
                          </a:solidFill>
                          <a:effectLst/>
                          <a:latin typeface="Arial" panose="020B0604020202020204" pitchFamily="34" charset="0"/>
                          <a:cs typeface="Arial" panose="020B0604020202020204" pitchFamily="34" charset="0"/>
                        </a:rPr>
                        <a:t>-19.98%</a:t>
                      </a:r>
                      <a:endParaRPr lang="ru-RU" sz="12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1382394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L-100006</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C-990006</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6.50%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13.65%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77145606"/>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L-100007</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C-990007</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6.12%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7.24%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7.50%</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solidFill>
                            <a:srgbClr val="FF0000"/>
                          </a:solidFill>
                          <a:effectLst/>
                          <a:latin typeface="Arial" panose="020B0604020202020204" pitchFamily="34" charset="0"/>
                          <a:cs typeface="Arial" panose="020B0604020202020204" pitchFamily="34" charset="0"/>
                        </a:rPr>
                        <a:t>-19.98%</a:t>
                      </a:r>
                      <a:endParaRPr lang="ru-RU" sz="12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318349466"/>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L-100008</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C-990008</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55.06%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11.93%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solidFill>
                            <a:srgbClr val="FF0000"/>
                          </a:solidFill>
                          <a:effectLst/>
                          <a:latin typeface="Arial" panose="020B0604020202020204" pitchFamily="34" charset="0"/>
                          <a:cs typeface="Arial" panose="020B0604020202020204" pitchFamily="34" charset="0"/>
                        </a:rPr>
                        <a:t>-276.81%</a:t>
                      </a:r>
                      <a:endParaRPr lang="ru-RU" sz="12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9192710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L-100009</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C-990009</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3.52%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6.84%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3.39%</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636854994"/>
                  </a:ext>
                </a:extLst>
              </a:tr>
              <a:tr h="137160">
                <a:tc>
                  <a:txBody>
                    <a:bodyPr/>
                    <a:lstStyle/>
                    <a:p>
                      <a:pPr algn="ctr" fontAlgn="b"/>
                      <a:r>
                        <a:rPr lang="ru-RU" sz="1200" u="none" strike="noStrike">
                          <a:effectLst/>
                          <a:latin typeface="Arial" panose="020B0604020202020204" pitchFamily="34" charset="0"/>
                          <a:cs typeface="Arial" panose="020B0604020202020204" pitchFamily="34" charset="0"/>
                        </a:rPr>
                        <a:t>10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L-100010</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u="none" strike="noStrike" dirty="0">
                          <a:effectLst/>
                          <a:latin typeface="Arial" panose="020B0604020202020204" pitchFamily="34" charset="0"/>
                          <a:cs typeface="Arial" panose="020B0604020202020204" pitchFamily="34" charset="0"/>
                        </a:rPr>
                        <a:t>C-990010</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1 000.00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10.11%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a:t>
                      </a:r>
                      <a:endPar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solidFill>
                            <a:srgbClr val="FF0000"/>
                          </a:solidFill>
                          <a:effectLst/>
                          <a:latin typeface="Arial" panose="020B0604020202020204" pitchFamily="34" charset="0"/>
                          <a:cs typeface="Arial" panose="020B0604020202020204" pitchFamily="34" charset="0"/>
                        </a:rPr>
                        <a:t>-49.70%</a:t>
                      </a:r>
                      <a:endParaRPr lang="ru-RU" sz="12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65365337"/>
                  </a:ext>
                </a:extLst>
              </a:tr>
            </a:tbl>
          </a:graphicData>
        </a:graphic>
      </p:graphicFrame>
    </p:spTree>
    <p:extLst>
      <p:ext uri="{BB962C8B-B14F-4D97-AF65-F5344CB8AC3E}">
        <p14:creationId xmlns:p14="http://schemas.microsoft.com/office/powerpoint/2010/main" val="1519669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825625" y="0"/>
            <a:ext cx="8510588" cy="1066800"/>
          </a:xfrm>
        </p:spPr>
        <p:txBody>
          <a:bodyPr>
            <a:normAutofit/>
          </a:bodyPr>
          <a:lstStyle/>
          <a:p>
            <a:pPr algn="ctr"/>
            <a:r>
              <a:rPr lang="en-US" dirty="0"/>
              <a:t> </a:t>
            </a:r>
            <a:endParaRPr lang="ru-RU" dirty="0">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44</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RAROC. Summary</a:t>
            </a:r>
            <a:endParaRPr lang="ru-RU" sz="18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1CB3B60-0A92-4B92-AB53-455BDC8CB152}"/>
              </a:ext>
            </a:extLst>
          </p:cNvPr>
          <p:cNvSpPr txBox="1">
            <a:spLocks noRot="1" noChangeArrowheads="1"/>
          </p:cNvSpPr>
          <p:nvPr/>
        </p:nvSpPr>
        <p:spPr>
          <a:xfrm>
            <a:off x="609600" y="0"/>
            <a:ext cx="10972800" cy="10668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fontAlgn="auto">
              <a:lnSpc>
                <a:spcPct val="150000"/>
              </a:lnSpc>
              <a:spcBef>
                <a:spcPts val="600"/>
              </a:spcBef>
              <a:spcAft>
                <a:spcPts val="0"/>
              </a:spcAft>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Risk-adjusted return on capital (RAROC)</a:t>
            </a:r>
            <a:endParaRPr lang="ru-RU" sz="25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0" name="Таблица 10">
                <a:extLst>
                  <a:ext uri="{FF2B5EF4-FFF2-40B4-BE49-F238E27FC236}">
                    <a16:creationId xmlns:a16="http://schemas.microsoft.com/office/drawing/2014/main" id="{2A94B83D-B029-4100-8F5B-40EDF3A3CEB6}"/>
                  </a:ext>
                </a:extLst>
              </p:cNvPr>
              <p:cNvGraphicFramePr>
                <a:graphicFrameLocks noGrp="1"/>
              </p:cNvGraphicFramePr>
              <p:nvPr>
                <p:extLst>
                  <p:ext uri="{D42A27DB-BD31-4B8C-83A1-F6EECF244321}">
                    <p14:modId xmlns:p14="http://schemas.microsoft.com/office/powerpoint/2010/main" val="360073840"/>
                  </p:ext>
                </p:extLst>
              </p:nvPr>
            </p:nvGraphicFramePr>
            <p:xfrm>
              <a:off x="609600" y="1569720"/>
              <a:ext cx="10972800" cy="4617720"/>
            </p:xfrm>
            <a:graphic>
              <a:graphicData uri="http://schemas.openxmlformats.org/drawingml/2006/table">
                <a:tbl>
                  <a:tblPr firstRow="1" bandRow="1">
                    <a:tableStyleId>{8EC20E35-A176-4012-BC5E-935CFFF8708E}</a:tableStyleId>
                  </a:tblPr>
                  <a:tblGrid>
                    <a:gridCol w="5486400">
                      <a:extLst>
                        <a:ext uri="{9D8B030D-6E8A-4147-A177-3AD203B41FA5}">
                          <a16:colId xmlns:a16="http://schemas.microsoft.com/office/drawing/2014/main" val="1575681325"/>
                        </a:ext>
                      </a:extLst>
                    </a:gridCol>
                    <a:gridCol w="5486400">
                      <a:extLst>
                        <a:ext uri="{9D8B030D-6E8A-4147-A177-3AD203B41FA5}">
                          <a16:colId xmlns:a16="http://schemas.microsoft.com/office/drawing/2014/main" val="4003595017"/>
                        </a:ext>
                      </a:extLst>
                    </a:gridCol>
                  </a:tblGrid>
                  <a:tr h="370840">
                    <a:tc>
                      <a:txBody>
                        <a:bodyPr/>
                        <a:lstStyle/>
                        <a:p>
                          <a:pPr algn="ctr"/>
                          <a:r>
                            <a:rPr lang="ru-RU" sz="3000" b="1" dirty="0"/>
                            <a:t>+</a:t>
                          </a:r>
                        </a:p>
                      </a:txBody>
                      <a:tcPr/>
                    </a:tc>
                    <a:tc>
                      <a:txBody>
                        <a:bodyPr/>
                        <a:lstStyle/>
                        <a:p>
                          <a:pPr algn="ctr"/>
                          <a:r>
                            <a:rPr lang="ru-RU" sz="3000" b="1" dirty="0"/>
                            <a:t>-</a:t>
                          </a:r>
                        </a:p>
                      </a:txBody>
                      <a:tcPr/>
                    </a:tc>
                    <a:extLst>
                      <a:ext uri="{0D108BD9-81ED-4DB2-BD59-A6C34878D82A}">
                        <a16:rowId xmlns:a16="http://schemas.microsoft.com/office/drawing/2014/main" val="2981413151"/>
                      </a:ext>
                    </a:extLst>
                  </a:tr>
                  <a:tr h="370840">
                    <a:tc>
                      <a:txBody>
                        <a:bodyPr/>
                        <a:lstStyle/>
                        <a:p>
                          <a:pPr marL="171450" indent="-171450" algn="just">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RAROC summarizes risk and revenues in a single indicator measuring the profitability of a transaction, business line and the whole bank. </a:t>
                          </a:r>
                          <a:endParaRPr lang="ru-RU"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When the RAROC is lower than the bank’s hurdle rate, the investment is not made, when it is above, the transaction is made. </a:t>
                          </a:r>
                          <a:endParaRPr lang="ru-RU"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a:t>
                          </a:r>
                          <a:r>
                            <a:rPr lang="en-US" sz="1200" baseline="0" dirty="0">
                              <a:latin typeface="Arial" panose="020B0604020202020204" pitchFamily="34" charset="0"/>
                              <a:cs typeface="Arial" panose="020B0604020202020204" pitchFamily="34" charset="0"/>
                            </a:rPr>
                            <a:t> RAROC </a:t>
                          </a:r>
                          <a:r>
                            <a:rPr lang="en-US" sz="1200" dirty="0">
                              <a:latin typeface="Arial" panose="020B0604020202020204" pitchFamily="34" charset="0"/>
                              <a:cs typeface="Arial" panose="020B0604020202020204" pitchFamily="34" charset="0"/>
                            </a:rPr>
                            <a:t>satisfies the intuitive constraint. When </a:t>
                          </a:r>
                          <a14:m>
                            <m:oMath xmlns:m="http://schemas.openxmlformats.org/officeDocument/2006/math">
                              <m:r>
                                <a:rPr lang="en-GB" sz="1200" b="0" smtClean="0">
                                  <a:latin typeface="Cambria Math" panose="02040503050406030204" pitchFamily="18" charset="0"/>
                                </a:rPr>
                                <m:t>𝑅𝐴𝑅𝑂𝐶</m:t>
                              </m:r>
                              <m:d>
                                <m:dPr>
                                  <m:ctrlPr>
                                    <a:rPr lang="en-GB" sz="1200" b="0" i="1" smtClean="0">
                                      <a:latin typeface="Cambria Math" panose="02040503050406030204" pitchFamily="18" charset="0"/>
                                    </a:rPr>
                                  </m:ctrlPr>
                                </m:dPr>
                                <m:e>
                                  <m:sSub>
                                    <m:sSubPr>
                                      <m:ctrlPr>
                                        <a:rPr lang="en-GB" sz="1200" b="0" i="1" smtClean="0">
                                          <a:latin typeface="Cambria Math" panose="02040503050406030204" pitchFamily="18" charset="0"/>
                                        </a:rPr>
                                      </m:ctrlPr>
                                    </m:sSubPr>
                                    <m:e>
                                      <m:r>
                                        <a:rPr lang="en-GB" sz="1200" b="0" smtClean="0">
                                          <a:latin typeface="Cambria Math" panose="02040503050406030204" pitchFamily="18" charset="0"/>
                                        </a:rPr>
                                        <m:t>𝐴</m:t>
                                      </m:r>
                                    </m:e>
                                    <m:sub>
                                      <m:r>
                                        <a:rPr lang="en-GB" sz="1200" b="0" smtClean="0">
                                          <a:latin typeface="Cambria Math" panose="02040503050406030204" pitchFamily="18" charset="0"/>
                                        </a:rPr>
                                        <m:t>𝑖</m:t>
                                      </m:r>
                                    </m:sub>
                                  </m:sSub>
                                </m:e>
                              </m:d>
                              <m:r>
                                <a:rPr lang="en-GB" sz="1200">
                                  <a:latin typeface="Cambria Math" panose="02040503050406030204" pitchFamily="18" charset="0"/>
                                </a:rPr>
                                <m:t>&gt;</m:t>
                              </m:r>
                              <m:r>
                                <a:rPr lang="en-GB" sz="1200">
                                  <a:latin typeface="Cambria Math" panose="02040503050406030204" pitchFamily="18" charset="0"/>
                                </a:rPr>
                                <m:t>𝑅𝐴𝑅𝑂𝐶</m:t>
                              </m:r>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1</m:t>
                                      </m:r>
                                    </m:sub>
                                  </m:sSub>
                                  <m:r>
                                    <a:rPr lang="en-GB" sz="1200">
                                      <a:latin typeface="Cambria Math" panose="02040503050406030204" pitchFamily="18" charset="0"/>
                                    </a:rPr>
                                    <m:t>+…+</m:t>
                                  </m:r>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𝑛</m:t>
                                      </m:r>
                                    </m:sub>
                                  </m:sSub>
                                </m:e>
                              </m:d>
                            </m:oMath>
                          </a14:m>
                          <a:r>
                            <a:rPr lang="en-US" sz="1200" dirty="0">
                              <a:latin typeface="Arial" panose="020B0604020202020204" pitchFamily="34" charset="0"/>
                              <a:cs typeface="Arial" panose="020B0604020202020204" pitchFamily="34" charset="0"/>
                            </a:rPr>
                            <a:t>, then the RAROC of full portfolio should increase when the importance of </a:t>
                          </a:r>
                          <a14:m>
                            <m:oMath xmlns:m="http://schemas.openxmlformats.org/officeDocument/2006/math">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𝑖</m:t>
                                  </m:r>
                                </m:sub>
                              </m:sSub>
                              <m:r>
                                <a:rPr lang="en-GB" sz="1200">
                                  <a:latin typeface="Cambria Math" panose="02040503050406030204" pitchFamily="18" charset="0"/>
                                </a:rPr>
                                <m:t> </m:t>
                              </m:r>
                            </m:oMath>
                          </a14:m>
                          <a:r>
                            <a:rPr lang="en-US" sz="1200" dirty="0">
                              <a:latin typeface="Arial" panose="020B0604020202020204" pitchFamily="34" charset="0"/>
                              <a:cs typeface="Arial" panose="020B0604020202020204" pitchFamily="34" charset="0"/>
                            </a:rPr>
                            <a:t>is increased:</a:t>
                          </a:r>
                          <a:endParaRPr lang="ru-RU" sz="1200" dirty="0">
                            <a:latin typeface="Arial" panose="020B0604020202020204" pitchFamily="34" charset="0"/>
                            <a:cs typeface="Arial" panose="020B0604020202020204" pitchFamily="34" charset="0"/>
                          </a:endParaRPr>
                        </a:p>
                        <a:p>
                          <a:pPr marL="0" indent="0" algn="just">
                            <a:spcBef>
                              <a:spcPts val="600"/>
                            </a:spcBef>
                            <a:buFont typeface="Arial" panose="020B0604020202020204" pitchFamily="34" charset="0"/>
                            <a:buNone/>
                          </a:pPr>
                          <a:endParaRPr lang="ru-RU" sz="1200" dirty="0">
                            <a:latin typeface="Arial" panose="020B0604020202020204" pitchFamily="34" charset="0"/>
                            <a:cs typeface="Arial" panose="020B0604020202020204" pitchFamily="34" charset="0"/>
                          </a:endParaRPr>
                        </a:p>
                        <a:p>
                          <a:pPr marL="0" indent="0" algn="just">
                            <a:spcBef>
                              <a:spcPts val="600"/>
                            </a:spcBef>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sz="1200">
                                    <a:latin typeface="Cambria Math" panose="02040503050406030204" pitchFamily="18" charset="0"/>
                                  </a:rPr>
                                  <m:t>𝑅𝐴𝑅𝑂𝐶</m:t>
                                </m:r>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1</m:t>
                                        </m:r>
                                      </m:sub>
                                    </m:sSub>
                                    <m:r>
                                      <a:rPr lang="en-GB" sz="1200">
                                        <a:latin typeface="Cambria Math" panose="02040503050406030204" pitchFamily="18" charset="0"/>
                                      </a:rPr>
                                      <m:t>+…+</m:t>
                                    </m:r>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𝑖</m:t>
                                        </m:r>
                                      </m:sub>
                                    </m:sSub>
                                    <m:r>
                                      <a:rPr lang="en-GB" sz="1200">
                                        <a:latin typeface="Cambria Math" panose="02040503050406030204" pitchFamily="18" charset="0"/>
                                      </a:rPr>
                                      <m:t>+∆</m:t>
                                    </m:r>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𝑖</m:t>
                                        </m:r>
                                      </m:sub>
                                    </m:sSub>
                                    <m:r>
                                      <a:rPr lang="en-GB" sz="1200">
                                        <a:latin typeface="Cambria Math" panose="02040503050406030204" pitchFamily="18" charset="0"/>
                                      </a:rPr>
                                      <m:t>+…+</m:t>
                                    </m:r>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𝑛</m:t>
                                        </m:r>
                                      </m:sub>
                                    </m:sSub>
                                  </m:e>
                                </m:d>
                                <m:r>
                                  <a:rPr lang="en-GB" sz="1200">
                                    <a:latin typeface="Cambria Math" panose="02040503050406030204" pitchFamily="18" charset="0"/>
                                  </a:rPr>
                                  <m:t>&gt;</m:t>
                                </m:r>
                                <m:r>
                                  <a:rPr lang="en-GB" sz="1200">
                                    <a:latin typeface="Cambria Math" panose="02040503050406030204" pitchFamily="18" charset="0"/>
                                  </a:rPr>
                                  <m:t>𝑅𝐴𝑅𝑂𝐶</m:t>
                                </m:r>
                                <m:d>
                                  <m:dPr>
                                    <m:ctrlPr>
                                      <a:rPr lang="en-GB" sz="1200" i="1">
                                        <a:latin typeface="Cambria Math" panose="02040503050406030204" pitchFamily="18" charset="0"/>
                                      </a:rPr>
                                    </m:ctrlPr>
                                  </m:dPr>
                                  <m:e>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1</m:t>
                                        </m:r>
                                      </m:sub>
                                    </m:sSub>
                                    <m:r>
                                      <a:rPr lang="en-GB" sz="1200">
                                        <a:latin typeface="Cambria Math" panose="02040503050406030204" pitchFamily="18" charset="0"/>
                                      </a:rPr>
                                      <m:t>+…+</m:t>
                                    </m:r>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𝑖</m:t>
                                        </m:r>
                                      </m:sub>
                                    </m:sSub>
                                    <m:r>
                                      <a:rPr lang="en-GB" sz="1200">
                                        <a:latin typeface="Cambria Math" panose="02040503050406030204" pitchFamily="18" charset="0"/>
                                      </a:rPr>
                                      <m:t>+…+</m:t>
                                    </m:r>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𝑛</m:t>
                                        </m:r>
                                      </m:sub>
                                    </m:sSub>
                                  </m:e>
                                </m:d>
                              </m:oMath>
                            </m:oMathPara>
                          </a14:m>
                          <a:endParaRPr lang="en-US" sz="1200" dirty="0">
                            <a:latin typeface="Arial" panose="020B0604020202020204" pitchFamily="34" charset="0"/>
                            <a:cs typeface="Arial" panose="020B0604020202020204" pitchFamily="34" charset="0"/>
                          </a:endParaRPr>
                        </a:p>
                        <a:p>
                          <a:pPr marL="176213" indent="0" algn="just">
                            <a:spcBef>
                              <a:spcPts val="600"/>
                            </a:spcBef>
                            <a:buFont typeface="Arial" panose="020B0604020202020204" pitchFamily="34" charset="0"/>
                            <a:buNone/>
                          </a:pPr>
                          <a:endParaRPr lang="ru-RU" sz="1200" dirty="0">
                            <a:latin typeface="Arial" panose="020B0604020202020204" pitchFamily="34" charset="0"/>
                            <a:cs typeface="Arial" panose="020B0604020202020204" pitchFamily="34" charset="0"/>
                          </a:endParaRPr>
                        </a:p>
                        <a:p>
                          <a:pPr marL="176213" indent="0" algn="just">
                            <a:spcBef>
                              <a:spcPts val="600"/>
                            </a:spcBef>
                            <a:buFont typeface="Arial" panose="020B0604020202020204" pitchFamily="34" charset="0"/>
                            <a:buNone/>
                          </a:pPr>
                          <a:r>
                            <a:rPr lang="en-US" sz="1200" dirty="0">
                              <a:latin typeface="Arial" panose="020B0604020202020204" pitchFamily="34" charset="0"/>
                              <a:cs typeface="Arial" panose="020B0604020202020204" pitchFamily="34" charset="0"/>
                            </a:rPr>
                            <a:t>where inequality should hold at least for sufficiently small </a:t>
                          </a:r>
                          <a14:m>
                            <m:oMath xmlns:m="http://schemas.openxmlformats.org/officeDocument/2006/math">
                              <m:r>
                                <a:rPr lang="en-GB" sz="1200" smtClean="0">
                                  <a:latin typeface="Cambria Math" panose="02040503050406030204" pitchFamily="18" charset="0"/>
                                </a:rPr>
                                <m:t>∆</m:t>
                              </m:r>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𝑖</m:t>
                                  </m:r>
                                </m:sub>
                              </m:sSub>
                            </m:oMath>
                          </a14:m>
                          <a:r>
                            <a:rPr lang="en-US" sz="1200" dirty="0">
                              <a:latin typeface="Arial" panose="020B0604020202020204" pitchFamily="34" charset="0"/>
                              <a:cs typeface="Arial" panose="020B0604020202020204" pitchFamily="34" charset="0"/>
                            </a:rPr>
                            <a:t>. For large changes </a:t>
                          </a:r>
                          <a14:m>
                            <m:oMath xmlns:m="http://schemas.openxmlformats.org/officeDocument/2006/math">
                              <m:r>
                                <a:rPr lang="en-GB" sz="1200">
                                  <a:latin typeface="Cambria Math" panose="02040503050406030204" pitchFamily="18" charset="0"/>
                                </a:rPr>
                                <m:t>∆</m:t>
                              </m:r>
                              <m:sSub>
                                <m:sSubPr>
                                  <m:ctrlPr>
                                    <a:rPr lang="en-GB" sz="1200" i="1">
                                      <a:latin typeface="Cambria Math" panose="02040503050406030204" pitchFamily="18" charset="0"/>
                                    </a:rPr>
                                  </m:ctrlPr>
                                </m:sSubPr>
                                <m:e>
                                  <m:r>
                                    <a:rPr lang="en-GB" sz="1200">
                                      <a:latin typeface="Cambria Math" panose="02040503050406030204" pitchFamily="18" charset="0"/>
                                    </a:rPr>
                                    <m:t>𝐴</m:t>
                                  </m:r>
                                </m:e>
                                <m:sub>
                                  <m:r>
                                    <a:rPr lang="en-GB" sz="1200">
                                      <a:latin typeface="Cambria Math" panose="02040503050406030204" pitchFamily="18" charset="0"/>
                                    </a:rPr>
                                    <m:t>𝑖</m:t>
                                  </m:r>
                                </m:sub>
                              </m:sSub>
                            </m:oMath>
                          </a14:m>
                          <a:r>
                            <a:rPr lang="en-US" sz="1200" dirty="0">
                              <a:latin typeface="Arial" panose="020B0604020202020204" pitchFamily="34" charset="0"/>
                              <a:cs typeface="Arial" panose="020B0604020202020204" pitchFamily="34" charset="0"/>
                            </a:rPr>
                            <a:t>, it does not necessarily hold,</a:t>
                          </a:r>
                          <a:r>
                            <a:rPr lang="en-US" sz="1200" baseline="0" dirty="0">
                              <a:latin typeface="Arial" panose="020B0604020202020204" pitchFamily="34" charset="0"/>
                              <a:cs typeface="Arial" panose="020B0604020202020204" pitchFamily="34" charset="0"/>
                            </a:rPr>
                            <a:t> for instance, </a:t>
                          </a:r>
                          <a:r>
                            <a:rPr lang="en-US" sz="1200" dirty="0">
                              <a:latin typeface="Arial" panose="020B0604020202020204" pitchFamily="34" charset="0"/>
                              <a:cs typeface="Arial" panose="020B0604020202020204" pitchFamily="34" charset="0"/>
                            </a:rPr>
                            <a:t>because of increasing concentration risk.</a:t>
                          </a:r>
                          <a:endParaRPr lang="ru-RU" sz="1200" dirty="0">
                            <a:latin typeface="Arial" panose="020B0604020202020204" pitchFamily="34" charset="0"/>
                            <a:cs typeface="Arial" panose="020B0604020202020204" pitchFamily="34" charset="0"/>
                          </a:endParaRPr>
                        </a:p>
                        <a:p>
                          <a:pPr marL="176213" indent="0" algn="just">
                            <a:spcBef>
                              <a:spcPts val="600"/>
                            </a:spcBef>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RAROC methodology is that it allows simple horizontal and vertical communication in the organization.</a:t>
                          </a:r>
                        </a:p>
                      </a:txBody>
                      <a:tcPr/>
                    </a:tc>
                    <a:tc>
                      <a:txBody>
                        <a:bodyPr/>
                        <a:lstStyle/>
                        <a:p>
                          <a:pPr marL="171450" indent="-171450" algn="just">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RAROC horizon is limited to one year. Longer-term risks or revenues may not be well expressed in the one-year RAROC. </a:t>
                          </a:r>
                          <a:endParaRPr lang="ru-RU"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RAROC depends on many calibrated values and the methodology chosen to calculate them: risk measurement, performance measurement and capital allocation. When different business lines use different measures, RAROC may not be comparable across business lines. </a:t>
                          </a:r>
                          <a:endParaRPr lang="ru-RU" dirty="0"/>
                        </a:p>
                      </a:txBody>
                      <a:tcPr/>
                    </a:tc>
                    <a:extLst>
                      <a:ext uri="{0D108BD9-81ED-4DB2-BD59-A6C34878D82A}">
                        <a16:rowId xmlns:a16="http://schemas.microsoft.com/office/drawing/2014/main" val="3291163366"/>
                      </a:ext>
                    </a:extLst>
                  </a:tr>
                </a:tbl>
              </a:graphicData>
            </a:graphic>
          </p:graphicFrame>
        </mc:Choice>
        <mc:Fallback xmlns="">
          <p:graphicFrame>
            <p:nvGraphicFramePr>
              <p:cNvPr id="10" name="Таблица 10">
                <a:extLst>
                  <a:ext uri="{FF2B5EF4-FFF2-40B4-BE49-F238E27FC236}">
                    <a16:creationId xmlns:a16="http://schemas.microsoft.com/office/drawing/2014/main" id="{2A94B83D-B029-4100-8F5B-40EDF3A3CEB6}"/>
                  </a:ext>
                </a:extLst>
              </p:cNvPr>
              <p:cNvGraphicFramePr>
                <a:graphicFrameLocks noGrp="1"/>
              </p:cNvGraphicFramePr>
              <p:nvPr>
                <p:extLst>
                  <p:ext uri="{D42A27DB-BD31-4B8C-83A1-F6EECF244321}">
                    <p14:modId xmlns:p14="http://schemas.microsoft.com/office/powerpoint/2010/main" val="360073840"/>
                  </p:ext>
                </p:extLst>
              </p:nvPr>
            </p:nvGraphicFramePr>
            <p:xfrm>
              <a:off x="609600" y="1569720"/>
              <a:ext cx="10972800" cy="4617720"/>
            </p:xfrm>
            <a:graphic>
              <a:graphicData uri="http://schemas.openxmlformats.org/drawingml/2006/table">
                <a:tbl>
                  <a:tblPr firstRow="1" bandRow="1">
                    <a:tableStyleId>{8EC20E35-A176-4012-BC5E-935CFFF8708E}</a:tableStyleId>
                  </a:tblPr>
                  <a:tblGrid>
                    <a:gridCol w="5486400">
                      <a:extLst>
                        <a:ext uri="{9D8B030D-6E8A-4147-A177-3AD203B41FA5}">
                          <a16:colId xmlns:a16="http://schemas.microsoft.com/office/drawing/2014/main" val="1575681325"/>
                        </a:ext>
                      </a:extLst>
                    </a:gridCol>
                    <a:gridCol w="5486400">
                      <a:extLst>
                        <a:ext uri="{9D8B030D-6E8A-4147-A177-3AD203B41FA5}">
                          <a16:colId xmlns:a16="http://schemas.microsoft.com/office/drawing/2014/main" val="4003595017"/>
                        </a:ext>
                      </a:extLst>
                    </a:gridCol>
                  </a:tblGrid>
                  <a:tr h="548640">
                    <a:tc>
                      <a:txBody>
                        <a:bodyPr/>
                        <a:lstStyle/>
                        <a:p>
                          <a:pPr algn="ctr"/>
                          <a:r>
                            <a:rPr lang="ru-RU" sz="3000" b="1" dirty="0"/>
                            <a:t>+</a:t>
                          </a:r>
                        </a:p>
                      </a:txBody>
                      <a:tcPr/>
                    </a:tc>
                    <a:tc>
                      <a:txBody>
                        <a:bodyPr/>
                        <a:lstStyle/>
                        <a:p>
                          <a:pPr algn="ctr"/>
                          <a:r>
                            <a:rPr lang="ru-RU" sz="3000" b="1" dirty="0"/>
                            <a:t>-</a:t>
                          </a:r>
                        </a:p>
                      </a:txBody>
                      <a:tcPr/>
                    </a:tc>
                    <a:extLst>
                      <a:ext uri="{0D108BD9-81ED-4DB2-BD59-A6C34878D82A}">
                        <a16:rowId xmlns:a16="http://schemas.microsoft.com/office/drawing/2014/main" val="2981413151"/>
                      </a:ext>
                    </a:extLst>
                  </a:tr>
                  <a:tr h="4069080">
                    <a:tc>
                      <a:txBody>
                        <a:bodyPr/>
                        <a:lstStyle/>
                        <a:p>
                          <a:endParaRPr lang="ru-RU"/>
                        </a:p>
                      </a:txBody>
                      <a:tcPr>
                        <a:blipFill>
                          <a:blip r:embed="rId3"/>
                          <a:stretch>
                            <a:fillRect t="-15120" r="-100333" b="-1048"/>
                          </a:stretch>
                        </a:blipFill>
                      </a:tcPr>
                    </a:tc>
                    <a:tc>
                      <a:txBody>
                        <a:bodyPr/>
                        <a:lstStyle/>
                        <a:p>
                          <a:pPr marL="171450" indent="-171450" algn="just">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RAROC horizon is limited to one year. Longer-term risks or revenues may not be well expressed in the one-year RAROC. </a:t>
                          </a:r>
                          <a:endParaRPr lang="ru-RU"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RAROC depends on many calibrated values and the methodology chosen to calculate them: risk measurement, performance measurement and capital allocation. When different business lines use different measures, RAROC may not be comparable across business lines. </a:t>
                          </a:r>
                          <a:endParaRPr lang="ru-RU" dirty="0"/>
                        </a:p>
                      </a:txBody>
                      <a:tcPr/>
                    </a:tc>
                    <a:extLst>
                      <a:ext uri="{0D108BD9-81ED-4DB2-BD59-A6C34878D82A}">
                        <a16:rowId xmlns:a16="http://schemas.microsoft.com/office/drawing/2014/main" val="3291163366"/>
                      </a:ext>
                    </a:extLst>
                  </a:tr>
                </a:tbl>
              </a:graphicData>
            </a:graphic>
          </p:graphicFrame>
        </mc:Fallback>
      </mc:AlternateContent>
    </p:spTree>
    <p:extLst>
      <p:ext uri="{BB962C8B-B14F-4D97-AF65-F5344CB8AC3E}">
        <p14:creationId xmlns:p14="http://schemas.microsoft.com/office/powerpoint/2010/main" val="54217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EE19874-F3EA-3556-EDB0-6F8708B6E7B9}"/>
              </a:ext>
            </a:extLst>
          </p:cNvPr>
          <p:cNvSpPr>
            <a:spLocks noGrp="1"/>
          </p:cNvSpPr>
          <p:nvPr>
            <p:ph type="body" sz="quarter" idx="10"/>
          </p:nvPr>
        </p:nvSpPr>
        <p:spPr>
          <a:xfrm>
            <a:off x="391466" y="3789159"/>
            <a:ext cx="4453104" cy="959560"/>
          </a:xfrm>
        </p:spPr>
        <p:txBody>
          <a:bodyPr/>
          <a:lstStyle/>
          <a:p>
            <a:endParaRPr lang="en-US" dirty="0"/>
          </a:p>
        </p:txBody>
      </p:sp>
      <p:sp>
        <p:nvSpPr>
          <p:cNvPr id="11" name="Subtitle 2">
            <a:extLst>
              <a:ext uri="{FF2B5EF4-FFF2-40B4-BE49-F238E27FC236}">
                <a16:creationId xmlns:a16="http://schemas.microsoft.com/office/drawing/2014/main" id="{FF0C6B82-2AAE-4FED-B2B0-C2EA803D2EAF}"/>
              </a:ext>
            </a:extLst>
          </p:cNvPr>
          <p:cNvSpPr>
            <a:spLocks noGrp="1"/>
          </p:cNvSpPr>
          <p:nvPr>
            <p:ph type="subTitle" idx="1"/>
          </p:nvPr>
        </p:nvSpPr>
        <p:spPr>
          <a:xfrm>
            <a:off x="395264" y="1152786"/>
            <a:ext cx="5427212" cy="2130832"/>
          </a:xfrm>
        </p:spPr>
        <p:txBody>
          <a:bodyPr/>
          <a:lstStyle/>
          <a:p>
            <a:r>
              <a:rPr lang="en-GB" sz="2600" b="1" dirty="0"/>
              <a:t>5. Conclusion: Model Validation</a:t>
            </a:r>
            <a:endParaRPr lang="en-US" sz="2600" dirty="0"/>
          </a:p>
        </p:txBody>
      </p:sp>
      <p:sp>
        <p:nvSpPr>
          <p:cNvPr id="4" name="Slide Number Placeholder 3" hidden="1">
            <a:extLst>
              <a:ext uri="{FF2B5EF4-FFF2-40B4-BE49-F238E27FC236}">
                <a16:creationId xmlns:a16="http://schemas.microsoft.com/office/drawing/2014/main" id="{5FF1BB2F-E0BD-74F0-3B9C-72559892E08A}"/>
              </a:ext>
            </a:extLst>
          </p:cNvPr>
          <p:cNvSpPr>
            <a:spLocks noGrp="1"/>
          </p:cNvSpPr>
          <p:nvPr>
            <p:ph type="sldNum" sz="quarter" idx="4294967295"/>
          </p:nvPr>
        </p:nvSpPr>
        <p:spPr>
          <a:xfrm>
            <a:off x="1426464" y="6355080"/>
            <a:ext cx="2027936" cy="365760"/>
          </a:xfrm>
        </p:spPr>
        <p:txBody>
          <a:bodyPr/>
          <a:lstStyle/>
          <a:p>
            <a:pPr>
              <a:spcAft>
                <a:spcPts val="600"/>
              </a:spcAft>
            </a:pPr>
            <a:fld id="{160BB421-FBA0-4A04-80D5-95EBC8EC02E4}" type="slidenum">
              <a:rPr lang="ru-RU" smtClean="0"/>
              <a:pPr>
                <a:spcAft>
                  <a:spcPts val="600"/>
                </a:spcAft>
              </a:pPr>
              <a:t>45</a:t>
            </a:fld>
            <a:endParaRPr lang="ru-RU"/>
          </a:p>
        </p:txBody>
      </p:sp>
    </p:spTree>
    <p:extLst>
      <p:ext uri="{BB962C8B-B14F-4D97-AF65-F5344CB8AC3E}">
        <p14:creationId xmlns:p14="http://schemas.microsoft.com/office/powerpoint/2010/main" val="118870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 pricing:</a:t>
            </a:r>
            <a:r>
              <a:rPr lang="pl-PL" sz="2500" b="1" dirty="0">
                <a:solidFill>
                  <a:schemeClr val="tx1"/>
                </a:solidFill>
                <a:latin typeface="Arial" panose="020B0604020202020204" pitchFamily="34" charset="0"/>
                <a:cs typeface="Arial" panose="020B0604020202020204" pitchFamily="34" charset="0"/>
              </a:rPr>
              <a:t> Model Validation</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46</a:t>
            </a:fld>
            <a:endParaRPr lang="ru-RU"/>
          </a:p>
        </p:txBody>
      </p:sp>
      <p:sp>
        <p:nvSpPr>
          <p:cNvPr id="10243" name="Rectangle 3"/>
          <p:cNvSpPr>
            <a:spLocks noGrp="1" noRot="1" noChangeArrowheads="1"/>
          </p:cNvSpPr>
          <p:nvPr>
            <p:ph sz="quarter" idx="1"/>
          </p:nvPr>
        </p:nvSpPr>
        <p:spPr>
          <a:xfrm>
            <a:off x="1676400" y="1219201"/>
            <a:ext cx="8839200" cy="4879975"/>
          </a:xfrm>
        </p:spPr>
        <p:txBody>
          <a:bodyPr>
            <a:normAutofit/>
          </a:bodyPr>
          <a:lstStyle/>
          <a:p>
            <a:pPr marL="0" indent="0" algn="ctr">
              <a:buNone/>
            </a:pPr>
            <a:endParaRPr lang="pl-PL" sz="2400" b="1" dirty="0">
              <a:latin typeface="Cambria" panose="02040503050406030204" pitchFamily="18" charset="0"/>
            </a:endParaRPr>
          </a:p>
          <a:p>
            <a:pPr marL="0" indent="0" algn="just">
              <a:buNone/>
            </a:pPr>
            <a:endParaRPr lang="ru-RU" sz="2400" i="1" dirty="0"/>
          </a:p>
        </p:txBody>
      </p:sp>
      <p:sp>
        <p:nvSpPr>
          <p:cNvPr id="3" name="TextBox 2"/>
          <p:cNvSpPr txBox="1"/>
          <p:nvPr/>
        </p:nvSpPr>
        <p:spPr>
          <a:xfrm>
            <a:off x="609600" y="5433021"/>
            <a:ext cx="10972800" cy="830997"/>
          </a:xfrm>
          <a:prstGeom prst="rect">
            <a:avLst/>
          </a:prstGeom>
          <a:noFill/>
        </p:spPr>
        <p:txBody>
          <a:bodyPr wrap="square" rtlCol="0">
            <a:spAutoFit/>
          </a:bodyPr>
          <a:lstStyle/>
          <a:p>
            <a:pPr algn="just"/>
            <a:r>
              <a:rPr lang="en-US" sz="1200" dirty="0"/>
              <a:t>The </a:t>
            </a:r>
            <a:r>
              <a:rPr lang="en-US" sz="1200" b="1" dirty="0"/>
              <a:t>Pareto principle</a:t>
            </a:r>
            <a:r>
              <a:rPr lang="en-US" sz="1200" dirty="0"/>
              <a:t> (</a:t>
            </a:r>
            <a:r>
              <a:rPr lang="en-US" sz="1200" b="1" dirty="0"/>
              <a:t>80/20 rule</a:t>
            </a:r>
            <a:r>
              <a:rPr lang="en-US" sz="1200" dirty="0"/>
              <a:t>)</a:t>
            </a:r>
            <a:r>
              <a:rPr lang="en-US" sz="1200" baseline="30000" dirty="0"/>
              <a:t> </a:t>
            </a:r>
            <a:r>
              <a:rPr lang="en-US" sz="1200" dirty="0"/>
              <a:t>states that, for many events, roughly 80% of the effects come from 20% of the causes.</a:t>
            </a:r>
          </a:p>
          <a:p>
            <a:pPr algn="just"/>
            <a:endParaRPr lang="en-US" sz="1200" dirty="0"/>
          </a:p>
          <a:p>
            <a:pPr algn="just"/>
            <a:r>
              <a:rPr lang="en-US" sz="1200" dirty="0"/>
              <a:t>For Model Validation the </a:t>
            </a:r>
            <a:r>
              <a:rPr lang="en-US" sz="1200" b="1" dirty="0"/>
              <a:t>Pareto principle </a:t>
            </a:r>
            <a:r>
              <a:rPr lang="en-US" sz="1200" dirty="0"/>
              <a:t>states that roughly 80% of the adverse impact is coming from the things being checked with 20% of the model validation time; and 80% of the model validation time is spent to validate the 20%-impact things.</a:t>
            </a:r>
          </a:p>
        </p:txBody>
      </p:sp>
      <p:grpSp>
        <p:nvGrpSpPr>
          <p:cNvPr id="5" name="Группа 4">
            <a:extLst>
              <a:ext uri="{FF2B5EF4-FFF2-40B4-BE49-F238E27FC236}">
                <a16:creationId xmlns:a16="http://schemas.microsoft.com/office/drawing/2014/main" id="{52EF5D5F-9000-44BA-A02C-179F3E65AEEB}"/>
              </a:ext>
            </a:extLst>
          </p:cNvPr>
          <p:cNvGrpSpPr/>
          <p:nvPr/>
        </p:nvGrpSpPr>
        <p:grpSpPr>
          <a:xfrm>
            <a:off x="1028700" y="1184565"/>
            <a:ext cx="10134600" cy="4122354"/>
            <a:chOff x="1028700" y="1184565"/>
            <a:chExt cx="10134600" cy="4122354"/>
          </a:xfrm>
        </p:grpSpPr>
        <p:pic>
          <p:nvPicPr>
            <p:cNvPr id="9" name="Рисунок 8">
              <a:extLst>
                <a:ext uri="{FF2B5EF4-FFF2-40B4-BE49-F238E27FC236}">
                  <a16:creationId xmlns:a16="http://schemas.microsoft.com/office/drawing/2014/main" id="{D79C21C9-F0EA-4501-8B20-0AFC0A828BF4}"/>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1028700" y="1184565"/>
              <a:ext cx="10134600" cy="4122354"/>
            </a:xfrm>
            <a:prstGeom prst="rect">
              <a:avLst/>
            </a:prstGeom>
          </p:spPr>
        </p:pic>
        <p:sp>
          <p:nvSpPr>
            <p:cNvPr id="13" name="Полилиния 12"/>
            <p:cNvSpPr/>
            <p:nvPr/>
          </p:nvSpPr>
          <p:spPr>
            <a:xfrm>
              <a:off x="1295400" y="2465961"/>
              <a:ext cx="914399" cy="2029839"/>
            </a:xfrm>
            <a:custGeom>
              <a:avLst/>
              <a:gdLst>
                <a:gd name="connsiteX0" fmla="*/ 138139 w 942811"/>
                <a:gd name="connsiteY0" fmla="*/ 0 h 2212848"/>
                <a:gd name="connsiteX1" fmla="*/ 10123 w 942811"/>
                <a:gd name="connsiteY1" fmla="*/ 1133856 h 2212848"/>
                <a:gd name="connsiteX2" fmla="*/ 375883 w 942811"/>
                <a:gd name="connsiteY2" fmla="*/ 1947672 h 2212848"/>
                <a:gd name="connsiteX3" fmla="*/ 942811 w 942811"/>
                <a:gd name="connsiteY3" fmla="*/ 2212848 h 2212848"/>
              </a:gdLst>
              <a:ahLst/>
              <a:cxnLst>
                <a:cxn ang="0">
                  <a:pos x="connsiteX0" y="connsiteY0"/>
                </a:cxn>
                <a:cxn ang="0">
                  <a:pos x="connsiteX1" y="connsiteY1"/>
                </a:cxn>
                <a:cxn ang="0">
                  <a:pos x="connsiteX2" y="connsiteY2"/>
                </a:cxn>
                <a:cxn ang="0">
                  <a:pos x="connsiteX3" y="connsiteY3"/>
                </a:cxn>
              </a:cxnLst>
              <a:rect l="l" t="t" r="r" b="b"/>
              <a:pathLst>
                <a:path w="942811" h="2212848">
                  <a:moveTo>
                    <a:pt x="138139" y="0"/>
                  </a:moveTo>
                  <a:cubicBezTo>
                    <a:pt x="54319" y="404622"/>
                    <a:pt x="-29501" y="809244"/>
                    <a:pt x="10123" y="1133856"/>
                  </a:cubicBezTo>
                  <a:cubicBezTo>
                    <a:pt x="49747" y="1458468"/>
                    <a:pt x="220435" y="1767840"/>
                    <a:pt x="375883" y="1947672"/>
                  </a:cubicBezTo>
                  <a:cubicBezTo>
                    <a:pt x="531331" y="2127504"/>
                    <a:pt x="840703" y="2162556"/>
                    <a:pt x="942811" y="2212848"/>
                  </a:cubicBezTo>
                </a:path>
              </a:pathLst>
            </a:custGeom>
            <a:ln>
              <a:prstDash val="lgDash"/>
              <a:headEnd type="oval"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spTree>
    <p:extLst>
      <p:ext uri="{BB962C8B-B14F-4D97-AF65-F5344CB8AC3E}">
        <p14:creationId xmlns:p14="http://schemas.microsoft.com/office/powerpoint/2010/main" val="4139184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8DE5A03-2EEC-420F-BA23-A3AE80D14CA8}"/>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Credit Risk pricing:</a:t>
            </a:r>
            <a:r>
              <a:rPr lang="pl-PL" sz="2500" b="1" dirty="0">
                <a:solidFill>
                  <a:schemeClr val="tx1"/>
                </a:solidFill>
                <a:latin typeface="Arial" panose="020B0604020202020204" pitchFamily="34" charset="0"/>
                <a:cs typeface="Arial" panose="020B0604020202020204" pitchFamily="34" charset="0"/>
              </a:rPr>
              <a:t> Model Validation</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47</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just">
              <a:buNone/>
            </a:pPr>
            <a:r>
              <a:rPr lang="en-US" sz="1600" dirty="0">
                <a:latin typeface="Arial" panose="020B0604020202020204" pitchFamily="34" charset="0"/>
                <a:cs typeface="Arial" panose="020B0604020202020204" pitchFamily="34" charset="0"/>
              </a:rPr>
              <a:t>Validation is fundamentally about:</a:t>
            </a:r>
          </a:p>
          <a:p>
            <a:pPr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assessing the predictive ability</a:t>
            </a:r>
            <a:r>
              <a:rPr lang="pl-PL"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of a bank’s risk estimates;</a:t>
            </a:r>
          </a:p>
          <a:p>
            <a:pPr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use of ratings in the credit process. </a:t>
            </a:r>
          </a:p>
          <a:p>
            <a:pPr marL="0" indent="0" algn="just">
              <a:buNone/>
            </a:pPr>
            <a:endParaRPr lang="en-US"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Each kind of misjudgment of the creditworthiness harms an optimal capital allocation, a good pricing system, and, in consequence, the maximization of profits. </a:t>
            </a:r>
          </a:p>
          <a:p>
            <a:pPr marL="0" indent="0" algn="just">
              <a:buNone/>
            </a:pPr>
            <a:endParaRPr lang="en-US" sz="1600" i="1" dirty="0">
              <a:latin typeface="Arial" panose="020B0604020202020204" pitchFamily="34" charset="0"/>
              <a:cs typeface="Arial" panose="020B0604020202020204" pitchFamily="34" charset="0"/>
            </a:endParaRPr>
          </a:p>
          <a:p>
            <a:pPr marL="0" indent="0" algn="just">
              <a:buNone/>
            </a:pPr>
            <a:endParaRPr lang="en-US" sz="1600" i="1" dirty="0">
              <a:latin typeface="Arial" panose="020B0604020202020204" pitchFamily="34" charset="0"/>
              <a:cs typeface="Arial" panose="020B0604020202020204" pitchFamily="34" charset="0"/>
            </a:endParaRPr>
          </a:p>
          <a:p>
            <a:pPr marL="0" indent="0" algn="just">
              <a:buNone/>
            </a:pPr>
            <a:endParaRPr lang="en-US" sz="1600" i="1" dirty="0">
              <a:latin typeface="Arial" panose="020B0604020202020204" pitchFamily="34" charset="0"/>
              <a:cs typeface="Arial" panose="020B0604020202020204" pitchFamily="34" charset="0"/>
            </a:endParaRPr>
          </a:p>
          <a:p>
            <a:pPr marL="0" indent="0" algn="just">
              <a:buNone/>
            </a:pPr>
            <a:endParaRPr lang="en-US" sz="1600" i="1" dirty="0">
              <a:latin typeface="Arial" panose="020B0604020202020204" pitchFamily="34" charset="0"/>
              <a:cs typeface="Arial" panose="020B0604020202020204" pitchFamily="34" charset="0"/>
            </a:endParaRPr>
          </a:p>
          <a:p>
            <a:pPr marL="0" indent="0" algn="just">
              <a:buNone/>
            </a:pPr>
            <a:endParaRPr lang="en-US" sz="1600" i="1" dirty="0">
              <a:latin typeface="Arial" panose="020B0604020202020204" pitchFamily="34" charset="0"/>
              <a:cs typeface="Arial" panose="020B0604020202020204" pitchFamily="34" charset="0"/>
            </a:endParaRPr>
          </a:p>
          <a:p>
            <a:pPr marL="0" indent="0" algn="just">
              <a:buNone/>
            </a:pPr>
            <a:endParaRPr lang="en-US" sz="1600" i="1" dirty="0">
              <a:latin typeface="Arial" panose="020B0604020202020204" pitchFamily="34" charset="0"/>
              <a:cs typeface="Arial" panose="020B0604020202020204" pitchFamily="34" charset="0"/>
            </a:endParaRPr>
          </a:p>
          <a:p>
            <a:pPr marL="0" indent="0" algn="just">
              <a:buNone/>
            </a:pPr>
            <a:endParaRPr lang="en-US" sz="1600" i="1" dirty="0">
              <a:latin typeface="Arial" panose="020B0604020202020204" pitchFamily="34" charset="0"/>
              <a:cs typeface="Arial" panose="020B0604020202020204" pitchFamily="34" charset="0"/>
            </a:endParaRPr>
          </a:p>
          <a:p>
            <a:pPr marL="0" indent="0" algn="just">
              <a:buNone/>
            </a:pPr>
            <a:endParaRPr lang="en-US" sz="1600" i="1" dirty="0">
              <a:latin typeface="Arial" panose="020B0604020202020204" pitchFamily="34" charset="0"/>
              <a:cs typeface="Arial" panose="020B0604020202020204" pitchFamily="34" charset="0"/>
            </a:endParaRPr>
          </a:p>
          <a:p>
            <a:pPr marL="0" indent="0" algn="just">
              <a:buNone/>
            </a:pPr>
            <a:r>
              <a:rPr lang="en-US" sz="1600" i="1" dirty="0">
                <a:latin typeface="Arial" panose="020B0604020202020204" pitchFamily="34" charset="0"/>
                <a:cs typeface="Arial" panose="020B0604020202020204" pitchFamily="34" charset="0"/>
              </a:rPr>
              <a:t>In the long run, banks (and/ or Fintech companies) with the most accurate rating system will prevail at the credit market!</a:t>
            </a:r>
            <a:endParaRPr lang="ru-RU" sz="2400" i="1" dirty="0"/>
          </a:p>
        </p:txBody>
      </p:sp>
      <p:pic>
        <p:nvPicPr>
          <p:cNvPr id="1028" name="Picture 4" descr="ÐÐ°ÑÑÐ¸Ð½ÐºÐ¸ Ð¿Ð¾ Ð·Ð°Ð¿ÑÐ¾ÑÑ su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3" y="3886201"/>
            <a:ext cx="2746375" cy="154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37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defPPr>
              <a:defRPr lang="en-US"/>
            </a:defPPr>
            <a:lvl1pPr marL="0" algn="l" defTabSz="914147" rtl="0" eaLnBrk="1" latinLnBrk="0" hangingPunct="1">
              <a:defRPr sz="1800" kern="1200">
                <a:solidFill>
                  <a:schemeClr val="tx1"/>
                </a:solidFill>
                <a:latin typeface="+mn-lt"/>
                <a:ea typeface="+mn-ea"/>
                <a:cs typeface="+mn-cs"/>
              </a:defRPr>
            </a:lvl1pPr>
            <a:lvl2pPr marL="457073" algn="l" defTabSz="914147" rtl="0" eaLnBrk="1" latinLnBrk="0" hangingPunct="1">
              <a:defRPr sz="1800" kern="1200">
                <a:solidFill>
                  <a:schemeClr val="tx1"/>
                </a:solidFill>
                <a:latin typeface="+mn-lt"/>
                <a:ea typeface="+mn-ea"/>
                <a:cs typeface="+mn-cs"/>
              </a:defRPr>
            </a:lvl2pPr>
            <a:lvl3pPr marL="914147" algn="l" defTabSz="914147" rtl="0" eaLnBrk="1" latinLnBrk="0" hangingPunct="1">
              <a:defRPr sz="1800" kern="1200">
                <a:solidFill>
                  <a:schemeClr val="tx1"/>
                </a:solidFill>
                <a:latin typeface="+mn-lt"/>
                <a:ea typeface="+mn-ea"/>
                <a:cs typeface="+mn-cs"/>
              </a:defRPr>
            </a:lvl3pPr>
            <a:lvl4pPr marL="1371218" algn="l" defTabSz="914147" rtl="0" eaLnBrk="1" latinLnBrk="0" hangingPunct="1">
              <a:defRPr sz="1800" kern="1200">
                <a:solidFill>
                  <a:schemeClr val="tx1"/>
                </a:solidFill>
                <a:latin typeface="+mn-lt"/>
                <a:ea typeface="+mn-ea"/>
                <a:cs typeface="+mn-cs"/>
              </a:defRPr>
            </a:lvl4pPr>
            <a:lvl5pPr marL="1828292" algn="l" defTabSz="914147" rtl="0" eaLnBrk="1" latinLnBrk="0" hangingPunct="1">
              <a:defRPr sz="1800" kern="1200">
                <a:solidFill>
                  <a:schemeClr val="tx1"/>
                </a:solidFill>
                <a:latin typeface="+mn-lt"/>
                <a:ea typeface="+mn-ea"/>
                <a:cs typeface="+mn-cs"/>
              </a:defRPr>
            </a:lvl5pPr>
            <a:lvl6pPr marL="2285365" algn="l" defTabSz="914147" rtl="0" eaLnBrk="1" latinLnBrk="0" hangingPunct="1">
              <a:defRPr sz="1800" kern="1200">
                <a:solidFill>
                  <a:schemeClr val="tx1"/>
                </a:solidFill>
                <a:latin typeface="+mn-lt"/>
                <a:ea typeface="+mn-ea"/>
                <a:cs typeface="+mn-cs"/>
              </a:defRPr>
            </a:lvl6pPr>
            <a:lvl7pPr marL="2742439" algn="l" defTabSz="914147" rtl="0" eaLnBrk="1" latinLnBrk="0" hangingPunct="1">
              <a:defRPr sz="1800" kern="1200">
                <a:solidFill>
                  <a:schemeClr val="tx1"/>
                </a:solidFill>
                <a:latin typeface="+mn-lt"/>
                <a:ea typeface="+mn-ea"/>
                <a:cs typeface="+mn-cs"/>
              </a:defRPr>
            </a:lvl7pPr>
            <a:lvl8pPr marL="3199511" algn="l" defTabSz="914147" rtl="0" eaLnBrk="1" latinLnBrk="0" hangingPunct="1">
              <a:defRPr sz="1800" kern="1200">
                <a:solidFill>
                  <a:schemeClr val="tx1"/>
                </a:solidFill>
                <a:latin typeface="+mn-lt"/>
                <a:ea typeface="+mn-ea"/>
                <a:cs typeface="+mn-cs"/>
              </a:defRPr>
            </a:lvl8pPr>
            <a:lvl9pPr marL="3656585" algn="l" defTabSz="914147" rtl="0" eaLnBrk="1" latinLnBrk="0" hangingPunct="1">
              <a:defRPr sz="1800" kern="1200">
                <a:solidFill>
                  <a:schemeClr val="tx1"/>
                </a:solidFill>
                <a:latin typeface="+mn-lt"/>
                <a:ea typeface="+mn-ea"/>
                <a:cs typeface="+mn-cs"/>
              </a:defRPr>
            </a:lvl9pPr>
          </a:lstStyle>
          <a:p>
            <a:r>
              <a:rPr lang="en-GB"/>
              <a:t>Disclaimer</a:t>
            </a:r>
            <a:endParaRPr lang="en-GB" dirty="0"/>
          </a:p>
        </p:txBody>
      </p:sp>
      <p:sp>
        <p:nvSpPr>
          <p:cNvPr id="5" name="Slide Number Placeholder 4"/>
          <p:cNvSpPr>
            <a:spLocks noGrp="1"/>
          </p:cNvSpPr>
          <p:nvPr>
            <p:ph type="sldNum" sz="quarter" idx="11"/>
          </p:nvPr>
        </p:nvSpPr>
        <p:spPr/>
        <p:txBody>
          <a:bodyPr/>
          <a:lstStyle>
            <a:defPPr>
              <a:defRPr lang="en-US"/>
            </a:defPPr>
            <a:lvl1pPr marL="0" algn="l" defTabSz="857013" rtl="0" eaLnBrk="1" latinLnBrk="0" hangingPunct="1">
              <a:defRPr sz="1688" kern="1200">
                <a:solidFill>
                  <a:schemeClr val="tx1"/>
                </a:solidFill>
                <a:latin typeface="+mn-lt"/>
                <a:ea typeface="+mn-ea"/>
                <a:cs typeface="+mn-cs"/>
              </a:defRPr>
            </a:lvl1pPr>
            <a:lvl2pPr marL="428506" algn="l" defTabSz="857013" rtl="0" eaLnBrk="1" latinLnBrk="0" hangingPunct="1">
              <a:defRPr sz="1688" kern="1200">
                <a:solidFill>
                  <a:schemeClr val="tx1"/>
                </a:solidFill>
                <a:latin typeface="+mn-lt"/>
                <a:ea typeface="+mn-ea"/>
                <a:cs typeface="+mn-cs"/>
              </a:defRPr>
            </a:lvl2pPr>
            <a:lvl3pPr marL="857013" algn="l" defTabSz="857013" rtl="0" eaLnBrk="1" latinLnBrk="0" hangingPunct="1">
              <a:defRPr sz="1688" kern="1200">
                <a:solidFill>
                  <a:schemeClr val="tx1"/>
                </a:solidFill>
                <a:latin typeface="+mn-lt"/>
                <a:ea typeface="+mn-ea"/>
                <a:cs typeface="+mn-cs"/>
              </a:defRPr>
            </a:lvl3pPr>
            <a:lvl4pPr marL="1285517" algn="l" defTabSz="857013" rtl="0" eaLnBrk="1" latinLnBrk="0" hangingPunct="1">
              <a:defRPr sz="1688" kern="1200">
                <a:solidFill>
                  <a:schemeClr val="tx1"/>
                </a:solidFill>
                <a:latin typeface="+mn-lt"/>
                <a:ea typeface="+mn-ea"/>
                <a:cs typeface="+mn-cs"/>
              </a:defRPr>
            </a:lvl4pPr>
            <a:lvl5pPr marL="1714024" algn="l" defTabSz="857013" rtl="0" eaLnBrk="1" latinLnBrk="0" hangingPunct="1">
              <a:defRPr sz="1688" kern="1200">
                <a:solidFill>
                  <a:schemeClr val="tx1"/>
                </a:solidFill>
                <a:latin typeface="+mn-lt"/>
                <a:ea typeface="+mn-ea"/>
                <a:cs typeface="+mn-cs"/>
              </a:defRPr>
            </a:lvl5pPr>
            <a:lvl6pPr marL="2142530" algn="l" defTabSz="857013" rtl="0" eaLnBrk="1" latinLnBrk="0" hangingPunct="1">
              <a:defRPr sz="1688" kern="1200">
                <a:solidFill>
                  <a:schemeClr val="tx1"/>
                </a:solidFill>
                <a:latin typeface="+mn-lt"/>
                <a:ea typeface="+mn-ea"/>
                <a:cs typeface="+mn-cs"/>
              </a:defRPr>
            </a:lvl6pPr>
            <a:lvl7pPr marL="2571037" algn="l" defTabSz="857013" rtl="0" eaLnBrk="1" latinLnBrk="0" hangingPunct="1">
              <a:defRPr sz="1688" kern="1200">
                <a:solidFill>
                  <a:schemeClr val="tx1"/>
                </a:solidFill>
                <a:latin typeface="+mn-lt"/>
                <a:ea typeface="+mn-ea"/>
                <a:cs typeface="+mn-cs"/>
              </a:defRPr>
            </a:lvl7pPr>
            <a:lvl8pPr marL="2999542" algn="l" defTabSz="857013" rtl="0" eaLnBrk="1" latinLnBrk="0" hangingPunct="1">
              <a:defRPr sz="1688" kern="1200">
                <a:solidFill>
                  <a:schemeClr val="tx1"/>
                </a:solidFill>
                <a:latin typeface="+mn-lt"/>
                <a:ea typeface="+mn-ea"/>
                <a:cs typeface="+mn-cs"/>
              </a:defRPr>
            </a:lvl8pPr>
            <a:lvl9pPr marL="3428048" algn="l" defTabSz="857013" rtl="0" eaLnBrk="1" latinLnBrk="0" hangingPunct="1">
              <a:defRPr sz="1688" kern="1200">
                <a:solidFill>
                  <a:schemeClr val="tx1"/>
                </a:solidFill>
                <a:latin typeface="+mn-lt"/>
                <a:ea typeface="+mn-ea"/>
                <a:cs typeface="+mn-cs"/>
              </a:defRPr>
            </a:lvl9pPr>
          </a:lstStyle>
          <a:p>
            <a:endParaRPr lang="en-GB" dirty="0">
              <a:solidFill>
                <a:prstClr val="black"/>
              </a:solidFill>
            </a:endParaRPr>
          </a:p>
        </p:txBody>
      </p:sp>
      <p:sp>
        <p:nvSpPr>
          <p:cNvPr id="19" name="Text Placeholder 18"/>
          <p:cNvSpPr>
            <a:spLocks noGrp="1"/>
          </p:cNvSpPr>
          <p:nvPr>
            <p:ph type="body" sz="quarter" idx="12"/>
          </p:nvPr>
        </p:nvSpPr>
        <p:spPr>
          <a:xfrm>
            <a:off x="384872" y="1773441"/>
            <a:ext cx="11398446" cy="4426997"/>
          </a:xfrm>
        </p:spPr>
        <p:txBody>
          <a:bodyPr>
            <a:normAutofit lnSpcReduction="10000"/>
          </a:bodyPr>
          <a:lstStyle>
            <a:defPPr>
              <a:defRPr lang="en-US"/>
            </a:defPPr>
            <a:lvl1pPr marL="0" algn="l" defTabSz="914147" rtl="0" eaLnBrk="1" latinLnBrk="0" hangingPunct="1">
              <a:defRPr sz="1800" kern="1200">
                <a:solidFill>
                  <a:schemeClr val="tx1"/>
                </a:solidFill>
                <a:latin typeface="+mn-lt"/>
                <a:ea typeface="+mn-ea"/>
                <a:cs typeface="+mn-cs"/>
              </a:defRPr>
            </a:lvl1pPr>
            <a:lvl2pPr marL="457073" algn="l" defTabSz="914147" rtl="0" eaLnBrk="1" latinLnBrk="0" hangingPunct="1">
              <a:defRPr sz="1800" kern="1200">
                <a:solidFill>
                  <a:schemeClr val="tx1"/>
                </a:solidFill>
                <a:latin typeface="+mn-lt"/>
                <a:ea typeface="+mn-ea"/>
                <a:cs typeface="+mn-cs"/>
              </a:defRPr>
            </a:lvl2pPr>
            <a:lvl3pPr marL="914147" algn="l" defTabSz="914147" rtl="0" eaLnBrk="1" latinLnBrk="0" hangingPunct="1">
              <a:defRPr sz="1800" kern="1200">
                <a:solidFill>
                  <a:schemeClr val="tx1"/>
                </a:solidFill>
                <a:latin typeface="+mn-lt"/>
                <a:ea typeface="+mn-ea"/>
                <a:cs typeface="+mn-cs"/>
              </a:defRPr>
            </a:lvl3pPr>
            <a:lvl4pPr marL="1371218" algn="l" defTabSz="914147" rtl="0" eaLnBrk="1" latinLnBrk="0" hangingPunct="1">
              <a:defRPr sz="1800" kern="1200">
                <a:solidFill>
                  <a:schemeClr val="tx1"/>
                </a:solidFill>
                <a:latin typeface="+mn-lt"/>
                <a:ea typeface="+mn-ea"/>
                <a:cs typeface="+mn-cs"/>
              </a:defRPr>
            </a:lvl4pPr>
            <a:lvl5pPr marL="1828292" algn="l" defTabSz="914147" rtl="0" eaLnBrk="1" latinLnBrk="0" hangingPunct="1">
              <a:defRPr sz="1800" kern="1200">
                <a:solidFill>
                  <a:schemeClr val="tx1"/>
                </a:solidFill>
                <a:latin typeface="+mn-lt"/>
                <a:ea typeface="+mn-ea"/>
                <a:cs typeface="+mn-cs"/>
              </a:defRPr>
            </a:lvl5pPr>
            <a:lvl6pPr marL="2285365" algn="l" defTabSz="914147" rtl="0" eaLnBrk="1" latinLnBrk="0" hangingPunct="1">
              <a:defRPr sz="1800" kern="1200">
                <a:solidFill>
                  <a:schemeClr val="tx1"/>
                </a:solidFill>
                <a:latin typeface="+mn-lt"/>
                <a:ea typeface="+mn-ea"/>
                <a:cs typeface="+mn-cs"/>
              </a:defRPr>
            </a:lvl6pPr>
            <a:lvl7pPr marL="2742439" algn="l" defTabSz="914147" rtl="0" eaLnBrk="1" latinLnBrk="0" hangingPunct="1">
              <a:defRPr sz="1800" kern="1200">
                <a:solidFill>
                  <a:schemeClr val="tx1"/>
                </a:solidFill>
                <a:latin typeface="+mn-lt"/>
                <a:ea typeface="+mn-ea"/>
                <a:cs typeface="+mn-cs"/>
              </a:defRPr>
            </a:lvl7pPr>
            <a:lvl8pPr marL="3199511" algn="l" defTabSz="914147" rtl="0" eaLnBrk="1" latinLnBrk="0" hangingPunct="1">
              <a:defRPr sz="1800" kern="1200">
                <a:solidFill>
                  <a:schemeClr val="tx1"/>
                </a:solidFill>
                <a:latin typeface="+mn-lt"/>
                <a:ea typeface="+mn-ea"/>
                <a:cs typeface="+mn-cs"/>
              </a:defRPr>
            </a:lvl8pPr>
            <a:lvl9pPr marL="3656585" algn="l" defTabSz="914147" rtl="0" eaLnBrk="1" latinLnBrk="0" hangingPunct="1">
              <a:defRPr sz="1800" kern="1200">
                <a:solidFill>
                  <a:schemeClr val="tx1"/>
                </a:solidFill>
                <a:latin typeface="+mn-lt"/>
                <a:ea typeface="+mn-ea"/>
                <a:cs typeface="+mn-cs"/>
              </a:defRPr>
            </a:lvl9pPr>
          </a:lstStyle>
          <a:p>
            <a:pPr>
              <a:spcBef>
                <a:spcPts val="0"/>
              </a:spcBef>
            </a:pPr>
            <a:r>
              <a:rPr lang="en-GB" sz="1400" b="1" dirty="0"/>
              <a:t>This presentation has been prepared by HSBC Service Delivery (</a:t>
            </a:r>
            <a:r>
              <a:rPr lang="en-GB" sz="1400" b="1" dirty="0" err="1"/>
              <a:t>Polska</a:t>
            </a:r>
            <a:r>
              <a:rPr lang="en-GB" sz="1400" b="1" dirty="0"/>
              <a:t>) </a:t>
            </a:r>
            <a:r>
              <a:rPr lang="pl-PL" sz="1400" b="1" dirty="0"/>
              <a:t>S</a:t>
            </a:r>
            <a:r>
              <a:rPr lang="en-GB" sz="1400" b="1" dirty="0"/>
              <a:t>p. z </a:t>
            </a:r>
            <a:r>
              <a:rPr lang="en-GB" sz="1400" b="1" dirty="0" err="1"/>
              <a:t>o.o</a:t>
            </a:r>
            <a:r>
              <a:rPr lang="en-GB" sz="1400" b="1" dirty="0"/>
              <a:t>. </a:t>
            </a:r>
            <a:r>
              <a:rPr lang="en-GB" sz="1400" dirty="0"/>
              <a:t>with a registered office located at Kapelanka 42A, </a:t>
            </a:r>
            <a:br>
              <a:rPr lang="pl-PL" sz="1400" dirty="0"/>
            </a:br>
            <a:r>
              <a:rPr lang="en-GB" sz="1400" dirty="0"/>
              <a:t>30-347 </a:t>
            </a:r>
            <a:r>
              <a:rPr lang="en-GB" sz="1400" dirty="0" err="1"/>
              <a:t>Krak</a:t>
            </a:r>
            <a:r>
              <a:rPr lang="pl-PL" sz="1400" dirty="0"/>
              <a:t>ó</a:t>
            </a:r>
            <a:r>
              <a:rPr lang="en-GB" sz="1400" dirty="0"/>
              <a:t>w, Poland, registered in the District Court for </a:t>
            </a:r>
            <a:r>
              <a:rPr lang="en-GB" sz="1400" dirty="0" err="1"/>
              <a:t>Kraków-Śródmieście</a:t>
            </a:r>
            <a:r>
              <a:rPr lang="en-GB" sz="1400" dirty="0"/>
              <a:t> in </a:t>
            </a:r>
            <a:r>
              <a:rPr lang="en-GB" sz="1400" dirty="0" err="1"/>
              <a:t>Kraków</a:t>
            </a:r>
            <a:r>
              <a:rPr lang="en-GB" sz="1400" dirty="0"/>
              <a:t>, XI Commercial Division of the National Court Register, under the number KRS 0000310459, share capital (entirely paid) in the amount of 67 689 500,00 PLN, NIP 525-242-91-07, hereinafter referred to as “HSBC”. </a:t>
            </a:r>
            <a:endParaRPr lang="pl-PL" sz="1400" dirty="0"/>
          </a:p>
          <a:p>
            <a:pPr>
              <a:spcBef>
                <a:spcPts val="0"/>
              </a:spcBef>
            </a:pPr>
            <a:endParaRPr lang="pl-PL" sz="1400" dirty="0"/>
          </a:p>
          <a:p>
            <a:pPr>
              <a:spcBef>
                <a:spcPts val="0"/>
              </a:spcBef>
            </a:pPr>
            <a:r>
              <a:rPr lang="en-GB" sz="1400" dirty="0"/>
              <a:t>HSBC has based this document on information obtained from sources it believes to be reliable but which has not been independently </a:t>
            </a:r>
            <a:br>
              <a:rPr lang="pl-PL" sz="1400" dirty="0"/>
            </a:br>
            <a:r>
              <a:rPr lang="en-GB" sz="1400" dirty="0"/>
              <a:t>verified. While this information has been prepared in good faith, no representation or warranty, express or implied, is or will be made </a:t>
            </a:r>
            <a:br>
              <a:rPr lang="pl-PL" sz="1400" dirty="0"/>
            </a:br>
            <a:r>
              <a:rPr lang="en-GB" sz="1400" dirty="0"/>
              <a:t>and no responsibility or liability is or will be accepted by the HSBC, or by any of their respective officers, employees or agents in relation</a:t>
            </a:r>
            <a:br>
              <a:rPr lang="pl-PL" sz="1400" dirty="0"/>
            </a:br>
            <a:r>
              <a:rPr lang="en-GB" sz="1400" dirty="0"/>
              <a:t>to the accuracy or completeness of the Documents or any other written or oral information made available to any interested party or its advisers and any such liability is expressly disclaimed. Any charts and graphs included are from publicly available sources or proprietary </a:t>
            </a:r>
            <a:br>
              <a:rPr lang="pl-PL" sz="1400" dirty="0"/>
            </a:br>
            <a:r>
              <a:rPr lang="en-GB" sz="1400" dirty="0"/>
              <a:t>data. No liability is accepted whatsoever for any direct, indirect or consequential loss arising from the use of this document. HSBC is under </a:t>
            </a:r>
            <a:br>
              <a:rPr lang="pl-PL" sz="1400" dirty="0"/>
            </a:br>
            <a:r>
              <a:rPr lang="en-GB" sz="1400" dirty="0"/>
              <a:t>no obligation to keep current the information in this document. You are solely responsible for making your own independent appraisal of </a:t>
            </a:r>
            <a:br>
              <a:rPr lang="pl-PL" sz="1400" dirty="0"/>
            </a:br>
            <a:r>
              <a:rPr lang="en-GB" sz="1400" dirty="0"/>
              <a:t>and investigations into the data, products, financial instruments and transactions referred to in this document and you should not rely on </a:t>
            </a:r>
            <a:br>
              <a:rPr lang="pl-PL" sz="1400" dirty="0"/>
            </a:br>
            <a:r>
              <a:rPr lang="en-GB" sz="1400" dirty="0"/>
              <a:t>any information in this document as constituting investment advice. Neither HSBC nor any of its affiliates are responsible for providing you with legal, tax or other specialist advice and you should make your own arrangements in respect of this accordingly. The issuance of and details contained in this document, which is not for public circulation, does not constitute an offer or solicitation for, or advice that you </a:t>
            </a:r>
            <a:br>
              <a:rPr lang="pl-PL" sz="1400" dirty="0"/>
            </a:br>
            <a:r>
              <a:rPr lang="en-GB" sz="1400" dirty="0"/>
              <a:t>should enter into, the purchase or sale of any security, commodity or other financial instrument or master agreement, or any other contract, agreement or structure whatsoever. This document is intended to be distributed in its entirety. </a:t>
            </a:r>
            <a:r>
              <a:rPr lang="en-GB" sz="1400" b="1" dirty="0"/>
              <a:t>Reproduction of this document, in whole or in part, or disclosure of any of its contents, without prior consent of HSBC or any associate, is prohibited.</a:t>
            </a:r>
          </a:p>
        </p:txBody>
      </p:sp>
    </p:spTree>
    <p:extLst>
      <p:ext uri="{BB962C8B-B14F-4D97-AF65-F5344CB8AC3E}">
        <p14:creationId xmlns:p14="http://schemas.microsoft.com/office/powerpoint/2010/main" val="275186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BF7EA-E0AC-EEF0-A97B-1C5D04EF3262}"/>
              </a:ext>
            </a:extLst>
          </p:cNvPr>
          <p:cNvSpPr>
            <a:spLocks noGrp="1"/>
          </p:cNvSpPr>
          <p:nvPr>
            <p:ph type="body" sz="quarter" idx="10"/>
          </p:nvPr>
        </p:nvSpPr>
        <p:spPr/>
        <p:txBody>
          <a:bodyPr/>
          <a:lstStyle/>
          <a:p>
            <a:r>
              <a:rPr lang="en-US" dirty="0"/>
              <a:t>Thank you!</a:t>
            </a:r>
            <a:endParaRPr lang="en-GB" dirty="0"/>
          </a:p>
        </p:txBody>
      </p:sp>
    </p:spTree>
    <p:extLst>
      <p:ext uri="{BB962C8B-B14F-4D97-AF65-F5344CB8AC3E}">
        <p14:creationId xmlns:p14="http://schemas.microsoft.com/office/powerpoint/2010/main" val="57970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9D14E1F-A4CA-8AC7-2070-3B8DE1216883}"/>
              </a:ext>
            </a:extLst>
          </p:cNvPr>
          <p:cNvSpPr>
            <a:spLocks noGrp="1"/>
          </p:cNvSpPr>
          <p:nvPr>
            <p:ph type="body" sz="quarter" idx="10"/>
          </p:nvPr>
        </p:nvSpPr>
        <p:spPr>
          <a:xfrm>
            <a:off x="391466" y="3789159"/>
            <a:ext cx="4453104" cy="959560"/>
          </a:xfrm>
        </p:spPr>
        <p:txBody>
          <a:bodyPr/>
          <a:lstStyle/>
          <a:p>
            <a:endParaRPr lang="en-US"/>
          </a:p>
        </p:txBody>
      </p:sp>
      <p:sp>
        <p:nvSpPr>
          <p:cNvPr id="11" name="Subtitle 2">
            <a:extLst>
              <a:ext uri="{FF2B5EF4-FFF2-40B4-BE49-F238E27FC236}">
                <a16:creationId xmlns:a16="http://schemas.microsoft.com/office/drawing/2014/main" id="{129BE27D-A87E-7854-BF06-C986FAF7C6CE}"/>
              </a:ext>
            </a:extLst>
          </p:cNvPr>
          <p:cNvSpPr>
            <a:spLocks noGrp="1"/>
          </p:cNvSpPr>
          <p:nvPr>
            <p:ph type="subTitle" idx="1"/>
          </p:nvPr>
        </p:nvSpPr>
        <p:spPr>
          <a:xfrm>
            <a:off x="395264" y="1152786"/>
            <a:ext cx="5427212" cy="2130832"/>
          </a:xfrm>
        </p:spPr>
        <p:txBody>
          <a:bodyPr/>
          <a:lstStyle/>
          <a:p>
            <a:r>
              <a:rPr lang="en-GB" sz="2600" b="1" dirty="0"/>
              <a:t>2. PD model VS Credit Rating System performance assessment</a:t>
            </a:r>
            <a:endParaRPr lang="en-US" sz="2600" dirty="0"/>
          </a:p>
        </p:txBody>
      </p:sp>
      <p:sp>
        <p:nvSpPr>
          <p:cNvPr id="4" name="Slide Number Placeholder 3" hidden="1">
            <a:extLst>
              <a:ext uri="{FF2B5EF4-FFF2-40B4-BE49-F238E27FC236}">
                <a16:creationId xmlns:a16="http://schemas.microsoft.com/office/drawing/2014/main" id="{5FF1BB2F-E0BD-74F0-3B9C-72559892E08A}"/>
              </a:ext>
            </a:extLst>
          </p:cNvPr>
          <p:cNvSpPr>
            <a:spLocks noGrp="1"/>
          </p:cNvSpPr>
          <p:nvPr>
            <p:ph type="sldNum" sz="quarter" idx="4294967295"/>
          </p:nvPr>
        </p:nvSpPr>
        <p:spPr>
          <a:xfrm>
            <a:off x="1426464" y="6355080"/>
            <a:ext cx="2027936" cy="365760"/>
          </a:xfrm>
        </p:spPr>
        <p:txBody>
          <a:bodyPr/>
          <a:lstStyle/>
          <a:p>
            <a:pPr>
              <a:spcAft>
                <a:spcPts val="600"/>
              </a:spcAft>
            </a:pPr>
            <a:fld id="{160BB421-FBA0-4A04-80D5-95EBC8EC02E4}" type="slidenum">
              <a:rPr lang="ru-RU" smtClean="0"/>
              <a:pPr>
                <a:spcAft>
                  <a:spcPts val="600"/>
                </a:spcAft>
              </a:pPr>
              <a:t>5</a:t>
            </a:fld>
            <a:endParaRPr lang="ru-RU"/>
          </a:p>
        </p:txBody>
      </p:sp>
    </p:spTree>
    <p:extLst>
      <p:ext uri="{BB962C8B-B14F-4D97-AF65-F5344CB8AC3E}">
        <p14:creationId xmlns:p14="http://schemas.microsoft.com/office/powerpoint/2010/main" val="2005060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83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6</a:t>
            </a:fld>
            <a:endParaRPr lang="ru-RU"/>
          </a:p>
        </p:txBody>
      </p:sp>
      <mc:AlternateContent xmlns:mc="http://schemas.openxmlformats.org/markup-compatibility/2006" xmlns:a14="http://schemas.microsoft.com/office/drawing/2010/main">
        <mc:Choice Requires="a14">
          <p:sp>
            <p:nvSpPr>
              <p:cNvPr id="10243" name="Rectangle 3"/>
              <p:cNvSpPr>
                <a:spLocks noGrp="1" noRot="1" noChangeArrowheads="1"/>
              </p:cNvSpPr>
              <p:nvPr>
                <p:ph sz="quarter" idx="1"/>
              </p:nvPr>
            </p:nvSpPr>
            <p:spPr>
              <a:xfrm>
                <a:off x="609600" y="3200400"/>
                <a:ext cx="10972800" cy="3155950"/>
              </a:xfrm>
            </p:spPr>
            <p:txBody>
              <a:bodyPr>
                <a:noAutofit/>
              </a:bodyPr>
              <a:lstStyle/>
              <a:p>
                <a:pPr marL="0" indent="0" algn="just">
                  <a:buNone/>
                </a:pPr>
                <a:r>
                  <a:rPr lang="en-US" sz="1400" b="1" dirty="0">
                    <a:latin typeface="Arial" panose="020B0604020202020204" pitchFamily="34" charset="0"/>
                    <a:cs typeface="Arial" panose="020B0604020202020204" pitchFamily="34" charset="0"/>
                  </a:rPr>
                  <a:t>Model performance assessment (in-sample, out-of-sample and out-of-time):</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Discriminatory power (</a:t>
                </a:r>
                <a:r>
                  <a:rPr lang="en-US" sz="1400" i="1" dirty="0">
                    <a:solidFill>
                      <a:srgbClr val="002060"/>
                    </a:solidFill>
                    <a:latin typeface="Arial" panose="020B0604020202020204" pitchFamily="34" charset="0"/>
                    <a:cs typeface="Arial" panose="020B0604020202020204" pitchFamily="34" charset="0"/>
                  </a:rPr>
                  <a:t>Gini [0,1], AUROC [0,1], KS [0,1], Contingency table, etc</a:t>
                </a:r>
                <a:r>
                  <a:rPr lang="en-US" sz="1400" dirty="0">
                    <a:solidFill>
                      <a:srgbClr val="002060"/>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Calibration accuracy (</a:t>
                </a:r>
                <a:r>
                  <a:rPr lang="en-US" sz="1400" i="1" dirty="0">
                    <a:solidFill>
                      <a:srgbClr val="002060"/>
                    </a:solidFill>
                    <a:latin typeface="Arial" panose="020B0604020202020204" pitchFamily="34" charset="0"/>
                    <a:cs typeface="Arial" panose="020B0604020202020204" pitchFamily="34" charset="0"/>
                  </a:rPr>
                  <a:t>Binomial test, Hosmer–</a:t>
                </a:r>
                <a:r>
                  <a:rPr lang="en-US" sz="1400" i="1" dirty="0" err="1">
                    <a:solidFill>
                      <a:srgbClr val="002060"/>
                    </a:solidFill>
                    <a:latin typeface="Arial" panose="020B0604020202020204" pitchFamily="34" charset="0"/>
                    <a:cs typeface="Arial" panose="020B0604020202020204" pitchFamily="34" charset="0"/>
                  </a:rPr>
                  <a:t>Lemeshow</a:t>
                </a:r>
                <a:r>
                  <a:rPr lang="en-US" sz="1400" i="1" dirty="0">
                    <a:solidFill>
                      <a:srgbClr val="002060"/>
                    </a:solidFill>
                    <a:latin typeface="Arial" panose="020B0604020202020204" pitchFamily="34" charset="0"/>
                    <a:cs typeface="Arial" panose="020B0604020202020204" pitchFamily="34" charset="0"/>
                  </a:rPr>
                  <a:t> test, </a:t>
                </a:r>
                <a:r>
                  <a:rPr lang="en-US" sz="1400" i="1" dirty="0" err="1">
                    <a:solidFill>
                      <a:srgbClr val="002060"/>
                    </a:solidFill>
                    <a:latin typeface="Arial" panose="020B0604020202020204" pitchFamily="34" charset="0"/>
                    <a:cs typeface="Arial" panose="020B0604020202020204" pitchFamily="34" charset="0"/>
                  </a:rPr>
                  <a:t>Spiegelhalter</a:t>
                </a:r>
                <a:r>
                  <a:rPr lang="en-US" sz="1400" i="1" dirty="0">
                    <a:solidFill>
                      <a:srgbClr val="002060"/>
                    </a:solidFill>
                    <a:latin typeface="Arial" panose="020B0604020202020204" pitchFamily="34" charset="0"/>
                    <a:cs typeface="Arial" panose="020B0604020202020204" pitchFamily="34" charset="0"/>
                  </a:rPr>
                  <a:t> test, Brier score [0,1], the traffic lights approach</a:t>
                </a:r>
                <a:r>
                  <a:rPr lang="en-US"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1400" dirty="0">
                    <a:latin typeface="Arial" panose="020B0604020202020204" pitchFamily="34" charset="0"/>
                    <a:cs typeface="Arial" panose="020B0604020202020204" pitchFamily="34" charset="0"/>
                  </a:rPr>
                  <a:t>The model’s stability and the development samples’ representativeness with respect to the current portfolio.</a:t>
                </a:r>
              </a:p>
              <a:p>
                <a:pPr marL="0" indent="0" algn="just">
                  <a:buNone/>
                </a:pPr>
                <a:r>
                  <a:rPr lang="en-US" sz="1400" b="1" dirty="0">
                    <a:latin typeface="Arial" panose="020B0604020202020204" pitchFamily="34" charset="0"/>
                    <a:cs typeface="Arial" panose="020B0604020202020204" pitchFamily="34" charset="0"/>
                  </a:rPr>
                  <a:t>Note: </a:t>
                </a:r>
              </a:p>
              <a:p>
                <a:pPr marL="342900" indent="-342900" algn="just">
                  <a:buFont typeface="+mj-lt"/>
                  <a:buAutoNum type="arabicPeriod"/>
                </a:pPr>
                <a:r>
                  <a:rPr lang="en-US" sz="1300" dirty="0">
                    <a:latin typeface="Arial" panose="020B0604020202020204" pitchFamily="34" charset="0"/>
                    <a:cs typeface="Arial" panose="020B0604020202020204" pitchFamily="34" charset="0"/>
                  </a:rPr>
                  <a:t>Brier score is considered as discriminatory power (if applied at each observation level) or calibration accuracy (if applied at rating grades level) indicator depending on its application. </a:t>
                </a:r>
              </a:p>
              <a:p>
                <a:pPr marL="342900" indent="-342900" algn="just">
                  <a:buFont typeface="+mj-lt"/>
                  <a:buAutoNum type="arabicPeriod"/>
                </a:pPr>
                <a:r>
                  <a:rPr lang="en-US" sz="1300" dirty="0">
                    <a:latin typeface="Arial" panose="020B0604020202020204" pitchFamily="34" charset="0"/>
                    <a:cs typeface="Arial" panose="020B0604020202020204" pitchFamily="34" charset="0"/>
                  </a:rPr>
                  <a:t>When using the HSLS test statistic as a means of </a:t>
                </a:r>
                <a:r>
                  <a:rPr lang="en-US" sz="1300" dirty="0" err="1">
                    <a:latin typeface="Arial" panose="020B0604020202020204" pitchFamily="34" charset="0"/>
                    <a:cs typeface="Arial" panose="020B0604020202020204" pitchFamily="34" charset="0"/>
                  </a:rPr>
                  <a:t>backtesting</a:t>
                </a:r>
                <a:r>
                  <a:rPr lang="en-US" sz="1300" dirty="0">
                    <a:latin typeface="Arial" panose="020B0604020202020204" pitchFamily="34" charset="0"/>
                    <a:cs typeface="Arial" panose="020B0604020202020204" pitchFamily="34" charset="0"/>
                  </a:rPr>
                  <a:t> (out-of-sample and out-of-time), </a:t>
                </a:r>
                <a14:m>
                  <m:oMath xmlns:m="http://schemas.openxmlformats.org/officeDocument/2006/math">
                    <m:sSubSup>
                      <m:sSubSupPr>
                        <m:ctrlPr>
                          <a:rPr lang="en-US" sz="1300" i="1">
                            <a:latin typeface="Cambria Math" panose="02040503050406030204" pitchFamily="18" charset="0"/>
                          </a:rPr>
                        </m:ctrlPr>
                      </m:sSubSupPr>
                      <m:e>
                        <m:r>
                          <m:rPr>
                            <m:sty m:val="p"/>
                          </m:rPr>
                          <a:rPr lang="el-GR" sz="1300" i="1">
                            <a:latin typeface="Cambria Math" panose="02040503050406030204" pitchFamily="18" charset="0"/>
                          </a:rPr>
                          <m:t>χ</m:t>
                        </m:r>
                      </m:e>
                      <m:sub>
                        <m:r>
                          <a:rPr lang="en-US" sz="1300" i="1">
                            <a:latin typeface="Cambria Math" panose="02040503050406030204" pitchFamily="18" charset="0"/>
                          </a:rPr>
                          <m:t>𝐻𝐿</m:t>
                        </m:r>
                      </m:sub>
                      <m:sup>
                        <m:r>
                          <a:rPr lang="en-US" sz="1300" i="1">
                            <a:latin typeface="Cambria Math" panose="02040503050406030204" pitchFamily="18" charset="0"/>
                          </a:rPr>
                          <m:t>2</m:t>
                        </m:r>
                      </m:sup>
                    </m:sSubSup>
                  </m:oMath>
                </a14:m>
                <a:r>
                  <a:rPr lang="en-US" sz="1300" dirty="0">
                    <a:latin typeface="Arial" panose="020B0604020202020204" pitchFamily="34" charset="0"/>
                    <a:cs typeface="Arial" panose="020B0604020202020204" pitchFamily="34" charset="0"/>
                  </a:rPr>
                  <a:t> is approximately </a:t>
                </a:r>
                <a14:m>
                  <m:oMath xmlns:m="http://schemas.openxmlformats.org/officeDocument/2006/math">
                    <m:sSup>
                      <m:sSupPr>
                        <m:ctrlPr>
                          <a:rPr lang="en-US" sz="1300" i="1">
                            <a:latin typeface="Cambria Math" panose="02040503050406030204" pitchFamily="18" charset="0"/>
                          </a:rPr>
                        </m:ctrlPr>
                      </m:sSupPr>
                      <m:e>
                        <m:r>
                          <m:rPr>
                            <m:sty m:val="p"/>
                          </m:rPr>
                          <a:rPr lang="el-GR" sz="1300" i="1">
                            <a:latin typeface="Cambria Math" panose="02040503050406030204" pitchFamily="18" charset="0"/>
                          </a:rPr>
                          <m:t>χ</m:t>
                        </m:r>
                      </m:e>
                      <m:sup>
                        <m:r>
                          <a:rPr lang="en-US" sz="1300" i="1">
                            <a:latin typeface="Cambria Math" panose="02040503050406030204" pitchFamily="18" charset="0"/>
                          </a:rPr>
                          <m:t>2</m:t>
                        </m:r>
                      </m:sup>
                    </m:sSup>
                  </m:oMath>
                </a14:m>
                <a:r>
                  <a:rPr lang="en-US" sz="1300" dirty="0">
                    <a:latin typeface="Arial" panose="020B0604020202020204" pitchFamily="34" charset="0"/>
                    <a:cs typeface="Arial" panose="020B0604020202020204" pitchFamily="34" charset="0"/>
                  </a:rPr>
                  <a:t>-distributed with G  (the number of rating grades with </a:t>
                </a:r>
                <a14:m>
                  <m:oMath xmlns:m="http://schemas.openxmlformats.org/officeDocument/2006/math">
                    <m:sSub>
                      <m:sSubPr>
                        <m:ctrlPr>
                          <a:rPr lang="en-US" sz="1300" i="1">
                            <a:latin typeface="Cambria Math" panose="02040503050406030204" pitchFamily="18" charset="0"/>
                          </a:rPr>
                        </m:ctrlPr>
                      </m:sSubPr>
                      <m:e>
                        <m:r>
                          <a:rPr lang="en-US" sz="1300">
                            <a:latin typeface="Cambria Math" panose="02040503050406030204" pitchFamily="18" charset="0"/>
                          </a:rPr>
                          <m:t>𝑁</m:t>
                        </m:r>
                      </m:e>
                      <m:sub>
                        <m:r>
                          <a:rPr lang="en-US" sz="1300">
                            <a:latin typeface="Cambria Math" panose="02040503050406030204" pitchFamily="18" charset="0"/>
                          </a:rPr>
                          <m:t>𝑔</m:t>
                        </m:r>
                      </m:sub>
                    </m:sSub>
                    <m:r>
                      <a:rPr lang="en-US" sz="1300">
                        <a:latin typeface="Cambria Math" panose="02040503050406030204" pitchFamily="18" charset="0"/>
                      </a:rPr>
                      <m:t>&gt;1</m:t>
                    </m:r>
                  </m:oMath>
                </a14:m>
                <a:r>
                  <a:rPr lang="en-US" sz="1300" dirty="0">
                    <a:latin typeface="Arial" panose="020B0604020202020204" pitchFamily="34" charset="0"/>
                    <a:cs typeface="Arial" panose="020B0604020202020204" pitchFamily="34" charset="0"/>
                  </a:rPr>
                  <a:t>) degrees of freedom, because there is no observation coexistent in the estimation sample and the validation sample. In case of using HSLS test as a measure of fit (in-sample testing), </a:t>
                </a:r>
                <a14:m>
                  <m:oMath xmlns:m="http://schemas.openxmlformats.org/officeDocument/2006/math">
                    <m:sSubSup>
                      <m:sSubSupPr>
                        <m:ctrlPr>
                          <a:rPr lang="en-US" sz="1300" i="1">
                            <a:latin typeface="Cambria Math" panose="02040503050406030204" pitchFamily="18" charset="0"/>
                          </a:rPr>
                        </m:ctrlPr>
                      </m:sSubSupPr>
                      <m:e>
                        <m:r>
                          <m:rPr>
                            <m:sty m:val="p"/>
                          </m:rPr>
                          <a:rPr lang="el-GR" sz="1300">
                            <a:latin typeface="Cambria Math" panose="02040503050406030204" pitchFamily="18" charset="0"/>
                          </a:rPr>
                          <m:t>χ</m:t>
                        </m:r>
                      </m:e>
                      <m:sub>
                        <m:r>
                          <a:rPr lang="en-US" sz="1300">
                            <a:latin typeface="Cambria Math" panose="02040503050406030204" pitchFamily="18" charset="0"/>
                          </a:rPr>
                          <m:t>𝐻𝐿</m:t>
                        </m:r>
                      </m:sub>
                      <m:sup>
                        <m:r>
                          <a:rPr lang="en-US" sz="1300">
                            <a:latin typeface="Cambria Math" panose="02040503050406030204" pitchFamily="18" charset="0"/>
                          </a:rPr>
                          <m:t>2</m:t>
                        </m:r>
                      </m:sup>
                    </m:sSubSup>
                  </m:oMath>
                </a14:m>
                <a:r>
                  <a:rPr lang="en-US" sz="1300" dirty="0">
                    <a:latin typeface="Arial" panose="020B0604020202020204" pitchFamily="34" charset="0"/>
                    <a:cs typeface="Arial" panose="020B0604020202020204" pitchFamily="34" charset="0"/>
                  </a:rPr>
                  <a:t> is approximately </a:t>
                </a:r>
                <a14:m>
                  <m:oMath xmlns:m="http://schemas.openxmlformats.org/officeDocument/2006/math">
                    <m:sSup>
                      <m:sSupPr>
                        <m:ctrlPr>
                          <a:rPr lang="en-US" sz="1300" i="1">
                            <a:latin typeface="Cambria Math" panose="02040503050406030204" pitchFamily="18" charset="0"/>
                          </a:rPr>
                        </m:ctrlPr>
                      </m:sSupPr>
                      <m:e>
                        <m:r>
                          <m:rPr>
                            <m:sty m:val="p"/>
                          </m:rPr>
                          <a:rPr lang="el-GR" sz="1300">
                            <a:latin typeface="Cambria Math" panose="02040503050406030204" pitchFamily="18" charset="0"/>
                          </a:rPr>
                          <m:t>χ</m:t>
                        </m:r>
                      </m:e>
                      <m:sup>
                        <m:r>
                          <a:rPr lang="en-US" sz="1300">
                            <a:latin typeface="Cambria Math" panose="02040503050406030204" pitchFamily="18" charset="0"/>
                          </a:rPr>
                          <m:t>2</m:t>
                        </m:r>
                      </m:sup>
                    </m:sSup>
                  </m:oMath>
                </a14:m>
                <a:r>
                  <a:rPr lang="en-US" sz="1300" dirty="0">
                    <a:latin typeface="Arial" panose="020B0604020202020204" pitchFamily="34" charset="0"/>
                    <a:cs typeface="Arial" panose="020B0604020202020204" pitchFamily="34" charset="0"/>
                  </a:rPr>
                  <a:t>-distributed with </a:t>
                </a:r>
                <a14:m>
                  <m:oMath xmlns:m="http://schemas.openxmlformats.org/officeDocument/2006/math">
                    <m:r>
                      <a:rPr lang="en-US" sz="1300">
                        <a:latin typeface="Cambria Math" panose="02040503050406030204" pitchFamily="18" charset="0"/>
                      </a:rPr>
                      <m:t>𝐺</m:t>
                    </m:r>
                    <m:r>
                      <a:rPr lang="en-US" sz="1300">
                        <a:latin typeface="Cambria Math" panose="02040503050406030204" pitchFamily="18" charset="0"/>
                      </a:rPr>
                      <m:t>−2</m:t>
                    </m:r>
                  </m:oMath>
                </a14:m>
                <a:r>
                  <a:rPr lang="en-US" sz="1300" dirty="0">
                    <a:latin typeface="Arial" panose="020B0604020202020204" pitchFamily="34" charset="0"/>
                    <a:cs typeface="Arial" panose="020B0604020202020204" pitchFamily="34" charset="0"/>
                  </a:rPr>
                  <a:t> degrees of freedom, because the model estimation sample and the sample on which the measure of fit is computed are the same.</a:t>
                </a:r>
                <a:endParaRPr lang="en-US" sz="1300" b="1" dirty="0">
                  <a:latin typeface="Arial" panose="020B0604020202020204" pitchFamily="34" charset="0"/>
                  <a:cs typeface="Arial" panose="020B0604020202020204" pitchFamily="34" charset="0"/>
                </a:endParaRPr>
              </a:p>
            </p:txBody>
          </p:sp>
        </mc:Choice>
        <mc:Fallback xmlns="">
          <p:sp>
            <p:nvSpPr>
              <p:cNvPr id="10243" name="Rectangle 3"/>
              <p:cNvSpPr>
                <a:spLocks noGrp="1" noRot="1" noChangeAspect="1" noMove="1" noResize="1" noEditPoints="1" noAdjustHandles="1" noChangeArrowheads="1" noChangeShapeType="1" noTextEdit="1"/>
              </p:cNvSpPr>
              <p:nvPr>
                <p:ph sz="quarter" idx="1"/>
              </p:nvPr>
            </p:nvSpPr>
            <p:spPr>
              <a:xfrm>
                <a:off x="609600" y="3200400"/>
                <a:ext cx="10972800" cy="3155950"/>
              </a:xfrm>
              <a:blipFill>
                <a:blip r:embed="rId3"/>
                <a:stretch>
                  <a:fillRect l="-1000" t="-1544" r="-889"/>
                </a:stretch>
              </a:blipFill>
            </p:spPr>
            <p:txBody>
              <a:bodyPr/>
              <a:lstStyle/>
              <a:p>
                <a:r>
                  <a:rPr lang="en-GB">
                    <a:noFill/>
                  </a:rPr>
                  <a:t> </a:t>
                </a:r>
              </a:p>
            </p:txBody>
          </p:sp>
        </mc:Fallback>
      </mc:AlternateContent>
      <p:pic>
        <p:nvPicPr>
          <p:cNvPr id="8" name="Рисунок 7"/>
          <p:cNvPicPr/>
          <p:nvPr/>
        </p:nvPicPr>
        <p:blipFill rotWithShape="1">
          <a:blip r:embed="rId4" r:link="rId5">
            <a:extLst>
              <a:ext uri="{28A0092B-C50C-407E-A947-70E740481C1C}">
                <a14:useLocalDpi xmlns:a14="http://schemas.microsoft.com/office/drawing/2010/main" val="0"/>
              </a:ext>
            </a:extLst>
          </a:blip>
          <a:srcRect t="27018"/>
          <a:stretch>
            <a:fillRect/>
          </a:stretch>
        </p:blipFill>
        <p:spPr bwMode="auto">
          <a:xfrm>
            <a:off x="1840707" y="1219200"/>
            <a:ext cx="8510587" cy="190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130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7</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Calibration accuracy </a:t>
            </a:r>
            <a:r>
              <a:rPr lang="en-US" sz="1200" b="1"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graphicFrame>
            <p:nvGraphicFramePr>
              <p:cNvPr id="3" name="Таблица 10">
                <a:extLst>
                  <a:ext uri="{FF2B5EF4-FFF2-40B4-BE49-F238E27FC236}">
                    <a16:creationId xmlns:a16="http://schemas.microsoft.com/office/drawing/2014/main" id="{795995C1-C0D0-4FF0-B28D-1B036C08AB47}"/>
                  </a:ext>
                </a:extLst>
              </p:cNvPr>
              <p:cNvGraphicFramePr>
                <a:graphicFrameLocks noGrp="1"/>
              </p:cNvGraphicFramePr>
              <p:nvPr>
                <p:extLst>
                  <p:ext uri="{D42A27DB-BD31-4B8C-83A1-F6EECF244321}">
                    <p14:modId xmlns:p14="http://schemas.microsoft.com/office/powerpoint/2010/main" val="991114578"/>
                  </p:ext>
                </p:extLst>
              </p:nvPr>
            </p:nvGraphicFramePr>
            <p:xfrm>
              <a:off x="647700" y="1447800"/>
              <a:ext cx="10896600" cy="4910582"/>
            </p:xfrm>
            <a:graphic>
              <a:graphicData uri="http://schemas.openxmlformats.org/drawingml/2006/table">
                <a:tbl>
                  <a:tblPr firstRow="1" bandRow="1">
                    <a:tableStyleId>{8EC20E35-A176-4012-BC5E-935CFFF8708E}</a:tableStyleId>
                  </a:tblPr>
                  <a:tblGrid>
                    <a:gridCol w="5448300">
                      <a:extLst>
                        <a:ext uri="{9D8B030D-6E8A-4147-A177-3AD203B41FA5}">
                          <a16:colId xmlns:a16="http://schemas.microsoft.com/office/drawing/2014/main" val="2829400534"/>
                        </a:ext>
                      </a:extLst>
                    </a:gridCol>
                    <a:gridCol w="5448300">
                      <a:extLst>
                        <a:ext uri="{9D8B030D-6E8A-4147-A177-3AD203B41FA5}">
                          <a16:colId xmlns:a16="http://schemas.microsoft.com/office/drawing/2014/main" val="2807346972"/>
                        </a:ext>
                      </a:extLst>
                    </a:gridCol>
                  </a:tblGrid>
                  <a:tr h="370840">
                    <a:tc>
                      <a:txBody>
                        <a:bodyPr/>
                        <a:lstStyle/>
                        <a:p>
                          <a:pPr algn="ctr"/>
                          <a:r>
                            <a:rPr kumimoji="0" lang="en-GB" sz="1800" b="1" i="0" kern="1200" dirty="0">
                              <a:solidFill>
                                <a:schemeClr val="tx1"/>
                              </a:solidFill>
                              <a:effectLst/>
                              <a:latin typeface="+mn-lt"/>
                              <a:ea typeface="+mn-ea"/>
                              <a:cs typeface="+mn-cs"/>
                            </a:rPr>
                            <a:t>Hosmer-</a:t>
                          </a:r>
                          <a:r>
                            <a:rPr kumimoji="0" lang="en-GB" sz="1800" b="1" i="0" kern="1200" dirty="0" err="1">
                              <a:solidFill>
                                <a:schemeClr val="tx1"/>
                              </a:solidFill>
                              <a:effectLst/>
                              <a:latin typeface="+mn-lt"/>
                              <a:ea typeface="+mn-ea"/>
                              <a:cs typeface="+mn-cs"/>
                            </a:rPr>
                            <a:t>Lemeshow</a:t>
                          </a:r>
                          <a:r>
                            <a:rPr kumimoji="0" lang="en-GB" sz="1800" b="1" i="0" kern="1200" dirty="0">
                              <a:solidFill>
                                <a:schemeClr val="tx1"/>
                              </a:solidFill>
                              <a:effectLst/>
                              <a:latin typeface="+mn-lt"/>
                              <a:ea typeface="+mn-ea"/>
                              <a:cs typeface="+mn-cs"/>
                            </a:rPr>
                            <a:t> test</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kumimoji="0" lang="en-US" sz="1800" b="1" i="0" kern="1200" dirty="0">
                              <a:solidFill>
                                <a:schemeClr val="tx1"/>
                              </a:solidFill>
                              <a:effectLst/>
                              <a:latin typeface="+mn-lt"/>
                              <a:ea typeface="+mn-ea"/>
                              <a:cs typeface="+mn-cs"/>
                            </a:rPr>
                            <a:t>Brier Score</a:t>
                          </a:r>
                          <a:r>
                            <a:rPr lang="en-GB" dirty="0">
                              <a:solidFill>
                                <a:schemeClr val="tx1"/>
                              </a:solidFill>
                            </a:rPr>
                            <a:t> and </a:t>
                          </a:r>
                          <a:r>
                            <a:rPr kumimoji="0" lang="en-US" sz="1800" b="1" i="0" kern="1200" dirty="0">
                              <a:solidFill>
                                <a:schemeClr val="tx1"/>
                              </a:solidFill>
                              <a:effectLst/>
                              <a:latin typeface="+mn-lt"/>
                              <a:ea typeface="+mn-ea"/>
                              <a:cs typeface="+mn-cs"/>
                            </a:rPr>
                            <a:t>Brier Skill Score</a:t>
                          </a:r>
                          <a:r>
                            <a:rPr lang="en-GB" dirty="0"/>
                            <a:t> </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370840">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400" b="1" kern="1200" dirty="0">
                              <a:solidFill>
                                <a:schemeClr val="dk1"/>
                              </a:solidFill>
                              <a:latin typeface="Arial" panose="020B0604020202020204" pitchFamily="34" charset="0"/>
                              <a:ea typeface="+mn-ea"/>
                              <a:cs typeface="Arial" panose="020B0604020202020204" pitchFamily="34" charset="0"/>
                            </a:rPr>
                            <a:t>Hosmer-</a:t>
                          </a:r>
                          <a:r>
                            <a:rPr kumimoji="0" lang="en-US" sz="1400" b="1" kern="1200" dirty="0" err="1">
                              <a:solidFill>
                                <a:schemeClr val="dk1"/>
                              </a:solidFill>
                              <a:latin typeface="Arial" panose="020B0604020202020204" pitchFamily="34" charset="0"/>
                              <a:ea typeface="+mn-ea"/>
                              <a:cs typeface="Arial" panose="020B0604020202020204" pitchFamily="34" charset="0"/>
                            </a:rPr>
                            <a:t>Lemeshow</a:t>
                          </a:r>
                          <a:r>
                            <a:rPr kumimoji="0" lang="en-US" sz="1400" b="1" kern="1200" dirty="0">
                              <a:solidFill>
                                <a:schemeClr val="dk1"/>
                              </a:solidFill>
                              <a:latin typeface="Arial" panose="020B0604020202020204" pitchFamily="34" charset="0"/>
                              <a:ea typeface="+mn-ea"/>
                              <a:cs typeface="Arial" panose="020B0604020202020204" pitchFamily="34" charset="0"/>
                            </a:rPr>
                            <a:t> test </a:t>
                          </a:r>
                          <a:r>
                            <a:rPr kumimoji="0" lang="en-US" sz="1400" kern="1200" dirty="0">
                              <a:solidFill>
                                <a:schemeClr val="dk1"/>
                              </a:solidFill>
                              <a:latin typeface="Arial" panose="020B0604020202020204" pitchFamily="34" charset="0"/>
                              <a:ea typeface="+mn-ea"/>
                              <a:cs typeface="Arial" panose="020B0604020202020204" pitchFamily="34" charset="0"/>
                            </a:rPr>
                            <a:t>computes squared differences of forecast default rates from realized default rates at a group level, and then weights them by the inverses of the variance of the forecast defaults. Originally the groups come from arranging individual forecasts into ten centiles. </a:t>
                          </a:r>
                        </a:p>
                        <a:p>
                          <a:pPr marL="0" indent="0" algn="just">
                            <a:lnSpc>
                              <a:spcPct val="100000"/>
                            </a:lnSpc>
                            <a:spcBef>
                              <a:spcPts val="600"/>
                            </a:spcBef>
                            <a:spcAft>
                              <a:spcPts val="0"/>
                            </a:spcAft>
                            <a:buNone/>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cs typeface="Arial" panose="020B0604020202020204" pitchFamily="34" charset="0"/>
                                  </a:rPr>
                                  <m:t>𝐻𝐿</m:t>
                                </m:r>
                                <m:r>
                                  <a:rPr lang="en-GB" sz="1200" b="0" i="1" smtClean="0">
                                    <a:latin typeface="Cambria Math" panose="02040503050406030204" pitchFamily="18" charset="0"/>
                                    <a:cs typeface="Arial" panose="020B0604020202020204" pitchFamily="34" charset="0"/>
                                  </a:rPr>
                                  <m:t>=</m:t>
                                </m:r>
                                <m:nary>
                                  <m:naryPr>
                                    <m:chr m:val="∑"/>
                                    <m:ctrlPr>
                                      <a:rPr lang="en-GB" sz="1200" b="0" i="1" smtClean="0">
                                        <a:latin typeface="Cambria Math" panose="02040503050406030204" pitchFamily="18" charset="0"/>
                                        <a:cs typeface="Arial" panose="020B0604020202020204" pitchFamily="34" charset="0"/>
                                      </a:rPr>
                                    </m:ctrlPr>
                                  </m:naryPr>
                                  <m:sub>
                                    <m:r>
                                      <a:rPr lang="en-GB" sz="1200" b="0" i="1" smtClean="0">
                                        <a:latin typeface="Cambria Math" panose="02040503050406030204" pitchFamily="18" charset="0"/>
                                        <a:cs typeface="Arial" panose="020B0604020202020204" pitchFamily="34" charset="0"/>
                                      </a:rPr>
                                      <m:t>𝑔</m:t>
                                    </m:r>
                                    <m:r>
                                      <a:rPr lang="en-GB" sz="1200" b="0" i="1" smtClean="0">
                                        <a:latin typeface="Cambria Math" panose="02040503050406030204" pitchFamily="18" charset="0"/>
                                        <a:cs typeface="Arial" panose="020B0604020202020204" pitchFamily="34" charset="0"/>
                                      </a:rPr>
                                      <m:t>=1</m:t>
                                    </m:r>
                                  </m:sub>
                                  <m:sup>
                                    <m:r>
                                      <a:rPr lang="en-GB" sz="1200" b="0" i="1" smtClean="0">
                                        <a:latin typeface="Cambria Math" panose="02040503050406030204" pitchFamily="18" charset="0"/>
                                        <a:cs typeface="Arial" panose="020B0604020202020204" pitchFamily="34" charset="0"/>
                                      </a:rPr>
                                      <m:t>𝐺</m:t>
                                    </m:r>
                                  </m:sup>
                                  <m:e>
                                    <m:sSub>
                                      <m:sSubPr>
                                        <m:ctrlPr>
                                          <a:rPr lang="en-GB" sz="1200" b="0" i="1" smtClean="0">
                                            <a:latin typeface="Cambria Math" panose="02040503050406030204" pitchFamily="18" charset="0"/>
                                            <a:cs typeface="Arial" panose="020B0604020202020204" pitchFamily="34" charset="0"/>
                                          </a:rPr>
                                        </m:ctrlPr>
                                      </m:sSubPr>
                                      <m:e>
                                        <m:r>
                                          <a:rPr lang="en-GB" sz="1200" b="0" i="1" smtClean="0">
                                            <a:latin typeface="Cambria Math" panose="02040503050406030204" pitchFamily="18" charset="0"/>
                                            <a:cs typeface="Arial" panose="020B0604020202020204" pitchFamily="34" charset="0"/>
                                          </a:rPr>
                                          <m:t>𝑁</m:t>
                                        </m:r>
                                      </m:e>
                                      <m:sub>
                                        <m:r>
                                          <a:rPr lang="en-GB" sz="1200" b="0" i="1" smtClean="0">
                                            <a:latin typeface="Cambria Math" panose="02040503050406030204" pitchFamily="18" charset="0"/>
                                            <a:cs typeface="Arial" panose="020B0604020202020204" pitchFamily="34" charset="0"/>
                                          </a:rPr>
                                          <m:t>𝑔</m:t>
                                        </m:r>
                                      </m:sub>
                                    </m:sSub>
                                    <m:r>
                                      <a:rPr lang="en-GB" sz="12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GB" sz="1200" b="0" i="1" smtClean="0">
                                            <a:latin typeface="Cambria Math" panose="02040503050406030204" pitchFamily="18" charset="0"/>
                                            <a:cs typeface="Arial" panose="020B0604020202020204" pitchFamily="34" charset="0"/>
                                          </a:rPr>
                                        </m:ctrlPr>
                                      </m:fPr>
                                      <m:num>
                                        <m:sSup>
                                          <m:sSupPr>
                                            <m:ctrlPr>
                                              <a:rPr lang="en-GB" sz="1200" b="0" i="1" smtClean="0">
                                                <a:latin typeface="Cambria Math" panose="02040503050406030204" pitchFamily="18" charset="0"/>
                                                <a:cs typeface="Arial" panose="020B0604020202020204" pitchFamily="34" charset="0"/>
                                              </a:rPr>
                                            </m:ctrlPr>
                                          </m:sSupPr>
                                          <m:e>
                                            <m:d>
                                              <m:dPr>
                                                <m:ctrlPr>
                                                  <a:rPr lang="en-GB" sz="1200" b="0" i="1" smtClean="0">
                                                    <a:latin typeface="Cambria Math" panose="02040503050406030204" pitchFamily="18" charset="0"/>
                                                    <a:cs typeface="Arial" panose="020B0604020202020204" pitchFamily="34" charset="0"/>
                                                  </a:rPr>
                                                </m:ctrlPr>
                                              </m:dPr>
                                              <m:e>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r>
                                                  <a:rPr lang="en-GB" sz="1200" b="0" i="1" smtClean="0">
                                                    <a:latin typeface="Cambria Math" panose="02040503050406030204" pitchFamily="18" charset="0"/>
                                                    <a:cs typeface="Arial" panose="020B0604020202020204" pitchFamily="34" charset="0"/>
                                                  </a:rPr>
                                                  <m:t>−</m:t>
                                                </m:r>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𝑜𝑏𝑠</m:t>
                                                    </m:r>
                                                  </m:sup>
                                                </m:sSubSup>
                                              </m:e>
                                            </m:d>
                                          </m:e>
                                          <m:sup>
                                            <m:r>
                                              <a:rPr lang="en-GB" sz="1200" b="0" i="1" smtClean="0">
                                                <a:latin typeface="Cambria Math" panose="02040503050406030204" pitchFamily="18" charset="0"/>
                                                <a:cs typeface="Arial" panose="020B0604020202020204" pitchFamily="34" charset="0"/>
                                              </a:rPr>
                                              <m:t>2</m:t>
                                            </m:r>
                                          </m:sup>
                                        </m:sSup>
                                      </m:num>
                                      <m:den>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r>
                                          <a:rPr lang="en-GB" sz="12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200" b="0" i="1" smtClean="0">
                                                <a:latin typeface="Cambria Math" panose="02040503050406030204" pitchFamily="18" charset="0"/>
                                                <a:cs typeface="Arial" panose="020B0604020202020204" pitchFamily="34" charset="0"/>
                                              </a:rPr>
                                            </m:ctrlPr>
                                          </m:dPr>
                                          <m:e>
                                            <m:r>
                                              <a:rPr lang="en-GB" sz="1200" b="0" i="1" smtClean="0">
                                                <a:latin typeface="Cambria Math" panose="02040503050406030204" pitchFamily="18" charset="0"/>
                                                <a:cs typeface="Arial" panose="020B0604020202020204" pitchFamily="34" charset="0"/>
                                              </a:rPr>
                                              <m:t>1−</m:t>
                                            </m:r>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e>
                                        </m:d>
                                      </m:den>
                                    </m:f>
                                  </m:e>
                                </m:nary>
                              </m:oMath>
                            </m:oMathPara>
                          </a14:m>
                          <a:endParaRPr lang="en-US" sz="1200" dirty="0">
                            <a:latin typeface="Arial" panose="020B0604020202020204" pitchFamily="34" charset="0"/>
                            <a:cs typeface="Arial" panose="020B0604020202020204" pitchFamily="34" charset="0"/>
                          </a:endParaRPr>
                        </a:p>
                        <a:p>
                          <a:pPr marL="0" indent="0" algn="just">
                            <a:lnSpc>
                              <a:spcPct val="100000"/>
                            </a:lnSpc>
                            <a:spcBef>
                              <a:spcPts val="600"/>
                            </a:spcBef>
                            <a:spcAft>
                              <a:spcPts val="0"/>
                            </a:spcAft>
                            <a:buNone/>
                          </a:pPr>
                          <a:r>
                            <a:rPr lang="en-US" sz="1400" dirty="0">
                              <a:latin typeface="Arial" panose="020B0604020202020204" pitchFamily="34" charset="0"/>
                              <a:cs typeface="Arial" panose="020B0604020202020204" pitchFamily="34" charset="0"/>
                            </a:rPr>
                            <a:t>where,</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sSub>
                                <m:sSubPr>
                                  <m:ctrlPr>
                                    <a:rPr lang="en-GB" sz="1400" b="0" i="1" smtClean="0">
                                      <a:latin typeface="Cambria Math" panose="02040503050406030204" pitchFamily="18" charset="0"/>
                                      <a:cs typeface="Arial" panose="020B0604020202020204" pitchFamily="34" charset="0"/>
                                    </a:rPr>
                                  </m:ctrlPr>
                                </m:sSubPr>
                                <m:e>
                                  <m:r>
                                    <a:rPr lang="en-GB" sz="1400" b="0" i="1" smtClean="0">
                                      <a:latin typeface="Cambria Math" panose="02040503050406030204" pitchFamily="18" charset="0"/>
                                      <a:cs typeface="Arial" panose="020B0604020202020204" pitchFamily="34" charset="0"/>
                                    </a:rPr>
                                    <m:t>𝑁</m:t>
                                  </m:r>
                                </m:e>
                                <m:sub>
                                  <m:r>
                                    <a:rPr lang="en-GB" sz="1400" b="0" i="1" smtClean="0">
                                      <a:latin typeface="Cambria Math" panose="02040503050406030204" pitchFamily="18" charset="0"/>
                                      <a:cs typeface="Arial" panose="020B0604020202020204" pitchFamily="34" charset="0"/>
                                    </a:rPr>
                                    <m:t>𝑔</m:t>
                                  </m:r>
                                </m:sub>
                              </m:sSub>
                            </m:oMath>
                          </a14:m>
                          <a:r>
                            <a:rPr lang="en-US" sz="1400" dirty="0">
                              <a:latin typeface="Arial" panose="020B0604020202020204" pitchFamily="34" charset="0"/>
                              <a:cs typeface="Arial" panose="020B0604020202020204" pitchFamily="34" charset="0"/>
                            </a:rPr>
                            <a:t> -- </a:t>
                          </a:r>
                          <a:r>
                            <a:rPr kumimoji="0" lang="en-US" sz="1400" kern="1200" dirty="0">
                              <a:solidFill>
                                <a:schemeClr val="dk1"/>
                              </a:solidFill>
                              <a:latin typeface="Arial" panose="020B0604020202020204" pitchFamily="34" charset="0"/>
                              <a:ea typeface="+mn-ea"/>
                              <a:cs typeface="Arial" panose="020B0604020202020204" pitchFamily="34" charset="0"/>
                            </a:rPr>
                            <a:t>the number of cases rated in rating class g. </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oMath>
                          </a14:m>
                          <a:r>
                            <a:rPr kumimoji="0" lang="en-US" sz="1400" kern="1200" dirty="0">
                              <a:solidFill>
                                <a:schemeClr val="dk1"/>
                              </a:solidFill>
                              <a:latin typeface="Arial" panose="020B0604020202020204" pitchFamily="34" charset="0"/>
                              <a:ea typeface="+mn-ea"/>
                              <a:cs typeface="Arial" panose="020B0604020202020204" pitchFamily="34" charset="0"/>
                            </a:rPr>
                            <a:t> -- forecasted probability of default in rating class g.</a:t>
                          </a:r>
                        </a:p>
                        <a:p>
                          <a:pPr marL="0" marR="0" lvl="0" indent="0" algn="just" defTabSz="914400" rtl="0" eaLnBrk="1" fontAlgn="auto" latinLnBrk="0" hangingPunct="1">
                            <a:lnSpc>
                              <a:spcPct val="100000"/>
                            </a:lnSpc>
                            <a:spcBef>
                              <a:spcPts val="600"/>
                            </a:spcBef>
                            <a:spcAft>
                              <a:spcPts val="0"/>
                            </a:spcAft>
                            <a:buClrTx/>
                            <a:buSzTx/>
                            <a:buFontTx/>
                            <a:buNone/>
                            <a:tabLst/>
                            <a:defRPr/>
                          </a:pPr>
                          <a14:m>
                            <m:oMath xmlns:m="http://schemas.openxmlformats.org/officeDocument/2006/math">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𝑜𝑏𝑠</m:t>
                                  </m:r>
                                </m:sup>
                              </m:sSubSup>
                            </m:oMath>
                          </a14:m>
                          <a:r>
                            <a:rPr kumimoji="0" lang="en-US" sz="1400" kern="1200" dirty="0">
                              <a:solidFill>
                                <a:schemeClr val="dk1"/>
                              </a:solidFill>
                              <a:latin typeface="Arial" panose="020B0604020202020204" pitchFamily="34" charset="0"/>
                              <a:ea typeface="+mn-ea"/>
                              <a:cs typeface="Arial" panose="020B0604020202020204" pitchFamily="34" charset="0"/>
                            </a:rPr>
                            <a:t> -- default rate realized in rating</a:t>
                          </a:r>
                          <a:r>
                            <a:rPr kumimoji="0" lang="en-US" sz="1400" kern="1200" baseline="0" dirty="0">
                              <a:solidFill>
                                <a:schemeClr val="dk1"/>
                              </a:solidFill>
                              <a:latin typeface="Arial" panose="020B0604020202020204" pitchFamily="34" charset="0"/>
                              <a:ea typeface="+mn-ea"/>
                              <a:cs typeface="Arial" panose="020B0604020202020204" pitchFamily="34" charset="0"/>
                            </a:rPr>
                            <a:t> class g.</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400" kern="1200" dirty="0">
                              <a:solidFill>
                                <a:schemeClr val="dk1"/>
                              </a:solidFill>
                              <a:latin typeface="Arial" panose="020B0604020202020204" pitchFamily="34" charset="0"/>
                              <a:ea typeface="+mn-ea"/>
                              <a:cs typeface="Arial" panose="020B0604020202020204" pitchFamily="34" charset="0"/>
                            </a:rPr>
                            <a:t>HL test null hypothesis (HL is </a:t>
                          </a:r>
                          <a14:m>
                            <m:oMath xmlns:m="http://schemas.openxmlformats.org/officeDocument/2006/math">
                              <m:sSup>
                                <m:sSupPr>
                                  <m:ctrlPr>
                                    <a:rPr kumimoji="0" lang="en-US" sz="1400" i="1" kern="1200" smtClean="0">
                                      <a:solidFill>
                                        <a:schemeClr val="dk1"/>
                                      </a:solidFill>
                                      <a:latin typeface="Cambria Math" panose="02040503050406030204" pitchFamily="18" charset="0"/>
                                      <a:ea typeface="+mn-ea"/>
                                      <a:cs typeface="Arial" panose="020B0604020202020204" pitchFamily="34" charset="0"/>
                                    </a:rPr>
                                  </m:ctrlPr>
                                </m:sSupPr>
                                <m:e>
                                  <m:r>
                                    <m:rPr>
                                      <m:sty m:val="p"/>
                                    </m:rPr>
                                    <a:rPr kumimoji="0" lang="el-GR" sz="1400" i="1" kern="1200" smtClean="0">
                                      <a:solidFill>
                                        <a:schemeClr val="dk1"/>
                                      </a:solidFill>
                                      <a:latin typeface="Cambria Math" panose="02040503050406030204" pitchFamily="18" charset="0"/>
                                      <a:ea typeface="+mn-ea"/>
                                      <a:cs typeface="Arial" panose="020B0604020202020204" pitchFamily="34" charset="0"/>
                                    </a:rPr>
                                    <m:t>χ</m:t>
                                  </m:r>
                                </m:e>
                                <m:sup>
                                  <m:r>
                                    <a:rPr kumimoji="0" lang="en-GB" sz="1400" b="0" i="1" kern="1200" smtClean="0">
                                      <a:solidFill>
                                        <a:schemeClr val="dk1"/>
                                      </a:solidFill>
                                      <a:latin typeface="Cambria Math" panose="02040503050406030204" pitchFamily="18" charset="0"/>
                                      <a:ea typeface="+mn-ea"/>
                                      <a:cs typeface="Arial" panose="020B0604020202020204" pitchFamily="34" charset="0"/>
                                    </a:rPr>
                                    <m:t>2</m:t>
                                  </m:r>
                                </m:sup>
                              </m:sSup>
                            </m:oMath>
                          </a14:m>
                          <a:r>
                            <a:rPr kumimoji="0" lang="en-US" sz="1400" kern="1200" dirty="0">
                              <a:solidFill>
                                <a:schemeClr val="dk1"/>
                              </a:solidFill>
                              <a:latin typeface="Arial" panose="020B0604020202020204" pitchFamily="34" charset="0"/>
                              <a:ea typeface="+mn-ea"/>
                              <a:cs typeface="Arial" panose="020B0604020202020204" pitchFamily="34" charset="0"/>
                            </a:rPr>
                            <a:t> distributed with G-2 degrees of freedom):</a:t>
                          </a:r>
                        </a:p>
                        <a:p>
                          <a:pPr marL="0" marR="0" lvl="0" indent="0" algn="just" defTabSz="914400" rtl="0" eaLnBrk="1" fontAlgn="auto" latinLnBrk="0" hangingPunct="1">
                            <a:lnSpc>
                              <a:spcPct val="100000"/>
                            </a:lnSpc>
                            <a:spcBef>
                              <a:spcPts val="6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i="1" kern="1200" smtClean="0">
                                        <a:solidFill>
                                          <a:schemeClr val="dk1"/>
                                        </a:solidFill>
                                        <a:latin typeface="Cambria Math" panose="02040503050406030204" pitchFamily="18" charset="0"/>
                                        <a:ea typeface="+mn-ea"/>
                                        <a:cs typeface="Arial" panose="020B0604020202020204" pitchFamily="34" charset="0"/>
                                      </a:rPr>
                                    </m:ctrlPr>
                                  </m:sSubPr>
                                  <m:e>
                                    <m:r>
                                      <a:rPr kumimoji="0" lang="en-GB" sz="1400" b="0" i="1" kern="1200" smtClean="0">
                                        <a:solidFill>
                                          <a:schemeClr val="dk1"/>
                                        </a:solidFill>
                                        <a:latin typeface="Cambria Math" panose="02040503050406030204" pitchFamily="18" charset="0"/>
                                        <a:ea typeface="+mn-ea"/>
                                        <a:cs typeface="Arial" panose="020B0604020202020204" pitchFamily="34" charset="0"/>
                                      </a:rPr>
                                      <m:t>𝐻</m:t>
                                    </m:r>
                                  </m:e>
                                  <m:sub>
                                    <m:r>
                                      <a:rPr kumimoji="0" lang="en-GB" sz="1400" b="0" i="1" kern="1200" smtClean="0">
                                        <a:solidFill>
                                          <a:schemeClr val="dk1"/>
                                        </a:solidFill>
                                        <a:latin typeface="Cambria Math" panose="02040503050406030204" pitchFamily="18" charset="0"/>
                                        <a:ea typeface="+mn-ea"/>
                                        <a:cs typeface="Arial" panose="020B0604020202020204" pitchFamily="34" charset="0"/>
                                      </a:rPr>
                                      <m:t>𝑜</m:t>
                                    </m:r>
                                  </m:sub>
                                </m:sSub>
                                <m:r>
                                  <a:rPr kumimoji="0" lang="en-GB" sz="1400" b="0" i="1" kern="1200" smtClean="0">
                                    <a:solidFill>
                                      <a:schemeClr val="dk1"/>
                                    </a:solidFill>
                                    <a:latin typeface="Cambria Math" panose="02040503050406030204" pitchFamily="18" charset="0"/>
                                    <a:ea typeface="+mn-ea"/>
                                    <a:cs typeface="Arial" panose="020B0604020202020204" pitchFamily="34" charset="0"/>
                                  </a:rPr>
                                  <m:t>:</m:t>
                                </m:r>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𝑜𝑏𝑠</m:t>
                                    </m:r>
                                  </m:sup>
                                </m:sSubSup>
                                <m:r>
                                  <a:rPr lang="en-GB" sz="1400" b="0" i="1" smtClean="0">
                                    <a:latin typeface="Cambria Math" panose="02040503050406030204" pitchFamily="18" charset="0"/>
                                    <a:cs typeface="Arial" panose="020B0604020202020204" pitchFamily="34" charset="0"/>
                                  </a:rPr>
                                  <m:t>=</m:t>
                                </m:r>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r>
                                  <a:rPr lang="en-GB" sz="1400" b="0" i="1" smtClean="0">
                                    <a:latin typeface="Cambria Math" panose="02040503050406030204" pitchFamily="18" charset="0"/>
                                    <a:cs typeface="Arial" panose="020B0604020202020204" pitchFamily="34" charset="0"/>
                                  </a:rPr>
                                  <m:t> </m:t>
                                </m:r>
                                <m:r>
                                  <a:rPr lang="en-GB" sz="1400" b="0" i="1" smtClean="0">
                                    <a:latin typeface="Cambria Math" panose="02040503050406030204" pitchFamily="18" charset="0"/>
                                    <a:ea typeface="Cambria Math" panose="02040503050406030204" pitchFamily="18" charset="0"/>
                                    <a:cs typeface="Arial" panose="020B0604020202020204" pitchFamily="34" charset="0"/>
                                  </a:rPr>
                                  <m:t>∀  </m:t>
                                </m:r>
                                <m:r>
                                  <a:rPr lang="en-GB" sz="1400" b="0" i="1" smtClean="0">
                                    <a:latin typeface="Cambria Math" panose="02040503050406030204" pitchFamily="18" charset="0"/>
                                    <a:ea typeface="Cambria Math" panose="02040503050406030204" pitchFamily="18" charset="0"/>
                                    <a:cs typeface="Arial" panose="020B0604020202020204" pitchFamily="34" charset="0"/>
                                  </a:rPr>
                                  <m:t>𝑔</m:t>
                                </m:r>
                              </m:oMath>
                            </m:oMathPara>
                          </a14:m>
                          <a:endParaRPr kumimoji="0" lang="en-US" sz="1400" kern="1200" dirty="0">
                            <a:solidFill>
                              <a:schemeClr val="dk1"/>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400" kern="1200" dirty="0">
                              <a:solidFill>
                                <a:schemeClr val="dk1"/>
                              </a:solidFill>
                              <a:latin typeface="Arial" panose="020B0604020202020204" pitchFamily="34" charset="0"/>
                              <a:ea typeface="+mn-ea"/>
                              <a:cs typeface="Arial" panose="020B0604020202020204" pitchFamily="34" charset="0"/>
                            </a:rPr>
                            <a:t>HL test assumptions: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kern="1200" dirty="0">
                              <a:solidFill>
                                <a:schemeClr val="dk1"/>
                              </a:solidFill>
                              <a:latin typeface="Arial" panose="020B0604020202020204" pitchFamily="34" charset="0"/>
                              <a:ea typeface="+mn-ea"/>
                              <a:cs typeface="Arial" panose="020B0604020202020204" pitchFamily="34" charset="0"/>
                            </a:rPr>
                            <a:t>The observations are independent.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kern="1200" dirty="0">
                              <a:solidFill>
                                <a:schemeClr val="dk1"/>
                              </a:solidFill>
                              <a:latin typeface="Arial" panose="020B0604020202020204" pitchFamily="34" charset="0"/>
                              <a:ea typeface="+mn-ea"/>
                              <a:cs typeface="Arial" panose="020B0604020202020204" pitchFamily="34" charset="0"/>
                            </a:rPr>
                            <a:t>The sample size is large enough.</a:t>
                          </a:r>
                        </a:p>
                      </a:txBody>
                      <a:tcPr>
                        <a:noFill/>
                      </a:tcPr>
                    </a:tc>
                    <a:tc>
                      <a:txBody>
                        <a:bodyPr/>
                        <a:lstStyle/>
                        <a:p>
                          <a:pPr marL="0" indent="0" algn="just">
                            <a:spcBef>
                              <a:spcPts val="600"/>
                            </a:spcBef>
                            <a:buNone/>
                          </a:pPr>
                          <a:r>
                            <a:rPr kumimoji="0" lang="en-US" sz="1400" b="1" kern="1200" dirty="0">
                              <a:solidFill>
                                <a:schemeClr val="dk1"/>
                              </a:solidFill>
                              <a:latin typeface="Arial" panose="020B0604020202020204" pitchFamily="34" charset="0"/>
                              <a:ea typeface="+mn-ea"/>
                              <a:cs typeface="Arial" panose="020B0604020202020204" pitchFamily="34" charset="0"/>
                            </a:rPr>
                            <a:t>Brier Score </a:t>
                          </a:r>
                          <a:r>
                            <a:rPr kumimoji="0" lang="en-US" sz="1400" kern="1200" dirty="0">
                              <a:solidFill>
                                <a:schemeClr val="dk1"/>
                              </a:solidFill>
                              <a:latin typeface="Arial" panose="020B0604020202020204" pitchFamily="34" charset="0"/>
                              <a:ea typeface="+mn-ea"/>
                              <a:cs typeface="Arial" panose="020B0604020202020204" pitchFamily="34" charset="0"/>
                            </a:rPr>
                            <a:t>is known as the average quadratic deviation of the forecasted probability of default for each case from the default rate realized in that case. </a:t>
                          </a:r>
                        </a:p>
                        <a:p>
                          <a:pPr marL="0" indent="0" algn="just">
                            <a:spcBef>
                              <a:spcPts val="600"/>
                            </a:spcBef>
                            <a:buNone/>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cs typeface="Arial" panose="020B0604020202020204" pitchFamily="34" charset="0"/>
                                  </a:rPr>
                                  <m:t>𝐵𝑆</m:t>
                                </m:r>
                                <m:r>
                                  <a:rPr lang="en-GB" sz="1200" b="0" i="1" smtClean="0">
                                    <a:latin typeface="Cambria Math" panose="02040503050406030204" pitchFamily="18" charset="0"/>
                                    <a:cs typeface="Arial" panose="020B0604020202020204" pitchFamily="34" charset="0"/>
                                  </a:rPr>
                                  <m:t>=</m:t>
                                </m:r>
                                <m:f>
                                  <m:fPr>
                                    <m:ctrlPr>
                                      <a:rPr lang="en-GB" sz="1200" b="0" i="1" smtClean="0">
                                        <a:latin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cs typeface="Arial" panose="020B0604020202020204" pitchFamily="34" charset="0"/>
                                      </a:rPr>
                                      <m:t>1</m:t>
                                    </m:r>
                                  </m:num>
                                  <m:den>
                                    <m:r>
                                      <a:rPr lang="en-GB" sz="1200" b="0" i="1" smtClean="0">
                                        <a:latin typeface="Cambria Math" panose="02040503050406030204" pitchFamily="18" charset="0"/>
                                        <a:cs typeface="Arial" panose="020B0604020202020204" pitchFamily="34" charset="0"/>
                                      </a:rPr>
                                      <m:t>𝑁</m:t>
                                    </m:r>
                                  </m:den>
                                </m:f>
                                <m:nary>
                                  <m:naryPr>
                                    <m:chr m:val="∑"/>
                                    <m:ctrlPr>
                                      <a:rPr lang="en-GB" sz="1200" b="0" i="1" smtClean="0">
                                        <a:latin typeface="Cambria Math" panose="02040503050406030204" pitchFamily="18" charset="0"/>
                                        <a:cs typeface="Arial" panose="020B0604020202020204" pitchFamily="34" charset="0"/>
                                      </a:rPr>
                                    </m:ctrlPr>
                                  </m:naryPr>
                                  <m:sub>
                                    <m:r>
                                      <a:rPr lang="en-GB" sz="1200" b="0" i="1" smtClean="0">
                                        <a:latin typeface="Cambria Math" panose="02040503050406030204" pitchFamily="18" charset="0"/>
                                        <a:cs typeface="Arial" panose="020B0604020202020204" pitchFamily="34" charset="0"/>
                                      </a:rPr>
                                      <m:t>𝑔</m:t>
                                    </m:r>
                                    <m:r>
                                      <a:rPr lang="en-GB" sz="1200" b="0" i="1" smtClean="0">
                                        <a:latin typeface="Cambria Math" panose="02040503050406030204" pitchFamily="18" charset="0"/>
                                        <a:cs typeface="Arial" panose="020B0604020202020204" pitchFamily="34" charset="0"/>
                                      </a:rPr>
                                      <m:t>=1</m:t>
                                    </m:r>
                                  </m:sub>
                                  <m:sup>
                                    <m:r>
                                      <a:rPr lang="en-GB" sz="1200" b="0" i="1" smtClean="0">
                                        <a:latin typeface="Cambria Math" panose="02040503050406030204" pitchFamily="18" charset="0"/>
                                        <a:cs typeface="Arial" panose="020B0604020202020204" pitchFamily="34" charset="0"/>
                                      </a:rPr>
                                      <m:t>𝐺</m:t>
                                    </m:r>
                                  </m:sup>
                                  <m:e>
                                    <m:sSub>
                                      <m:sSubPr>
                                        <m:ctrlPr>
                                          <a:rPr lang="en-GB" sz="1200" b="0" i="1" smtClean="0">
                                            <a:latin typeface="Cambria Math" panose="02040503050406030204" pitchFamily="18" charset="0"/>
                                            <a:cs typeface="Arial" panose="020B0604020202020204" pitchFamily="34" charset="0"/>
                                          </a:rPr>
                                        </m:ctrlPr>
                                      </m:sSubPr>
                                      <m:e>
                                        <m:r>
                                          <a:rPr lang="en-GB" sz="1200" b="0" i="1" smtClean="0">
                                            <a:latin typeface="Cambria Math" panose="02040503050406030204" pitchFamily="18" charset="0"/>
                                            <a:cs typeface="Arial" panose="020B0604020202020204" pitchFamily="34" charset="0"/>
                                          </a:rPr>
                                          <m:t>𝑁</m:t>
                                        </m:r>
                                      </m:e>
                                      <m:sub>
                                        <m:r>
                                          <a:rPr lang="en-GB" sz="1200" b="0" i="1" smtClean="0">
                                            <a:latin typeface="Cambria Math" panose="02040503050406030204" pitchFamily="18" charset="0"/>
                                            <a:cs typeface="Arial" panose="020B0604020202020204" pitchFamily="34" charset="0"/>
                                          </a:rPr>
                                          <m:t>𝑔</m:t>
                                        </m:r>
                                      </m:sub>
                                    </m:sSub>
                                    <m:d>
                                      <m:dPr>
                                        <m:begChr m:val="["/>
                                        <m:endChr m:val="]"/>
                                        <m:ctrlPr>
                                          <a:rPr lang="en-GB" sz="1200" b="0" i="1" smtClean="0">
                                            <a:latin typeface="Cambria Math" panose="02040503050406030204" pitchFamily="18" charset="0"/>
                                            <a:cs typeface="Arial" panose="020B0604020202020204" pitchFamily="34" charset="0"/>
                                          </a:rPr>
                                        </m:ctrlPr>
                                      </m:dPr>
                                      <m:e>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𝑜𝑏𝑠</m:t>
                                            </m:r>
                                          </m:sup>
                                        </m:sSubSup>
                                        <m:r>
                                          <a:rPr lang="en-GB" sz="12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dPr>
                                          <m:e>
                                            <m:r>
                                              <a:rPr lang="en-GB" sz="1200" b="0" i="1" smtClean="0">
                                                <a:latin typeface="Cambria Math" panose="02040503050406030204" pitchFamily="18" charset="0"/>
                                                <a:ea typeface="Cambria Math" panose="02040503050406030204" pitchFamily="18" charset="0"/>
                                                <a:cs typeface="Arial" panose="020B0604020202020204" pitchFamily="34" charset="0"/>
                                              </a:rPr>
                                              <m:t>1−</m:t>
                                            </m:r>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𝑜𝑏𝑠</m:t>
                                                </m:r>
                                              </m:sup>
                                            </m:sSubSup>
                                          </m:e>
                                        </m:d>
                                        <m:r>
                                          <a:rPr lang="en-GB" sz="12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sSupPr>
                                          <m:e>
                                            <m:d>
                                              <m:d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dPr>
                                              <m:e>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r>
                                                  <a:rPr lang="en-GB" sz="1200" b="0" i="1" smtClean="0">
                                                    <a:latin typeface="Cambria Math" panose="02040503050406030204" pitchFamily="18" charset="0"/>
                                                    <a:cs typeface="Arial" panose="020B0604020202020204" pitchFamily="34" charset="0"/>
                                                  </a:rPr>
                                                  <m:t>−</m:t>
                                                </m:r>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𝑜𝑏𝑠</m:t>
                                                    </m:r>
                                                  </m:sup>
                                                </m:sSubSup>
                                              </m:e>
                                            </m:d>
                                          </m:e>
                                          <m:sup>
                                            <m:r>
                                              <a:rPr lang="en-GB" sz="1200" b="0" i="1" smtClean="0">
                                                <a:latin typeface="Cambria Math" panose="02040503050406030204" pitchFamily="18" charset="0"/>
                                                <a:ea typeface="Cambria Math" panose="02040503050406030204" pitchFamily="18" charset="0"/>
                                                <a:cs typeface="Arial" panose="020B0604020202020204" pitchFamily="34" charset="0"/>
                                              </a:rPr>
                                              <m:t>2</m:t>
                                            </m:r>
                                          </m:sup>
                                        </m:sSup>
                                      </m:e>
                                    </m:d>
                                  </m:e>
                                </m:nary>
                              </m:oMath>
                            </m:oMathPara>
                          </a14:m>
                          <a:endParaRPr lang="en-GB" sz="1200" b="0" i="1" dirty="0">
                            <a:latin typeface="Cambria Math" panose="02040503050406030204" pitchFamily="18" charset="0"/>
                            <a:cs typeface="Arial" panose="020B0604020202020204" pitchFamily="34" charset="0"/>
                          </a:endParaRPr>
                        </a:p>
                        <a:p>
                          <a:pPr marL="0" indent="0" algn="just">
                            <a:spcBef>
                              <a:spcPts val="600"/>
                            </a:spcBef>
                            <a:buNone/>
                          </a:pPr>
                          <a:r>
                            <a:rPr lang="en-US" sz="1400" dirty="0">
                              <a:latin typeface="Arial" panose="020B0604020202020204" pitchFamily="34" charset="0"/>
                              <a:cs typeface="Arial" panose="020B0604020202020204" pitchFamily="34" charset="0"/>
                            </a:rPr>
                            <a:t>where,</a:t>
                          </a:r>
                        </a:p>
                        <a:p>
                          <a:pPr marL="0" indent="0" algn="just">
                            <a:spcBef>
                              <a:spcPts val="600"/>
                            </a:spcBef>
                            <a:buNone/>
                          </a:pPr>
                          <a14:m>
                            <m:oMath xmlns:m="http://schemas.openxmlformats.org/officeDocument/2006/math">
                              <m:r>
                                <a:rPr lang="en-GB" sz="1400" b="0" i="1" smtClean="0">
                                  <a:latin typeface="Cambria Math" panose="02040503050406030204" pitchFamily="18" charset="0"/>
                                  <a:cs typeface="Arial" panose="020B0604020202020204" pitchFamily="34" charset="0"/>
                                </a:rPr>
                                <m:t>𝑁</m:t>
                              </m:r>
                            </m:oMath>
                          </a14:m>
                          <a:r>
                            <a:rPr lang="en-US" sz="1400" dirty="0">
                              <a:latin typeface="Arial" panose="020B0604020202020204" pitchFamily="34" charset="0"/>
                              <a:cs typeface="Arial" panose="020B0604020202020204" pitchFamily="34" charset="0"/>
                            </a:rPr>
                            <a:t> – total number of rated borrowers.</a:t>
                          </a:r>
                        </a:p>
                        <a:p>
                          <a:pPr marL="0" indent="0" algn="just">
                            <a:spcBef>
                              <a:spcPts val="600"/>
                            </a:spcBef>
                            <a:buNone/>
                          </a:pPr>
                          <a14:m>
                            <m:oMath xmlns:m="http://schemas.openxmlformats.org/officeDocument/2006/math">
                              <m:sSub>
                                <m:sSubPr>
                                  <m:ctrlPr>
                                    <a:rPr lang="en-GB" sz="1400" b="0" i="1" smtClean="0">
                                      <a:latin typeface="Cambria Math" panose="02040503050406030204" pitchFamily="18" charset="0"/>
                                      <a:cs typeface="Arial" panose="020B0604020202020204" pitchFamily="34" charset="0"/>
                                    </a:rPr>
                                  </m:ctrlPr>
                                </m:sSubPr>
                                <m:e>
                                  <m:r>
                                    <a:rPr lang="en-GB" sz="1400" b="0" i="1" smtClean="0">
                                      <a:latin typeface="Cambria Math" panose="02040503050406030204" pitchFamily="18" charset="0"/>
                                      <a:cs typeface="Arial" panose="020B0604020202020204" pitchFamily="34" charset="0"/>
                                    </a:rPr>
                                    <m:t>𝑁</m:t>
                                  </m:r>
                                </m:e>
                                <m:sub>
                                  <m:r>
                                    <a:rPr lang="en-GB" sz="1400" b="0" i="1" smtClean="0">
                                      <a:latin typeface="Cambria Math" panose="02040503050406030204" pitchFamily="18" charset="0"/>
                                      <a:cs typeface="Arial" panose="020B0604020202020204" pitchFamily="34" charset="0"/>
                                    </a:rPr>
                                    <m:t>𝑔</m:t>
                                  </m:r>
                                </m:sub>
                              </m:sSub>
                            </m:oMath>
                          </a14:m>
                          <a:r>
                            <a:rPr lang="en-US" sz="1400" dirty="0">
                              <a:latin typeface="Arial" panose="020B0604020202020204" pitchFamily="34" charset="0"/>
                              <a:cs typeface="Arial" panose="020B0604020202020204" pitchFamily="34" charset="0"/>
                            </a:rPr>
                            <a:t> -- </a:t>
                          </a:r>
                          <a:r>
                            <a:rPr kumimoji="0" lang="en-US" sz="1400" kern="1200" dirty="0">
                              <a:solidFill>
                                <a:schemeClr val="dk1"/>
                              </a:solidFill>
                              <a:latin typeface="Arial" panose="020B0604020202020204" pitchFamily="34" charset="0"/>
                              <a:ea typeface="+mn-ea"/>
                              <a:cs typeface="Arial" panose="020B0604020202020204" pitchFamily="34" charset="0"/>
                            </a:rPr>
                            <a:t>the number of borrowers rated in rating class g. </a:t>
                          </a:r>
                        </a:p>
                        <a:p>
                          <a:pPr marL="0" indent="0" algn="just">
                            <a:spcBef>
                              <a:spcPts val="600"/>
                            </a:spcBef>
                            <a:buNone/>
                          </a:pPr>
                          <a14:m>
                            <m:oMath xmlns:m="http://schemas.openxmlformats.org/officeDocument/2006/math">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𝑜𝑏𝑠</m:t>
                                  </m:r>
                                </m:sup>
                              </m:sSubSup>
                            </m:oMath>
                          </a14:m>
                          <a:r>
                            <a:rPr kumimoji="0" lang="en-US" sz="1400" kern="1200" dirty="0">
                              <a:solidFill>
                                <a:schemeClr val="dk1"/>
                              </a:solidFill>
                              <a:latin typeface="Arial" panose="020B0604020202020204" pitchFamily="34" charset="0"/>
                              <a:ea typeface="+mn-ea"/>
                              <a:cs typeface="Arial" panose="020B0604020202020204" pitchFamily="34" charset="0"/>
                            </a:rPr>
                            <a:t> -- default rate realized in rating</a:t>
                          </a:r>
                          <a:r>
                            <a:rPr kumimoji="0" lang="en-US" sz="1400" kern="1200" baseline="0" dirty="0">
                              <a:solidFill>
                                <a:schemeClr val="dk1"/>
                              </a:solidFill>
                              <a:latin typeface="Arial" panose="020B0604020202020204" pitchFamily="34" charset="0"/>
                              <a:ea typeface="+mn-ea"/>
                              <a:cs typeface="Arial" panose="020B0604020202020204" pitchFamily="34" charset="0"/>
                            </a:rPr>
                            <a:t> class g.</a:t>
                          </a:r>
                        </a:p>
                        <a:p>
                          <a:pPr marL="0" indent="0" algn="just">
                            <a:spcBef>
                              <a:spcPts val="600"/>
                            </a:spcBef>
                            <a:buNone/>
                          </a:pPr>
                          <a14:m>
                            <m:oMath xmlns:m="http://schemas.openxmlformats.org/officeDocument/2006/math">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oMath>
                          </a14:m>
                          <a:r>
                            <a:rPr kumimoji="0" lang="en-US" sz="1400" kern="1200" dirty="0">
                              <a:solidFill>
                                <a:schemeClr val="dk1"/>
                              </a:solidFill>
                              <a:latin typeface="Arial" panose="020B0604020202020204" pitchFamily="34" charset="0"/>
                              <a:ea typeface="+mn-ea"/>
                              <a:cs typeface="Arial" panose="020B0604020202020204" pitchFamily="34" charset="0"/>
                            </a:rPr>
                            <a:t> -- forecasted probability of default in rating class g.</a:t>
                          </a:r>
                        </a:p>
                        <a:p>
                          <a:pPr marL="0" indent="0" algn="just">
                            <a:spcBef>
                              <a:spcPts val="600"/>
                            </a:spcBef>
                            <a:buNone/>
                          </a:pPr>
                          <a:endParaRPr kumimoji="0" lang="en-US" sz="1400" kern="1200" dirty="0">
                            <a:solidFill>
                              <a:schemeClr val="dk1"/>
                            </a:solidFill>
                            <a:latin typeface="Arial" panose="020B0604020202020204" pitchFamily="34" charset="0"/>
                            <a:ea typeface="+mn-ea"/>
                            <a:cs typeface="Arial" panose="020B0604020202020204" pitchFamily="34" charset="0"/>
                          </a:endParaRPr>
                        </a:p>
                        <a:p>
                          <a:pPr marL="0" indent="0" algn="just">
                            <a:spcBef>
                              <a:spcPts val="600"/>
                            </a:spcBef>
                            <a:buNone/>
                          </a:pPr>
                          <a:r>
                            <a:rPr kumimoji="0" lang="en-US" sz="1400" kern="1200" dirty="0">
                              <a:solidFill>
                                <a:schemeClr val="dk1"/>
                              </a:solidFill>
                              <a:latin typeface="Arial" panose="020B0604020202020204" pitchFamily="34" charset="0"/>
                              <a:ea typeface="+mn-ea"/>
                              <a:cs typeface="Arial" panose="020B0604020202020204" pitchFamily="34" charset="0"/>
                            </a:rPr>
                            <a:t>In practice, a standardized measure known as the Brier Skill Score (BSS) is often used instead of the Brier Score. </a:t>
                          </a:r>
                          <a:endParaRPr kumimoji="0" lang="en-GB" sz="1400" kern="1200" dirty="0">
                            <a:solidFill>
                              <a:schemeClr val="dk1"/>
                            </a:solidFill>
                            <a:latin typeface="Arial" panose="020B0604020202020204" pitchFamily="34" charset="0"/>
                            <a:ea typeface="+mn-ea"/>
                            <a:cs typeface="Arial" panose="020B0604020202020204" pitchFamily="34" charset="0"/>
                          </a:endParaRPr>
                        </a:p>
                        <a:p>
                          <a:pPr marL="0" indent="0" algn="just">
                            <a:spcBef>
                              <a:spcPts val="600"/>
                            </a:spcBef>
                            <a:buNone/>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cs typeface="Arial" panose="020B0604020202020204" pitchFamily="34" charset="0"/>
                                  </a:rPr>
                                  <m:t>𝐵𝑆𝑆</m:t>
                                </m:r>
                                <m:r>
                                  <a:rPr lang="en-GB" sz="1200" b="0" i="1" smtClean="0">
                                    <a:latin typeface="Cambria Math" panose="02040503050406030204" pitchFamily="18" charset="0"/>
                                    <a:cs typeface="Arial" panose="020B0604020202020204" pitchFamily="34" charset="0"/>
                                  </a:rPr>
                                  <m:t>=1−</m:t>
                                </m:r>
                                <m:f>
                                  <m:fPr>
                                    <m:ctrlPr>
                                      <a:rPr lang="en-GB" sz="1200" b="0" i="1" smtClean="0">
                                        <a:latin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cs typeface="Arial" panose="020B0604020202020204" pitchFamily="34" charset="0"/>
                                      </a:rPr>
                                      <m:t>𝐵𝑆</m:t>
                                    </m:r>
                                  </m:num>
                                  <m:den>
                                    <m:sSup>
                                      <m:sSupPr>
                                        <m:ctrlPr>
                                          <a:rPr lang="en-GB" sz="1200" b="0" i="1" smtClean="0">
                                            <a:latin typeface="Cambria Math" panose="02040503050406030204" pitchFamily="18" charset="0"/>
                                            <a:cs typeface="Arial" panose="020B0604020202020204" pitchFamily="34" charset="0"/>
                                          </a:rPr>
                                        </m:ctrlPr>
                                      </m:sSupPr>
                                      <m:e>
                                        <m:r>
                                          <a:rPr lang="en-GB" sz="1200" b="0" i="1" smtClean="0">
                                            <a:latin typeface="Cambria Math" panose="02040503050406030204" pitchFamily="18" charset="0"/>
                                            <a:cs typeface="Arial" panose="020B0604020202020204" pitchFamily="34" charset="0"/>
                                          </a:rPr>
                                          <m:t>𝑝</m:t>
                                        </m:r>
                                      </m:e>
                                      <m:sup>
                                        <m:r>
                                          <a:rPr lang="en-GB" sz="1200" b="0" i="1" smtClean="0">
                                            <a:latin typeface="Cambria Math" panose="02040503050406030204" pitchFamily="18" charset="0"/>
                                            <a:cs typeface="Arial" panose="020B0604020202020204" pitchFamily="34" charset="0"/>
                                          </a:rPr>
                                          <m:t>𝑜𝑏𝑠</m:t>
                                        </m:r>
                                      </m:sup>
                                    </m:sSup>
                                    <m:r>
                                      <a:rPr lang="en-GB" sz="12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dPr>
                                      <m:e>
                                        <m:r>
                                          <a:rPr lang="en-GB" sz="1200" b="0" i="1" smtClean="0">
                                            <a:latin typeface="Cambria Math" panose="02040503050406030204" pitchFamily="18" charset="0"/>
                                            <a:ea typeface="Cambria Math" panose="02040503050406030204" pitchFamily="18" charset="0"/>
                                            <a:cs typeface="Arial" panose="020B0604020202020204" pitchFamily="34" charset="0"/>
                                          </a:rPr>
                                          <m:t>1−</m:t>
                                        </m:r>
                                        <m:sSup>
                                          <m:sSupPr>
                                            <m:ctrlPr>
                                              <a:rPr lang="en-GB" sz="12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1200" b="0" i="1" smtClean="0">
                                                <a:latin typeface="Cambria Math" panose="02040503050406030204" pitchFamily="18" charset="0"/>
                                                <a:ea typeface="Cambria Math" panose="02040503050406030204" pitchFamily="18" charset="0"/>
                                                <a:cs typeface="Arial" panose="020B0604020202020204" pitchFamily="34" charset="0"/>
                                              </a:rPr>
                                              <m:t>𝑝</m:t>
                                            </m:r>
                                          </m:e>
                                          <m:sup>
                                            <m:r>
                                              <a:rPr lang="en-GB" sz="1200" b="0" i="1" smtClean="0">
                                                <a:latin typeface="Cambria Math" panose="02040503050406030204" pitchFamily="18" charset="0"/>
                                                <a:ea typeface="Cambria Math" panose="02040503050406030204" pitchFamily="18" charset="0"/>
                                                <a:cs typeface="Arial" panose="020B0604020202020204" pitchFamily="34" charset="0"/>
                                              </a:rPr>
                                              <m:t>𝑜𝑏𝑠</m:t>
                                            </m:r>
                                          </m:sup>
                                        </m:sSup>
                                      </m:e>
                                    </m:d>
                                  </m:den>
                                </m:f>
                              </m:oMath>
                            </m:oMathPara>
                          </a14:m>
                          <a:endParaRPr lang="en-GB" sz="1200" b="0" i="1" dirty="0">
                            <a:latin typeface="Cambria Math" panose="02040503050406030204" pitchFamily="18" charset="0"/>
                            <a:cs typeface="Arial" panose="020B0604020202020204" pitchFamily="34" charset="0"/>
                          </a:endParaRPr>
                        </a:p>
                        <a:p>
                          <a:pPr marL="0" indent="0" algn="just">
                            <a:spcBef>
                              <a:spcPts val="600"/>
                            </a:spcBef>
                            <a:buNone/>
                          </a:pPr>
                          <a:r>
                            <a:rPr kumimoji="0" lang="en-US" sz="1400" kern="1200" dirty="0">
                              <a:solidFill>
                                <a:schemeClr val="dk1"/>
                              </a:solidFill>
                              <a:latin typeface="Arial" panose="020B0604020202020204" pitchFamily="34" charset="0"/>
                              <a:ea typeface="+mn-ea"/>
                              <a:cs typeface="Arial" panose="020B0604020202020204" pitchFamily="34" charset="0"/>
                            </a:rPr>
                            <a:t>The lower the Brier Score (or Brier Skill Score) is, the better the calibration of the rating model is. </a:t>
                          </a:r>
                        </a:p>
                      </a:txBody>
                      <a:tcPr>
                        <a:noFill/>
                      </a:tcPr>
                    </a:tc>
                    <a:extLst>
                      <a:ext uri="{0D108BD9-81ED-4DB2-BD59-A6C34878D82A}">
                        <a16:rowId xmlns:a16="http://schemas.microsoft.com/office/drawing/2014/main" val="2209030387"/>
                      </a:ext>
                    </a:extLst>
                  </a:tr>
                </a:tbl>
              </a:graphicData>
            </a:graphic>
          </p:graphicFrame>
        </mc:Choice>
        <mc:Fallback xmlns="">
          <p:graphicFrame>
            <p:nvGraphicFramePr>
              <p:cNvPr id="3" name="Таблица 10">
                <a:extLst>
                  <a:ext uri="{FF2B5EF4-FFF2-40B4-BE49-F238E27FC236}">
                    <a16:creationId xmlns:a16="http://schemas.microsoft.com/office/drawing/2014/main" id="{795995C1-C0D0-4FF0-B28D-1B036C08AB47}"/>
                  </a:ext>
                </a:extLst>
              </p:cNvPr>
              <p:cNvGraphicFramePr>
                <a:graphicFrameLocks noGrp="1"/>
              </p:cNvGraphicFramePr>
              <p:nvPr>
                <p:extLst>
                  <p:ext uri="{D42A27DB-BD31-4B8C-83A1-F6EECF244321}">
                    <p14:modId xmlns:p14="http://schemas.microsoft.com/office/powerpoint/2010/main" val="991114578"/>
                  </p:ext>
                </p:extLst>
              </p:nvPr>
            </p:nvGraphicFramePr>
            <p:xfrm>
              <a:off x="647700" y="1447800"/>
              <a:ext cx="10896600" cy="4910582"/>
            </p:xfrm>
            <a:graphic>
              <a:graphicData uri="http://schemas.openxmlformats.org/drawingml/2006/table">
                <a:tbl>
                  <a:tblPr firstRow="1" bandRow="1">
                    <a:tableStyleId>{8EC20E35-A176-4012-BC5E-935CFFF8708E}</a:tableStyleId>
                  </a:tblPr>
                  <a:tblGrid>
                    <a:gridCol w="5448300">
                      <a:extLst>
                        <a:ext uri="{9D8B030D-6E8A-4147-A177-3AD203B41FA5}">
                          <a16:colId xmlns:a16="http://schemas.microsoft.com/office/drawing/2014/main" val="2829400534"/>
                        </a:ext>
                      </a:extLst>
                    </a:gridCol>
                    <a:gridCol w="5448300">
                      <a:extLst>
                        <a:ext uri="{9D8B030D-6E8A-4147-A177-3AD203B41FA5}">
                          <a16:colId xmlns:a16="http://schemas.microsoft.com/office/drawing/2014/main" val="2807346972"/>
                        </a:ext>
                      </a:extLst>
                    </a:gridCol>
                  </a:tblGrid>
                  <a:tr h="370840">
                    <a:tc>
                      <a:txBody>
                        <a:bodyPr/>
                        <a:lstStyle/>
                        <a:p>
                          <a:pPr algn="ctr"/>
                          <a:r>
                            <a:rPr kumimoji="0" lang="en-GB" sz="1800" b="1" i="0" kern="1200" dirty="0">
                              <a:solidFill>
                                <a:schemeClr val="tx1"/>
                              </a:solidFill>
                              <a:effectLst/>
                              <a:latin typeface="+mn-lt"/>
                              <a:ea typeface="+mn-ea"/>
                              <a:cs typeface="+mn-cs"/>
                            </a:rPr>
                            <a:t>Hosmer-</a:t>
                          </a:r>
                          <a:r>
                            <a:rPr kumimoji="0" lang="en-GB" sz="1800" b="1" i="0" kern="1200" dirty="0" err="1">
                              <a:solidFill>
                                <a:schemeClr val="tx1"/>
                              </a:solidFill>
                              <a:effectLst/>
                              <a:latin typeface="+mn-lt"/>
                              <a:ea typeface="+mn-ea"/>
                              <a:cs typeface="+mn-cs"/>
                            </a:rPr>
                            <a:t>Lemeshow</a:t>
                          </a:r>
                          <a:r>
                            <a:rPr kumimoji="0" lang="en-GB" sz="1800" b="1" i="0" kern="1200" dirty="0">
                              <a:solidFill>
                                <a:schemeClr val="tx1"/>
                              </a:solidFill>
                              <a:effectLst/>
                              <a:latin typeface="+mn-lt"/>
                              <a:ea typeface="+mn-ea"/>
                              <a:cs typeface="+mn-cs"/>
                            </a:rPr>
                            <a:t> test</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kumimoji="0" lang="en-US" sz="1800" b="1" i="0" kern="1200" dirty="0">
                              <a:solidFill>
                                <a:schemeClr val="tx1"/>
                              </a:solidFill>
                              <a:effectLst/>
                              <a:latin typeface="+mn-lt"/>
                              <a:ea typeface="+mn-ea"/>
                              <a:cs typeface="+mn-cs"/>
                            </a:rPr>
                            <a:t>Brier Score</a:t>
                          </a:r>
                          <a:r>
                            <a:rPr lang="en-GB" dirty="0">
                              <a:solidFill>
                                <a:schemeClr val="tx1"/>
                              </a:solidFill>
                            </a:rPr>
                            <a:t> and </a:t>
                          </a:r>
                          <a:r>
                            <a:rPr kumimoji="0" lang="en-US" sz="1800" b="1" i="0" kern="1200" dirty="0">
                              <a:solidFill>
                                <a:schemeClr val="tx1"/>
                              </a:solidFill>
                              <a:effectLst/>
                              <a:latin typeface="+mn-lt"/>
                              <a:ea typeface="+mn-ea"/>
                              <a:cs typeface="+mn-cs"/>
                            </a:rPr>
                            <a:t>Brier Skill Score</a:t>
                          </a:r>
                          <a:r>
                            <a:rPr lang="en-GB" dirty="0"/>
                            <a:t> </a:t>
                          </a:r>
                          <a:endParaRPr lang="ru-RU"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605578566"/>
                      </a:ext>
                    </a:extLst>
                  </a:tr>
                  <a:tr h="4539742">
                    <a:tc>
                      <a:txBody>
                        <a:bodyPr/>
                        <a:lstStyle/>
                        <a:p>
                          <a:endParaRPr lang="en-US"/>
                        </a:p>
                      </a:txBody>
                      <a:tcPr>
                        <a:blipFill>
                          <a:blip r:embed="rId3"/>
                          <a:stretch>
                            <a:fillRect t="-8847" r="-100224" b="-1340"/>
                          </a:stretch>
                        </a:blipFill>
                      </a:tcPr>
                    </a:tc>
                    <a:tc>
                      <a:txBody>
                        <a:bodyPr/>
                        <a:lstStyle/>
                        <a:p>
                          <a:endParaRPr lang="en-US"/>
                        </a:p>
                      </a:txBody>
                      <a:tcPr>
                        <a:blipFill>
                          <a:blip r:embed="rId3"/>
                          <a:stretch>
                            <a:fillRect l="-100000" t="-8847" r="-224" b="-1340"/>
                          </a:stretch>
                        </a:blipFill>
                      </a:tcPr>
                    </a:tc>
                    <a:extLst>
                      <a:ext uri="{0D108BD9-81ED-4DB2-BD59-A6C34878D82A}">
                        <a16:rowId xmlns:a16="http://schemas.microsoft.com/office/drawing/2014/main" val="2209030387"/>
                      </a:ext>
                    </a:extLst>
                  </a:tr>
                </a:tbl>
              </a:graphicData>
            </a:graphic>
          </p:graphicFrame>
        </mc:Fallback>
      </mc:AlternateContent>
    </p:spTree>
    <p:extLst>
      <p:ext uri="{BB962C8B-B14F-4D97-AF65-F5344CB8AC3E}">
        <p14:creationId xmlns:p14="http://schemas.microsoft.com/office/powerpoint/2010/main" val="54912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8</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Case study 1. PD model performance: Calibration accuracy. </a:t>
            </a:r>
          </a:p>
          <a:p>
            <a:pPr marL="0" indent="0" algn="just">
              <a:buNone/>
            </a:pPr>
            <a:r>
              <a:rPr lang="en-US" sz="1400" b="1" dirty="0">
                <a:latin typeface="Arial" panose="020B0604020202020204" pitchFamily="34" charset="0"/>
                <a:cs typeface="Arial" panose="020B0604020202020204" pitchFamily="34" charset="0"/>
              </a:rPr>
              <a:t>Description: </a:t>
            </a:r>
            <a:r>
              <a:rPr lang="en-US" sz="1400" dirty="0">
                <a:latin typeface="Arial" panose="020B0604020202020204" pitchFamily="34" charset="0"/>
                <a:cs typeface="Arial" panose="020B0604020202020204" pitchFamily="34" charset="0"/>
              </a:rPr>
              <a:t>The risk management team of the bank Alpha has recently developed logistic regression based PD model to use in retail lending business. John Smith, junior model developer, has conducted PD model performance assessment and is not 100% sure about final model selection.</a:t>
            </a:r>
          </a:p>
          <a:p>
            <a:pPr marL="0" indent="0" algn="just">
              <a:buNone/>
            </a:pPr>
            <a:r>
              <a:rPr lang="en-US" sz="1400" b="1" dirty="0">
                <a:latin typeface="Arial" panose="020B0604020202020204" pitchFamily="34" charset="0"/>
                <a:cs typeface="Arial" panose="020B0604020202020204" pitchFamily="34" charset="0"/>
              </a:rPr>
              <a:t>Task: </a:t>
            </a:r>
            <a:r>
              <a:rPr lang="en-US" sz="1400" dirty="0">
                <a:latin typeface="Arial" panose="020B0604020202020204" pitchFamily="34" charset="0"/>
                <a:cs typeface="Arial" panose="020B0604020202020204" pitchFamily="34" charset="0"/>
              </a:rPr>
              <a:t>As a model risk manager, please, replicate PD model calibration accuracy assessment results and make conclusion about model performance. </a:t>
            </a: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US" sz="1400" b="1" dirty="0">
                <a:latin typeface="Arial" panose="020B0604020202020204" pitchFamily="34" charset="0"/>
                <a:cs typeface="Arial" panose="020B0604020202020204" pitchFamily="34" charset="0"/>
              </a:rPr>
              <a:t>Solution:</a:t>
            </a:r>
          </a:p>
          <a:p>
            <a:pPr marL="0" indent="0" algn="ctr">
              <a:buNone/>
            </a:pPr>
            <a:endParaRPr lang="en-US" sz="1800" b="1" dirty="0">
              <a:latin typeface="Cambria" panose="02040503050406030204" pitchFamily="18" charset="0"/>
            </a:endParaRPr>
          </a:p>
        </p:txBody>
      </p:sp>
      <p:graphicFrame>
        <p:nvGraphicFramePr>
          <p:cNvPr id="4" name="Таблица 3">
            <a:extLst>
              <a:ext uri="{FF2B5EF4-FFF2-40B4-BE49-F238E27FC236}">
                <a16:creationId xmlns:a16="http://schemas.microsoft.com/office/drawing/2014/main" id="{5D784A3B-C1F2-4EA7-82A1-D791FD538EB0}"/>
              </a:ext>
            </a:extLst>
          </p:cNvPr>
          <p:cNvGraphicFramePr>
            <a:graphicFrameLocks noGrp="1"/>
          </p:cNvGraphicFramePr>
          <p:nvPr>
            <p:extLst>
              <p:ext uri="{D42A27DB-BD31-4B8C-83A1-F6EECF244321}">
                <p14:modId xmlns:p14="http://schemas.microsoft.com/office/powerpoint/2010/main" val="1797227766"/>
              </p:ext>
            </p:extLst>
          </p:nvPr>
        </p:nvGraphicFramePr>
        <p:xfrm>
          <a:off x="952500" y="3352800"/>
          <a:ext cx="10287000" cy="2857500"/>
        </p:xfrm>
        <a:graphic>
          <a:graphicData uri="http://schemas.openxmlformats.org/drawingml/2006/table">
            <a:tbl>
              <a:tblPr>
                <a:tableStyleId>{9D7B26C5-4107-4FEC-AEDC-1716B250A1EF}</a:tableStyleId>
              </a:tblPr>
              <a:tblGrid>
                <a:gridCol w="1046882">
                  <a:extLst>
                    <a:ext uri="{9D8B030D-6E8A-4147-A177-3AD203B41FA5}">
                      <a16:colId xmlns:a16="http://schemas.microsoft.com/office/drawing/2014/main" val="3648394239"/>
                    </a:ext>
                  </a:extLst>
                </a:gridCol>
                <a:gridCol w="1488088">
                  <a:extLst>
                    <a:ext uri="{9D8B030D-6E8A-4147-A177-3AD203B41FA5}">
                      <a16:colId xmlns:a16="http://schemas.microsoft.com/office/drawing/2014/main" val="860335764"/>
                    </a:ext>
                  </a:extLst>
                </a:gridCol>
                <a:gridCol w="1367931">
                  <a:extLst>
                    <a:ext uri="{9D8B030D-6E8A-4147-A177-3AD203B41FA5}">
                      <a16:colId xmlns:a16="http://schemas.microsoft.com/office/drawing/2014/main" val="1753399055"/>
                    </a:ext>
                  </a:extLst>
                </a:gridCol>
                <a:gridCol w="1107637">
                  <a:extLst>
                    <a:ext uri="{9D8B030D-6E8A-4147-A177-3AD203B41FA5}">
                      <a16:colId xmlns:a16="http://schemas.microsoft.com/office/drawing/2014/main" val="213658363"/>
                    </a:ext>
                  </a:extLst>
                </a:gridCol>
                <a:gridCol w="1715263">
                  <a:extLst>
                    <a:ext uri="{9D8B030D-6E8A-4147-A177-3AD203B41FA5}">
                      <a16:colId xmlns:a16="http://schemas.microsoft.com/office/drawing/2014/main" val="682693793"/>
                    </a:ext>
                  </a:extLst>
                </a:gridCol>
                <a:gridCol w="1696489">
                  <a:extLst>
                    <a:ext uri="{9D8B030D-6E8A-4147-A177-3AD203B41FA5}">
                      <a16:colId xmlns:a16="http://schemas.microsoft.com/office/drawing/2014/main" val="720310125"/>
                    </a:ext>
                  </a:extLst>
                </a:gridCol>
                <a:gridCol w="896682">
                  <a:extLst>
                    <a:ext uri="{9D8B030D-6E8A-4147-A177-3AD203B41FA5}">
                      <a16:colId xmlns:a16="http://schemas.microsoft.com/office/drawing/2014/main" val="2261588674"/>
                    </a:ext>
                  </a:extLst>
                </a:gridCol>
                <a:gridCol w="968028">
                  <a:extLst>
                    <a:ext uri="{9D8B030D-6E8A-4147-A177-3AD203B41FA5}">
                      <a16:colId xmlns:a16="http://schemas.microsoft.com/office/drawing/2014/main" val="1948846075"/>
                    </a:ext>
                  </a:extLst>
                </a:gridCol>
              </a:tblGrid>
              <a:tr h="182880">
                <a:tc>
                  <a:txBody>
                    <a:bodyPr/>
                    <a:lstStyle/>
                    <a:p>
                      <a:pPr algn="ctr" fontAlgn="ctr"/>
                      <a:r>
                        <a:rPr lang="en-GB" sz="1200" b="1" u="none" strike="noStrike" dirty="0">
                          <a:effectLst/>
                          <a:latin typeface="Arial" panose="020B0604020202020204" pitchFamily="34" charset="0"/>
                          <a:cs typeface="Arial" panose="020B0604020202020204" pitchFamily="34" charset="0"/>
                        </a:rPr>
                        <a:t>Rating class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Number of Goods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Number of </a:t>
                      </a:r>
                      <a:r>
                        <a:rPr lang="en-GB" sz="1200" b="1" u="none" strike="noStrike" dirty="0" err="1">
                          <a:effectLst/>
                          <a:latin typeface="Arial" panose="020B0604020202020204" pitchFamily="34" charset="0"/>
                          <a:cs typeface="Arial" panose="020B0604020202020204" pitchFamily="34" charset="0"/>
                        </a:rPr>
                        <a:t>Bads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Total number</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Realized default rate</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Probability of default</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GB" sz="1200" b="1" u="none" strike="noStrike" dirty="0">
                          <a:effectLst/>
                          <a:latin typeface="Arial" panose="020B0604020202020204" pitchFamily="34" charset="0"/>
                          <a:cs typeface="Arial" panose="020B0604020202020204" pitchFamily="34" charset="0"/>
                        </a:rPr>
                        <a:t>HL stat</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Brier Score</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277950462"/>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1</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1391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3.74%</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3.82%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51.98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6844743"/>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2</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1329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116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8.03%</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7.71%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0.21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106.70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10336539"/>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3</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1315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131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9.06%</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10.29%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2.38</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119.35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13379919"/>
                  </a:ext>
                </a:extLst>
              </a:tr>
              <a:tr h="182880">
                <a:tc>
                  <a:txBody>
                    <a:bodyPr/>
                    <a:lstStyle/>
                    <a:p>
                      <a:pPr algn="ctr" fontAlgn="b"/>
                      <a:r>
                        <a:rPr lang="ru-RU" sz="1200" u="none" strike="noStrike" dirty="0">
                          <a:effectLst/>
                          <a:latin typeface="Arial" panose="020B0604020202020204" pitchFamily="34" charset="0"/>
                          <a:cs typeface="Arial" panose="020B0604020202020204" pitchFamily="34" charset="0"/>
                        </a:rPr>
                        <a:t>4</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1229</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216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14.95%</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13.29%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3.44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184.11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79036665"/>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5</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1197</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249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17.22%</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17.35%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206.13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97198797"/>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6</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1094</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351</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24.29%</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23.40%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0.64</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265.85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93400178"/>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7</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993</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452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31.28%</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31.06%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310.62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152750119"/>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8</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867</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579</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1446</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40.04%</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40.01%</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0.00</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347.16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511245263"/>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9</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693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752</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1445</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52.04%</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50.42%</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1.52</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361.03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77716697"/>
                  </a:ext>
                </a:extLst>
              </a:tr>
              <a:tr h="182880">
                <a:tc>
                  <a:txBody>
                    <a:bodyPr/>
                    <a:lstStyle/>
                    <a:p>
                      <a:pPr algn="ctr" fontAlgn="b"/>
                      <a:r>
                        <a:rPr lang="ru-RU" sz="1200" u="none" strike="noStrike">
                          <a:effectLst/>
                          <a:latin typeface="Arial" panose="020B0604020202020204" pitchFamily="34" charset="0"/>
                          <a:cs typeface="Arial" panose="020B0604020202020204" pitchFamily="34" charset="0"/>
                        </a:rPr>
                        <a:t>10</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487</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959</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1446</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66.32%</a:t>
                      </a:r>
                      <a:endParaRPr lang="ru-RU"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a:effectLst/>
                          <a:latin typeface="Arial" panose="020B0604020202020204" pitchFamily="34" charset="0"/>
                          <a:cs typeface="Arial" panose="020B0604020202020204" pitchFamily="34" charset="0"/>
                        </a:rPr>
                        <a:t>66.13%</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0.02</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u="none" strike="noStrike" dirty="0">
                          <a:effectLst/>
                          <a:latin typeface="Arial" panose="020B0604020202020204" pitchFamily="34" charset="0"/>
                          <a:cs typeface="Arial" panose="020B0604020202020204" pitchFamily="34" charset="0"/>
                        </a:rPr>
                        <a:t>322.99</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27070544"/>
                  </a:ext>
                </a:extLst>
              </a:tr>
              <a:tr h="182880">
                <a:tc>
                  <a:txBody>
                    <a:bodyPr/>
                    <a:lstStyle/>
                    <a:p>
                      <a:pPr algn="ctr" fontAlgn="b"/>
                      <a:r>
                        <a:rPr lang="en-GB" sz="1200" b="1" u="none" strike="noStrike" dirty="0">
                          <a:effectLst/>
                          <a:latin typeface="Arial" panose="020B0604020202020204" pitchFamily="34" charset="0"/>
                          <a:cs typeface="Arial" panose="020B0604020202020204" pitchFamily="34" charset="0"/>
                        </a:rPr>
                        <a:t>All classes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10595</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3859</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14454</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26.70%</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26.35%</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8.30</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0.1575</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84884706"/>
                  </a:ext>
                </a:extLst>
              </a:tr>
              <a:tr h="182880">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X-squared</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BS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845118873"/>
                  </a:ext>
                </a:extLst>
              </a:tr>
              <a:tr h="182880">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40.51%</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ru-RU" sz="1200" b="1" u="none" strike="noStrike" dirty="0">
                          <a:effectLst/>
                          <a:latin typeface="Arial" panose="020B0604020202020204" pitchFamily="34" charset="0"/>
                          <a:cs typeface="Arial" panose="020B0604020202020204" pitchFamily="34" charset="0"/>
                        </a:rPr>
                        <a:t>0.1954</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76646447"/>
                  </a:ext>
                </a:extLst>
              </a:tr>
              <a:tr h="182880">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dirty="0">
                          <a:effectLst/>
                          <a:latin typeface="Arial" panose="020B0604020202020204" pitchFamily="34" charset="0"/>
                          <a:cs typeface="Arial" panose="020B0604020202020204" pitchFamily="34" charset="0"/>
                        </a:rPr>
                        <a:t> </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dirty="0">
                          <a:effectLst/>
                          <a:latin typeface="Arial" panose="020B0604020202020204" pitchFamily="34" charset="0"/>
                          <a:cs typeface="Arial" panose="020B0604020202020204" pitchFamily="34" charset="0"/>
                        </a:rPr>
                        <a:t> </a:t>
                      </a:r>
                      <a:endParaRPr lang="ru-R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ru-RU" sz="1200" u="none" strike="noStrike">
                          <a:effectLst/>
                          <a:latin typeface="Arial" panose="020B0604020202020204" pitchFamily="34" charset="0"/>
                          <a:cs typeface="Arial" panose="020B0604020202020204" pitchFamily="34" charset="0"/>
                        </a:rPr>
                        <a:t> </a:t>
                      </a:r>
                      <a:endParaRPr lang="ru-R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b="1" u="none" strike="noStrike">
                          <a:effectLst/>
                          <a:latin typeface="Arial" panose="020B0604020202020204" pitchFamily="34" charset="0"/>
                          <a:cs typeface="Arial" panose="020B0604020202020204" pitchFamily="34" charset="0"/>
                        </a:rPr>
                        <a:t>P value</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GB" sz="1200" b="1" u="none" strike="noStrike" dirty="0">
                          <a:effectLst/>
                          <a:latin typeface="Arial" panose="020B0604020202020204" pitchFamily="34" charset="0"/>
                          <a:cs typeface="Arial" panose="020B0604020202020204" pitchFamily="34" charset="0"/>
                        </a:rPr>
                        <a:t>BSS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521590743"/>
                  </a:ext>
                </a:extLst>
              </a:tr>
            </a:tbl>
          </a:graphicData>
        </a:graphic>
      </p:graphicFrame>
    </p:spTree>
    <p:extLst>
      <p:ext uri="{BB962C8B-B14F-4D97-AF65-F5344CB8AC3E}">
        <p14:creationId xmlns:p14="http://schemas.microsoft.com/office/powerpoint/2010/main" val="58278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B84A4C6-EE3B-43BE-9186-1F5BD7E02817}"/>
              </a:ext>
            </a:extLst>
          </p:cNvPr>
          <p:cNvSpPr>
            <a:spLocks noGrp="1" noRot="1" noChangeArrowheads="1"/>
          </p:cNvSpPr>
          <p:nvPr>
            <p:ph type="title"/>
          </p:nvPr>
        </p:nvSpPr>
        <p:spPr>
          <a:xfrm>
            <a:off x="609600" y="0"/>
            <a:ext cx="10972800" cy="1066800"/>
          </a:xfrm>
        </p:spPr>
        <p:txBody>
          <a:bodyPr>
            <a:normAutofit/>
          </a:bodyPr>
          <a:lstStyle/>
          <a:p>
            <a:pPr algn="ctr">
              <a:lnSpc>
                <a:spcPct val="150000"/>
              </a:lnSpc>
              <a:spcBef>
                <a:spcPts val="600"/>
              </a:spcBef>
            </a:pPr>
            <a:r>
              <a:rPr lang="en-US" sz="1800" dirty="0">
                <a:latin typeface="Arial" panose="020B0604020202020204" pitchFamily="34" charset="0"/>
                <a:cs typeface="Arial" panose="020B0604020202020204" pitchFamily="34" charset="0"/>
              </a:rPr>
              <a:t>Credit risk-based pricing</a:t>
            </a:r>
            <a:br>
              <a:rPr lang="en-US" sz="1800" dirty="0">
                <a:latin typeface="Arial" panose="020B0604020202020204" pitchFamily="34" charset="0"/>
                <a:cs typeface="Arial" panose="020B0604020202020204" pitchFamily="34" charset="0"/>
              </a:rPr>
            </a:br>
            <a:r>
              <a:rPr lang="en-US" sz="2500" b="1" dirty="0">
                <a:solidFill>
                  <a:schemeClr val="tx1"/>
                </a:solidFill>
                <a:latin typeface="Arial" panose="020B0604020202020204" pitchFamily="34" charset="0"/>
                <a:cs typeface="Arial" panose="020B0604020202020204" pitchFamily="34" charset="0"/>
              </a:rPr>
              <a:t>PD model VS Credit Rating System performance assessment</a:t>
            </a:r>
            <a:endParaRPr lang="ru-RU" sz="2500" dirty="0">
              <a:solidFill>
                <a:schemeClr val="tx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32206928-2633-45A2-BF1C-DA5642DE08BF}" type="slidenum">
              <a:rPr lang="ru-RU" smtClean="0"/>
              <a:pPr/>
              <a:t>9</a:t>
            </a:fld>
            <a:endParaRPr lang="ru-RU"/>
          </a:p>
        </p:txBody>
      </p:sp>
      <p:sp>
        <p:nvSpPr>
          <p:cNvPr id="10243" name="Rectangle 3"/>
          <p:cNvSpPr>
            <a:spLocks noGrp="1" noRot="1" noChangeArrowheads="1"/>
          </p:cNvSpPr>
          <p:nvPr>
            <p:ph sz="quarter" idx="1"/>
          </p:nvPr>
        </p:nvSpPr>
        <p:spPr>
          <a:xfrm>
            <a:off x="609600" y="1143000"/>
            <a:ext cx="10972800" cy="5213350"/>
          </a:xfrm>
        </p:spPr>
        <p:txBody>
          <a:bodyPr>
            <a:normAutofit/>
          </a:bodyPr>
          <a:lstStyle/>
          <a:p>
            <a:pPr marL="0" indent="0" algn="ctr">
              <a:buNone/>
            </a:pPr>
            <a:r>
              <a:rPr lang="en-US" sz="1800" b="1" dirty="0">
                <a:latin typeface="Arial" panose="020B0604020202020204" pitchFamily="34" charset="0"/>
                <a:cs typeface="Arial" panose="020B0604020202020204" pitchFamily="34" charset="0"/>
              </a:rPr>
              <a:t>Calibration accuracy (continue)</a:t>
            </a:r>
          </a:p>
        </p:txBody>
      </p:sp>
      <mc:AlternateContent xmlns:mc="http://schemas.openxmlformats.org/markup-compatibility/2006" xmlns:a14="http://schemas.microsoft.com/office/drawing/2010/main">
        <mc:Choice Requires="a14">
          <p:graphicFrame>
            <p:nvGraphicFramePr>
              <p:cNvPr id="3" name="Таблица 10">
                <a:extLst>
                  <a:ext uri="{FF2B5EF4-FFF2-40B4-BE49-F238E27FC236}">
                    <a16:creationId xmlns:a16="http://schemas.microsoft.com/office/drawing/2014/main" id="{795995C1-C0D0-4FF0-B28D-1B036C08AB47}"/>
                  </a:ext>
                </a:extLst>
              </p:cNvPr>
              <p:cNvGraphicFramePr>
                <a:graphicFrameLocks noGrp="1"/>
              </p:cNvGraphicFramePr>
              <p:nvPr>
                <p:extLst>
                  <p:ext uri="{D42A27DB-BD31-4B8C-83A1-F6EECF244321}">
                    <p14:modId xmlns:p14="http://schemas.microsoft.com/office/powerpoint/2010/main" val="2140398795"/>
                  </p:ext>
                </p:extLst>
              </p:nvPr>
            </p:nvGraphicFramePr>
            <p:xfrm>
              <a:off x="609600" y="1469528"/>
              <a:ext cx="10972800" cy="4913642"/>
            </p:xfrm>
            <a:graphic>
              <a:graphicData uri="http://schemas.openxmlformats.org/drawingml/2006/table">
                <a:tbl>
                  <a:tblPr firstRow="1" bandRow="1">
                    <a:tableStyleId>{8EC20E35-A176-4012-BC5E-935CFFF8708E}</a:tableStyleId>
                  </a:tblPr>
                  <a:tblGrid>
                    <a:gridCol w="5486400">
                      <a:extLst>
                        <a:ext uri="{9D8B030D-6E8A-4147-A177-3AD203B41FA5}">
                          <a16:colId xmlns:a16="http://schemas.microsoft.com/office/drawing/2014/main" val="2829400534"/>
                        </a:ext>
                      </a:extLst>
                    </a:gridCol>
                    <a:gridCol w="5486400">
                      <a:extLst>
                        <a:ext uri="{9D8B030D-6E8A-4147-A177-3AD203B41FA5}">
                          <a16:colId xmlns:a16="http://schemas.microsoft.com/office/drawing/2014/main" val="2807346972"/>
                        </a:ext>
                      </a:extLst>
                    </a:gridCol>
                  </a:tblGrid>
                  <a:tr h="373946">
                    <a:tc gridSpan="2">
                      <a:txBody>
                        <a:bodyPr/>
                        <a:lstStyle/>
                        <a:p>
                          <a:pPr algn="ctr"/>
                          <a:r>
                            <a:rPr kumimoji="0" lang="en-US" sz="1800" b="1" i="0" kern="1200" dirty="0">
                              <a:solidFill>
                                <a:schemeClr val="tx1"/>
                              </a:solidFill>
                              <a:effectLst/>
                              <a:latin typeface="+mn-lt"/>
                              <a:ea typeface="+mn-ea"/>
                              <a:cs typeface="+mn-cs"/>
                            </a:rPr>
                            <a:t>The “traffic lights” approach</a:t>
                          </a:r>
                          <a:r>
                            <a:rPr kumimoji="0" lang="en-GB" sz="1800" b="1" i="0" kern="1200" dirty="0">
                              <a:solidFill>
                                <a:schemeClr val="tx1"/>
                              </a:solidFill>
                              <a:effectLst/>
                              <a:latin typeface="+mn-lt"/>
                              <a:ea typeface="+mn-ea"/>
                              <a:cs typeface="+mn-cs"/>
                            </a:rPr>
                            <a:t> (independent defaults)</a:t>
                          </a:r>
                          <a:endParaRPr kumimoji="0" lang="ru-RU" sz="1800" b="1" i="0" kern="1200" dirty="0">
                            <a:solidFill>
                              <a:schemeClr val="tx1"/>
                            </a:solidFill>
                            <a:effectLst/>
                            <a:latin typeface="+mn-lt"/>
                            <a:ea typeface="+mn-ea"/>
                            <a:cs typeface="+mn-cs"/>
                          </a:endParaRPr>
                        </a:p>
                      </a:txBody>
                      <a:tcPr>
                        <a:solidFill>
                          <a:schemeClr val="bg1">
                            <a:lumMod val="85000"/>
                          </a:schemeClr>
                        </a:solidFill>
                      </a:tcPr>
                    </a:tc>
                    <a:tc hMerge="1">
                      <a:txBody>
                        <a:bodyPr/>
                        <a:lstStyle/>
                        <a:p>
                          <a:pPr algn="ctr"/>
                          <a:endParaRPr kumimoji="0" lang="ru-RU" sz="1800" b="1" i="0" kern="1200" dirty="0">
                            <a:solidFill>
                              <a:schemeClr val="tx1"/>
                            </a:solidFill>
                            <a:effectLst/>
                            <a:latin typeface="+mn-lt"/>
                            <a:ea typeface="+mn-ea"/>
                            <a:cs typeface="+mn-cs"/>
                          </a:endParaRPr>
                        </a:p>
                      </a:txBody>
                      <a:tcPr>
                        <a:solidFill>
                          <a:schemeClr val="bg1">
                            <a:lumMod val="85000"/>
                          </a:schemeClr>
                        </a:solidFill>
                      </a:tcPr>
                    </a:tc>
                    <a:extLst>
                      <a:ext uri="{0D108BD9-81ED-4DB2-BD59-A6C34878D82A}">
                        <a16:rowId xmlns:a16="http://schemas.microsoft.com/office/drawing/2014/main" val="605578566"/>
                      </a:ext>
                    </a:extLst>
                  </a:tr>
                  <a:tr h="549991">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kern="1200" dirty="0">
                              <a:solidFill>
                                <a:schemeClr val="dk1"/>
                              </a:solidFill>
                              <a:effectLst/>
                              <a:latin typeface="Arial" panose="020B0604020202020204" pitchFamily="34" charset="0"/>
                              <a:ea typeface="+mn-ea"/>
                              <a:cs typeface="Arial" panose="020B0604020202020204" pitchFamily="34" charset="0"/>
                            </a:rPr>
                            <a:t>The Calibration tests </a:t>
                          </a:r>
                          <a:r>
                            <a:rPr kumimoji="0" lang="en-US" sz="1400" b="0" i="0" kern="1200" dirty="0">
                              <a:solidFill>
                                <a:schemeClr val="dk1"/>
                              </a:solidFill>
                              <a:effectLst/>
                              <a:latin typeface="Arial" panose="020B0604020202020204" pitchFamily="34" charset="0"/>
                              <a:ea typeface="+mn-ea"/>
                              <a:cs typeface="Arial" panose="020B0604020202020204" pitchFamily="34" charset="0"/>
                            </a:rPr>
                            <a:t>check the null hypothesis: “The forecast default probability in a rating class is correct against the alternative hypothesis.”</a:t>
                          </a:r>
                          <a:endParaRPr lang="en-US" sz="1400" dirty="0"/>
                        </a:p>
                      </a:txBody>
                      <a:tcPr>
                        <a:lnB w="12700" cap="flat" cmpd="sng" algn="ctr">
                          <a:solidFill>
                            <a:schemeClr val="tx1"/>
                          </a:solidFill>
                          <a:prstDash val="solid"/>
                          <a:round/>
                          <a:headEnd type="none" w="med" len="med"/>
                          <a:tailEnd type="none" w="med" len="med"/>
                        </a:lnB>
                        <a:noFill/>
                      </a:tcPr>
                    </a:tc>
                    <a:tc hMerge="1">
                      <a:txBody>
                        <a:bodyPr/>
                        <a:lstStyle/>
                        <a:p>
                          <a:pPr marL="0" indent="0" algn="just">
                            <a:buNone/>
                          </a:pPr>
                          <a:endParaRPr lang="en-US" sz="1400" i="1" dirty="0">
                            <a:solidFill>
                              <a:srgbClr val="00206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030387"/>
                      </a:ext>
                    </a:extLst>
                  </a:tr>
                  <a:tr h="2302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kern="1200" dirty="0">
                              <a:solidFill>
                                <a:schemeClr val="dk1"/>
                              </a:solidFill>
                              <a:effectLst/>
                              <a:latin typeface="Arial" panose="020B0604020202020204" pitchFamily="34" charset="0"/>
                              <a:ea typeface="+mn-ea"/>
                              <a:cs typeface="Arial" panose="020B0604020202020204" pitchFamily="34" charset="0"/>
                            </a:rPr>
                            <a:t>Binomial Calibration Test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𝑞𝐵𝑖𝑛𝑜𝑚</m:t>
                                </m:r>
                                <m:d>
                                  <m:dPr>
                                    <m:ctrlPr>
                                      <a:rPr kumimoji="0" lang="en-GB" sz="1200" b="0" i="1" kern="1200" smtClean="0">
                                        <a:solidFill>
                                          <a:schemeClr val="dk1"/>
                                        </a:solidFill>
                                        <a:effectLst/>
                                        <a:latin typeface="Cambria Math" panose="02040503050406030204" pitchFamily="18" charset="0"/>
                                        <a:ea typeface="+mn-ea"/>
                                        <a:cs typeface="Arial" panose="020B0604020202020204" pitchFamily="34" charset="0"/>
                                      </a:rPr>
                                    </m:ctrlPr>
                                  </m:dPr>
                                  <m:e>
                                    <m:sSub>
                                      <m:sSubPr>
                                        <m:ctrlPr>
                                          <a:rPr kumimoji="0" lang="en-GB" sz="1200" b="0" i="1" kern="1200" smtClean="0">
                                            <a:solidFill>
                                              <a:schemeClr val="dk1"/>
                                            </a:solidFill>
                                            <a:effectLst/>
                                            <a:latin typeface="Cambria Math" panose="02040503050406030204" pitchFamily="18" charset="0"/>
                                            <a:ea typeface="+mn-ea"/>
                                            <a:cs typeface="Arial" panose="020B0604020202020204" pitchFamily="34" charset="0"/>
                                          </a:rPr>
                                        </m:ctrlPr>
                                      </m:sSubPr>
                                      <m:e>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𝑁</m:t>
                                        </m:r>
                                      </m:e>
                                      <m: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𝑔</m:t>
                                        </m:r>
                                      </m:sub>
                                    </m:s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m:t>
                                    </m:r>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r>
                                      <a:rPr lang="en-GB" sz="1200" b="0" i="1" smtClean="0">
                                        <a:latin typeface="Cambria Math" panose="02040503050406030204" pitchFamily="18" charset="0"/>
                                        <a:cs typeface="Arial" panose="020B0604020202020204" pitchFamily="34" charset="0"/>
                                      </a:rPr>
                                      <m:t>,1−</m:t>
                                    </m:r>
                                    <m:f>
                                      <m:fPr>
                                        <m:ctrlPr>
                                          <a:rPr lang="en-GB" sz="1200" b="0" i="1" smtClean="0">
                                            <a:latin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cs typeface="Arial" panose="020B0604020202020204" pitchFamily="34" charset="0"/>
                                          </a:rPr>
                                          <m:t>𝑞</m:t>
                                        </m:r>
                                        <m:r>
                                          <a:rPr lang="en-GB" sz="1200" b="0" i="1" smtClean="0">
                                            <a:latin typeface="Cambria Math" panose="02040503050406030204" pitchFamily="18" charset="0"/>
                                            <a:cs typeface="Arial" panose="020B0604020202020204" pitchFamily="34" charset="0"/>
                                          </a:rPr>
                                          <m:t>+1</m:t>
                                        </m:r>
                                      </m:num>
                                      <m:den>
                                        <m:r>
                                          <a:rPr lang="en-GB" sz="1200" b="0" i="1" smtClean="0">
                                            <a:latin typeface="Cambria Math" panose="02040503050406030204" pitchFamily="18" charset="0"/>
                                            <a:cs typeface="Arial" panose="020B0604020202020204" pitchFamily="34" charset="0"/>
                                          </a:rPr>
                                          <m:t>2</m:t>
                                        </m:r>
                                      </m:den>
                                    </m:f>
                                  </m:e>
                                </m:d>
                                <m:r>
                                  <a:rPr kumimoji="0" lang="en-GB" sz="1200" b="0" i="1" kern="1200" smtClean="0">
                                    <a:solidFill>
                                      <a:schemeClr val="dk1"/>
                                    </a:solidFill>
                                    <a:effectLst/>
                                    <a:latin typeface="Cambria Math" panose="02040503050406030204" pitchFamily="18" charset="0"/>
                                    <a:ea typeface="Cambria Math" panose="02040503050406030204" pitchFamily="18" charset="0"/>
                                    <a:cs typeface="Arial" panose="020B0604020202020204" pitchFamily="34" charset="0"/>
                                  </a:rPr>
                                  <m:t>≤</m:t>
                                </m:r>
                                <m:sSub>
                                  <m:sSubPr>
                                    <m:ctrlPr>
                                      <a:rPr kumimoji="0" lang="en-GB" sz="1200" b="0" i="1" kern="1200" smtClean="0">
                                        <a:solidFill>
                                          <a:schemeClr val="dk1"/>
                                        </a:solidFill>
                                        <a:effectLst/>
                                        <a:latin typeface="Cambria Math" panose="02040503050406030204" pitchFamily="18" charset="0"/>
                                        <a:ea typeface="+mn-ea"/>
                                        <a:cs typeface="Arial" panose="020B0604020202020204" pitchFamily="34" charset="0"/>
                                      </a:rPr>
                                    </m:ctrlPr>
                                  </m:sSubPr>
                                  <m:e>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𝑁</m:t>
                                    </m:r>
                                  </m:e>
                                  <m: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𝑔</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𝑦</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=1</m:t>
                                    </m:r>
                                  </m:sub>
                                </m:s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𝑞𝐵𝑖𝑛𝑜𝑚</m:t>
                                </m:r>
                                <m:d>
                                  <m:dPr>
                                    <m:ctrlPr>
                                      <a:rPr kumimoji="0" lang="en-GB" sz="1200" b="0" i="1" kern="1200" smtClean="0">
                                        <a:solidFill>
                                          <a:schemeClr val="dk1"/>
                                        </a:solidFill>
                                        <a:effectLst/>
                                        <a:latin typeface="Cambria Math" panose="02040503050406030204" pitchFamily="18" charset="0"/>
                                        <a:ea typeface="+mn-ea"/>
                                        <a:cs typeface="Arial" panose="020B0604020202020204" pitchFamily="34" charset="0"/>
                                      </a:rPr>
                                    </m:ctrlPr>
                                  </m:dPr>
                                  <m:e>
                                    <m:sSub>
                                      <m:sSubPr>
                                        <m:ctrlPr>
                                          <a:rPr kumimoji="0" lang="en-GB" sz="1200" b="0" i="1" kern="1200" smtClean="0">
                                            <a:solidFill>
                                              <a:schemeClr val="dk1"/>
                                            </a:solidFill>
                                            <a:effectLst/>
                                            <a:latin typeface="Cambria Math" panose="02040503050406030204" pitchFamily="18" charset="0"/>
                                            <a:ea typeface="+mn-ea"/>
                                            <a:cs typeface="Arial" panose="020B0604020202020204" pitchFamily="34" charset="0"/>
                                          </a:rPr>
                                        </m:ctrlPr>
                                      </m:sSubPr>
                                      <m:e>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𝑁</m:t>
                                        </m:r>
                                      </m:e>
                                      <m: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𝑔</m:t>
                                        </m:r>
                                      </m:sub>
                                    </m:s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m:t>
                                    </m:r>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𝑝𝑟𝑒𝑑</m:t>
                                        </m:r>
                                      </m:sup>
                                    </m:sSubSup>
                                    <m:r>
                                      <a:rPr lang="en-GB" sz="1200" b="0" i="1" smtClean="0">
                                        <a:latin typeface="Cambria Math" panose="02040503050406030204" pitchFamily="18" charset="0"/>
                                        <a:cs typeface="Arial" panose="020B0604020202020204" pitchFamily="34" charset="0"/>
                                      </a:rPr>
                                      <m:t>,</m:t>
                                    </m:r>
                                    <m:f>
                                      <m:fPr>
                                        <m:ctrlPr>
                                          <a:rPr lang="en-GB" sz="1200" b="0" i="1" smtClean="0">
                                            <a:latin typeface="Cambria Math" panose="02040503050406030204" pitchFamily="18" charset="0"/>
                                            <a:cs typeface="Arial" panose="020B0604020202020204" pitchFamily="34" charset="0"/>
                                          </a:rPr>
                                        </m:ctrlPr>
                                      </m:fPr>
                                      <m:num>
                                        <m:r>
                                          <a:rPr lang="en-GB" sz="1200" b="0" i="1" smtClean="0">
                                            <a:latin typeface="Cambria Math" panose="02040503050406030204" pitchFamily="18" charset="0"/>
                                            <a:cs typeface="Arial" panose="020B0604020202020204" pitchFamily="34" charset="0"/>
                                          </a:rPr>
                                          <m:t>𝑞</m:t>
                                        </m:r>
                                        <m:r>
                                          <a:rPr lang="en-GB" sz="1200" b="0" i="1" smtClean="0">
                                            <a:latin typeface="Cambria Math" panose="02040503050406030204" pitchFamily="18" charset="0"/>
                                            <a:cs typeface="Arial" panose="020B0604020202020204" pitchFamily="34" charset="0"/>
                                          </a:rPr>
                                          <m:t>+1</m:t>
                                        </m:r>
                                      </m:num>
                                      <m:den>
                                        <m:r>
                                          <a:rPr lang="en-GB" sz="1200" b="0" i="1" smtClean="0">
                                            <a:latin typeface="Cambria Math" panose="02040503050406030204" pitchFamily="18" charset="0"/>
                                            <a:cs typeface="Arial" panose="020B0604020202020204" pitchFamily="34" charset="0"/>
                                          </a:rPr>
                                          <m:t>2</m:t>
                                        </m:r>
                                      </m:den>
                                    </m:f>
                                  </m:e>
                                </m:d>
                              </m:oMath>
                            </m:oMathPara>
                          </a14:m>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lnSpc>
                              <a:spcPct val="100000"/>
                            </a:lnSpc>
                            <a:spcBef>
                              <a:spcPts val="0"/>
                            </a:spcBef>
                            <a:buNone/>
                          </a:pPr>
                          <a:r>
                            <a:rPr kumimoji="0" lang="en-US" sz="1400" b="0" i="0" kern="1200" dirty="0">
                              <a:solidFill>
                                <a:schemeClr val="dk1"/>
                              </a:solidFill>
                              <a:effectLst/>
                              <a:latin typeface="Arial" panose="020B0604020202020204" pitchFamily="34" charset="0"/>
                              <a:ea typeface="+mn-ea"/>
                              <a:cs typeface="Arial" panose="020B0604020202020204" pitchFamily="34" charset="0"/>
                            </a:rPr>
                            <a:t>where,</a:t>
                          </a:r>
                        </a:p>
                        <a:p>
                          <a:pPr marL="0" indent="0" algn="just">
                            <a:lnSpc>
                              <a:spcPct val="100000"/>
                            </a:lnSpc>
                            <a:spcBef>
                              <a:spcPts val="600"/>
                            </a:spcBef>
                            <a:buNone/>
                          </a:pPr>
                          <a14:m>
                            <m:oMath xmlns:m="http://schemas.openxmlformats.org/officeDocument/2006/math">
                              <m:r>
                                <a:rPr lang="en-GB" sz="1400" b="0" i="1" smtClean="0">
                                  <a:latin typeface="Cambria Math" panose="02040503050406030204" pitchFamily="18" charset="0"/>
                                  <a:cs typeface="Arial" panose="020B0604020202020204" pitchFamily="34" charset="0"/>
                                </a:rPr>
                                <m:t>𝑞</m:t>
                              </m:r>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confidence level.</a:t>
                          </a:r>
                        </a:p>
                        <a:p>
                          <a:pPr marL="0" indent="0" algn="just">
                            <a:lnSpc>
                              <a:spcPct val="100000"/>
                            </a:lnSpc>
                            <a:spcBef>
                              <a:spcPts val="600"/>
                            </a:spcBef>
                            <a:buNone/>
                          </a:pPr>
                          <a14:m>
                            <m:oMath xmlns:m="http://schemas.openxmlformats.org/officeDocument/2006/math">
                              <m:r>
                                <a:rPr kumimoji="0" lang="en-GB" sz="1400" b="0" i="1" kern="1200" smtClean="0">
                                  <a:solidFill>
                                    <a:schemeClr val="dk1"/>
                                  </a:solidFill>
                                  <a:effectLst/>
                                  <a:latin typeface="Cambria Math" panose="02040503050406030204" pitchFamily="18" charset="0"/>
                                  <a:ea typeface="+mn-ea"/>
                                  <a:cs typeface="Arial" panose="020B0604020202020204" pitchFamily="34" charset="0"/>
                                </a:rPr>
                                <m:t>𝑞𝐵𝑖𝑛𝑜𝑚</m:t>
                              </m:r>
                              <m:d>
                                <m:dPr>
                                  <m:ctrlPr>
                                    <a:rPr lang="en-GB" sz="1400" b="0" i="1" smtClean="0">
                                      <a:latin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cs typeface="Arial" panose="020B0604020202020204" pitchFamily="34" charset="0"/>
                                    </a:rPr>
                                    <m:t>𝑠</m:t>
                                  </m:r>
                                  <m:r>
                                    <a:rPr lang="en-GB" sz="1400" b="0" i="1" smtClean="0">
                                      <a:latin typeface="Cambria Math" panose="02040503050406030204" pitchFamily="18" charset="0"/>
                                      <a:cs typeface="Arial" panose="020B0604020202020204" pitchFamily="34" charset="0"/>
                                    </a:rPr>
                                    <m:t>,</m:t>
                                  </m:r>
                                  <m:r>
                                    <a:rPr lang="en-GB" sz="1400" b="0" i="1" smtClean="0">
                                      <a:latin typeface="Cambria Math" panose="02040503050406030204" pitchFamily="18" charset="0"/>
                                      <a:cs typeface="Arial" panose="020B0604020202020204" pitchFamily="34" charset="0"/>
                                    </a:rPr>
                                    <m:t>𝑝</m:t>
                                  </m:r>
                                  <m:r>
                                    <a:rPr lang="en-GB" sz="1400" b="0" i="1" smtClean="0">
                                      <a:latin typeface="Cambria Math" panose="02040503050406030204" pitchFamily="18" charset="0"/>
                                      <a:cs typeface="Arial" panose="020B0604020202020204" pitchFamily="34" charset="0"/>
                                    </a:rPr>
                                    <m:t>,</m:t>
                                  </m:r>
                                  <m:r>
                                    <a:rPr lang="en-GB" sz="1400" b="0" i="1" smtClean="0">
                                      <a:latin typeface="Cambria Math" panose="02040503050406030204" pitchFamily="18" charset="0"/>
                                      <a:cs typeface="Arial" panose="020B0604020202020204" pitchFamily="34" charset="0"/>
                                    </a:rPr>
                                    <m:t>𝑞</m:t>
                                  </m:r>
                                </m:e>
                              </m:d>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the quantile function for the binomial distribution.</a:t>
                          </a:r>
                        </a:p>
                        <a:p>
                          <a:pPr marL="0" indent="0" algn="just">
                            <a:lnSpc>
                              <a:spcPct val="100000"/>
                            </a:lnSpc>
                            <a:spcBef>
                              <a:spcPts val="600"/>
                            </a:spcBef>
                            <a:buNone/>
                          </a:pPr>
                          <a14:m>
                            <m:oMath xmlns:m="http://schemas.openxmlformats.org/officeDocument/2006/math">
                              <m:sSub>
                                <m:sSubPr>
                                  <m:ctrlPr>
                                    <a:rPr kumimoji="0" lang="en-GB" sz="1400" b="0" i="1" kern="1200" smtClean="0">
                                      <a:solidFill>
                                        <a:schemeClr val="dk1"/>
                                      </a:solidFill>
                                      <a:effectLst/>
                                      <a:latin typeface="Cambria Math" panose="02040503050406030204" pitchFamily="18" charset="0"/>
                                      <a:ea typeface="+mn-ea"/>
                                      <a:cs typeface="Arial" panose="020B0604020202020204" pitchFamily="34" charset="0"/>
                                    </a:rPr>
                                  </m:ctrlPr>
                                </m:sSubPr>
                                <m:e>
                                  <m:r>
                                    <a:rPr kumimoji="0" lang="en-GB" sz="1400" b="0" i="1" kern="1200" smtClean="0">
                                      <a:solidFill>
                                        <a:schemeClr val="dk1"/>
                                      </a:solidFill>
                                      <a:effectLst/>
                                      <a:latin typeface="Cambria Math" panose="02040503050406030204" pitchFamily="18" charset="0"/>
                                      <a:ea typeface="+mn-ea"/>
                                      <a:cs typeface="Arial" panose="020B0604020202020204" pitchFamily="34" charset="0"/>
                                    </a:rPr>
                                    <m:t>𝑁</m:t>
                                  </m:r>
                                </m:e>
                                <m:sub>
                                  <m:r>
                                    <a:rPr kumimoji="0" lang="en-GB" sz="1400" b="0" i="1" kern="1200" smtClean="0">
                                      <a:solidFill>
                                        <a:schemeClr val="dk1"/>
                                      </a:solidFill>
                                      <a:effectLst/>
                                      <a:latin typeface="Cambria Math" panose="02040503050406030204" pitchFamily="18" charset="0"/>
                                      <a:ea typeface="+mn-ea"/>
                                      <a:cs typeface="Arial" panose="020B0604020202020204" pitchFamily="34" charset="0"/>
                                    </a:rPr>
                                    <m:t>𝑔</m:t>
                                  </m:r>
                                  <m:r>
                                    <a:rPr kumimoji="0" lang="en-GB" sz="1400" b="0" i="1" kern="1200" smtClean="0">
                                      <a:solidFill>
                                        <a:schemeClr val="dk1"/>
                                      </a:solidFill>
                                      <a:effectLst/>
                                      <a:latin typeface="Cambria Math" panose="02040503050406030204" pitchFamily="18" charset="0"/>
                                      <a:ea typeface="+mn-ea"/>
                                      <a:cs typeface="Arial" panose="020B0604020202020204" pitchFamily="34" charset="0"/>
                                    </a:rPr>
                                    <m:t>,</m:t>
                                  </m:r>
                                  <m:r>
                                    <a:rPr kumimoji="0" lang="en-GB" sz="1400" b="0" i="1" kern="1200" smtClean="0">
                                      <a:solidFill>
                                        <a:schemeClr val="dk1"/>
                                      </a:solidFill>
                                      <a:effectLst/>
                                      <a:latin typeface="Cambria Math" panose="02040503050406030204" pitchFamily="18" charset="0"/>
                                      <a:ea typeface="+mn-ea"/>
                                      <a:cs typeface="Arial" panose="020B0604020202020204" pitchFamily="34" charset="0"/>
                                    </a:rPr>
                                    <m:t>𝑦</m:t>
                                  </m:r>
                                  <m:r>
                                    <a:rPr kumimoji="0" lang="en-GB" sz="1400" b="0" i="1" kern="1200" smtClean="0">
                                      <a:solidFill>
                                        <a:schemeClr val="dk1"/>
                                      </a:solidFill>
                                      <a:effectLst/>
                                      <a:latin typeface="Cambria Math" panose="02040503050406030204" pitchFamily="18" charset="0"/>
                                      <a:ea typeface="+mn-ea"/>
                                      <a:cs typeface="Arial" panose="020B0604020202020204" pitchFamily="34" charset="0"/>
                                    </a:rPr>
                                    <m:t>=1</m:t>
                                  </m:r>
                                </m:sub>
                              </m:sSub>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a:t>
                          </a:r>
                          <a:r>
                            <a:rPr kumimoji="0" lang="en-US" sz="1400" b="0" i="0" kern="1200" baseline="0" dirty="0">
                              <a:solidFill>
                                <a:schemeClr val="dk1"/>
                              </a:solidFill>
                              <a:effectLst/>
                              <a:latin typeface="Arial" panose="020B0604020202020204" pitchFamily="34" charset="0"/>
                              <a:ea typeface="+mn-ea"/>
                              <a:cs typeface="Arial" panose="020B0604020202020204" pitchFamily="34" charset="0"/>
                            </a:rPr>
                            <a:t> </a:t>
                          </a:r>
                          <a:r>
                            <a:rPr kumimoji="0" lang="en-US" sz="1400" kern="1200" dirty="0">
                              <a:solidFill>
                                <a:schemeClr val="dk1"/>
                              </a:solidFill>
                              <a:latin typeface="Arial" panose="020B0604020202020204" pitchFamily="34" charset="0"/>
                              <a:ea typeface="+mn-ea"/>
                              <a:cs typeface="Arial" panose="020B0604020202020204" pitchFamily="34" charset="0"/>
                            </a:rPr>
                            <a:t>the number of defaulted borrowers in rating class g. </a:t>
                          </a:r>
                          <a:r>
                            <a:rPr kumimoji="0" lang="en-US" sz="1400" b="0" i="0" kern="1200" baseline="0" dirty="0">
                              <a:solidFill>
                                <a:schemeClr val="dk1"/>
                              </a:solidFill>
                              <a:effectLst/>
                              <a:latin typeface="Arial" panose="020B0604020202020204" pitchFamily="34" charset="0"/>
                              <a:ea typeface="+mn-ea"/>
                              <a:cs typeface="Arial" panose="020B0604020202020204" pitchFamily="34" charset="0"/>
                            </a:rPr>
                            <a:t> </a:t>
                          </a:r>
                          <a:endParaRPr kumimoji="0" lang="en-US" sz="1400" b="0" i="0" kern="1200" dirty="0">
                            <a:solidFill>
                              <a:schemeClr val="dk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600"/>
                            </a:spcAft>
                            <a:buNone/>
                          </a:pPr>
                          <a:r>
                            <a:rPr kumimoji="0" lang="en-US" sz="1400" b="1" i="0" kern="1200" dirty="0">
                              <a:solidFill>
                                <a:schemeClr val="dk1"/>
                              </a:solidFill>
                              <a:effectLst/>
                              <a:latin typeface="Arial" panose="020B0604020202020204" pitchFamily="34" charset="0"/>
                              <a:ea typeface="+mn-ea"/>
                              <a:cs typeface="Arial" panose="020B0604020202020204" pitchFamily="34" charset="0"/>
                            </a:rPr>
                            <a:t>Calibration Test using Standard Normal Distribution</a:t>
                          </a:r>
                          <a:r>
                            <a:rPr kumimoji="0" lang="en-US" sz="1400" b="0" i="0" kern="1200" dirty="0">
                              <a:solidFill>
                                <a:schemeClr val="dk1"/>
                              </a:solidFill>
                              <a:effectLst/>
                              <a:latin typeface="Arial" panose="020B0604020202020204" pitchFamily="34" charset="0"/>
                              <a:ea typeface="+mn-ea"/>
                              <a:cs typeface="Arial" panose="020B0604020202020204" pitchFamily="34" charset="0"/>
                            </a:rPr>
                            <a:t> </a:t>
                          </a:r>
                        </a:p>
                        <a:p>
                          <a:pPr marL="0" indent="0" algn="just">
                            <a:spcBef>
                              <a:spcPts val="600"/>
                            </a:spcBef>
                            <a:buNone/>
                          </a:pPr>
                          <a14:m>
                            <m:oMathPara xmlns:m="http://schemas.openxmlformats.org/officeDocument/2006/math">
                              <m:oMathParaPr>
                                <m:jc m:val="centerGroup"/>
                              </m:oMathParaPr>
                              <m:oMath xmlns:m="http://schemas.openxmlformats.org/officeDocument/2006/math">
                                <m:sSubSup>
                                  <m:sSubSupPr>
                                    <m:ctrlPr>
                                      <a:rPr lang="en-GB" sz="950" b="0" i="1" smtClean="0">
                                        <a:latin typeface="Cambria Math" panose="02040503050406030204" pitchFamily="18" charset="0"/>
                                        <a:cs typeface="Arial" panose="020B0604020202020204" pitchFamily="34" charset="0"/>
                                      </a:rPr>
                                    </m:ctrlPr>
                                  </m:sSubSupPr>
                                  <m:e>
                                    <m:r>
                                      <a:rPr lang="en-GB" sz="950" b="0" i="1" smtClean="0">
                                        <a:latin typeface="Cambria Math" panose="02040503050406030204" pitchFamily="18" charset="0"/>
                                        <a:cs typeface="Arial" panose="020B0604020202020204" pitchFamily="34" charset="0"/>
                                      </a:rPr>
                                      <m:t>𝑝</m:t>
                                    </m:r>
                                  </m:e>
                                  <m:sub>
                                    <m:r>
                                      <a:rPr lang="en-GB" sz="950" b="0" i="1" smtClean="0">
                                        <a:latin typeface="Cambria Math" panose="02040503050406030204" pitchFamily="18" charset="0"/>
                                        <a:cs typeface="Arial" panose="020B0604020202020204" pitchFamily="34" charset="0"/>
                                      </a:rPr>
                                      <m:t>𝑔</m:t>
                                    </m:r>
                                  </m:sub>
                                  <m:sup>
                                    <m:r>
                                      <a:rPr lang="en-GB" sz="950" b="0" i="1" smtClean="0">
                                        <a:latin typeface="Cambria Math" panose="02040503050406030204" pitchFamily="18" charset="0"/>
                                        <a:cs typeface="Arial" panose="020B0604020202020204" pitchFamily="34" charset="0"/>
                                      </a:rPr>
                                      <m:t>𝑝𝑟𝑒𝑑</m:t>
                                    </m:r>
                                  </m:sup>
                                </m:sSubSup>
                                <m:r>
                                  <a:rPr lang="en-GB" sz="950" b="0" i="1" smtClean="0">
                                    <a:latin typeface="Cambria Math" panose="02040503050406030204" pitchFamily="18" charset="0"/>
                                    <a:cs typeface="Arial" panose="020B0604020202020204" pitchFamily="34" charset="0"/>
                                  </a:rPr>
                                  <m:t>−</m:t>
                                </m:r>
                                <m:sSup>
                                  <m:sSupPr>
                                    <m:ctrlPr>
                                      <a:rPr lang="en-GB" sz="950" b="0" i="1" smtClean="0">
                                        <a:latin typeface="Cambria Math" panose="02040503050406030204" pitchFamily="18" charset="0"/>
                                        <a:cs typeface="Arial" panose="020B0604020202020204" pitchFamily="34" charset="0"/>
                                      </a:rPr>
                                    </m:ctrlPr>
                                  </m:sSupPr>
                                  <m:e>
                                    <m:r>
                                      <a:rPr lang="ru-RU" sz="950" b="0" i="1" smtClean="0">
                                        <a:latin typeface="Cambria Math" panose="02040503050406030204" pitchFamily="18" charset="0"/>
                                        <a:cs typeface="Arial" panose="020B0604020202020204" pitchFamily="34" charset="0"/>
                                      </a:rPr>
                                      <m:t>Ф</m:t>
                                    </m:r>
                                  </m:e>
                                  <m:sup>
                                    <m:r>
                                      <a:rPr lang="ru-RU" sz="950" b="0" i="1" smtClean="0">
                                        <a:latin typeface="Cambria Math" panose="02040503050406030204" pitchFamily="18" charset="0"/>
                                        <a:cs typeface="Arial" panose="020B0604020202020204" pitchFamily="34" charset="0"/>
                                      </a:rPr>
                                      <m:t>−1</m:t>
                                    </m:r>
                                  </m:sup>
                                </m:sSup>
                                <m:d>
                                  <m:dPr>
                                    <m:ctrlPr>
                                      <a:rPr lang="en-GB" sz="950" b="0" i="1" smtClean="0">
                                        <a:latin typeface="Cambria Math" panose="02040503050406030204" pitchFamily="18" charset="0"/>
                                        <a:cs typeface="Arial" panose="020B0604020202020204" pitchFamily="34" charset="0"/>
                                      </a:rPr>
                                    </m:ctrlPr>
                                  </m:dPr>
                                  <m:e>
                                    <m:f>
                                      <m:fPr>
                                        <m:ctrlPr>
                                          <a:rPr lang="en-GB" sz="950" b="0" i="1" smtClean="0">
                                            <a:latin typeface="Cambria Math" panose="02040503050406030204" pitchFamily="18" charset="0"/>
                                            <a:cs typeface="Arial" panose="020B0604020202020204" pitchFamily="34" charset="0"/>
                                          </a:rPr>
                                        </m:ctrlPr>
                                      </m:fPr>
                                      <m:num>
                                        <m:r>
                                          <a:rPr lang="en-GB" sz="950" b="0" i="1" smtClean="0">
                                            <a:latin typeface="Cambria Math" panose="02040503050406030204" pitchFamily="18" charset="0"/>
                                            <a:cs typeface="Arial" panose="020B0604020202020204" pitchFamily="34" charset="0"/>
                                          </a:rPr>
                                          <m:t>𝑞</m:t>
                                        </m:r>
                                        <m:r>
                                          <a:rPr lang="en-GB" sz="950" b="0" i="1" smtClean="0">
                                            <a:latin typeface="Cambria Math" panose="02040503050406030204" pitchFamily="18" charset="0"/>
                                            <a:cs typeface="Arial" panose="020B0604020202020204" pitchFamily="34" charset="0"/>
                                          </a:rPr>
                                          <m:t>+1</m:t>
                                        </m:r>
                                      </m:num>
                                      <m:den>
                                        <m:r>
                                          <a:rPr lang="en-GB" sz="950" b="0" i="1" smtClean="0">
                                            <a:latin typeface="Cambria Math" panose="02040503050406030204" pitchFamily="18" charset="0"/>
                                            <a:cs typeface="Arial" panose="020B0604020202020204" pitchFamily="34" charset="0"/>
                                          </a:rPr>
                                          <m:t>2</m:t>
                                        </m:r>
                                      </m:den>
                                    </m:f>
                                  </m:e>
                                </m:d>
                                <m:r>
                                  <a:rPr lang="en-GB" sz="950" b="0" i="1" smtClean="0">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en-GB" sz="950" b="0" i="1" smtClean="0">
                                        <a:latin typeface="Cambria Math" panose="02040503050406030204" pitchFamily="18" charset="0"/>
                                        <a:ea typeface="Cambria Math" panose="02040503050406030204" pitchFamily="18" charset="0"/>
                                        <a:cs typeface="Arial" panose="020B0604020202020204" pitchFamily="34" charset="0"/>
                                      </a:rPr>
                                    </m:ctrlPr>
                                  </m:radPr>
                                  <m:deg/>
                                  <m:e>
                                    <m:f>
                                      <m:fPr>
                                        <m:ctrlPr>
                                          <a:rPr lang="en-GB" sz="950" b="0" i="1" smtClean="0">
                                            <a:latin typeface="Cambria Math" panose="02040503050406030204" pitchFamily="18" charset="0"/>
                                            <a:ea typeface="Cambria Math" panose="02040503050406030204" pitchFamily="18" charset="0"/>
                                            <a:cs typeface="Arial" panose="020B0604020202020204" pitchFamily="34" charset="0"/>
                                          </a:rPr>
                                        </m:ctrlPr>
                                      </m:fPr>
                                      <m:num>
                                        <m:sSubSup>
                                          <m:sSubSupPr>
                                            <m:ctrlPr>
                                              <a:rPr lang="en-GB" sz="950" b="0" i="1" smtClean="0">
                                                <a:latin typeface="Cambria Math" panose="02040503050406030204" pitchFamily="18" charset="0"/>
                                                <a:cs typeface="Arial" panose="020B0604020202020204" pitchFamily="34" charset="0"/>
                                              </a:rPr>
                                            </m:ctrlPr>
                                          </m:sSubSupPr>
                                          <m:e>
                                            <m:r>
                                              <a:rPr lang="en-GB" sz="950" b="0" i="1" smtClean="0">
                                                <a:latin typeface="Cambria Math" panose="02040503050406030204" pitchFamily="18" charset="0"/>
                                                <a:cs typeface="Arial" panose="020B0604020202020204" pitchFamily="34" charset="0"/>
                                              </a:rPr>
                                              <m:t>𝑝</m:t>
                                            </m:r>
                                          </m:e>
                                          <m:sub>
                                            <m:r>
                                              <a:rPr lang="en-GB" sz="950" b="0" i="1" smtClean="0">
                                                <a:latin typeface="Cambria Math" panose="02040503050406030204" pitchFamily="18" charset="0"/>
                                                <a:cs typeface="Arial" panose="020B0604020202020204" pitchFamily="34" charset="0"/>
                                              </a:rPr>
                                              <m:t>𝑔</m:t>
                                            </m:r>
                                          </m:sub>
                                          <m:sup>
                                            <m:r>
                                              <a:rPr lang="en-GB" sz="950" b="0" i="1" smtClean="0">
                                                <a:latin typeface="Cambria Math" panose="02040503050406030204" pitchFamily="18" charset="0"/>
                                                <a:cs typeface="Arial" panose="020B0604020202020204" pitchFamily="34" charset="0"/>
                                              </a:rPr>
                                              <m:t>𝑝𝑟𝑒𝑑</m:t>
                                            </m:r>
                                          </m:sup>
                                        </m:sSubSup>
                                        <m:r>
                                          <a:rPr lang="en-GB" sz="95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950" b="0" i="1" smtClean="0">
                                                <a:latin typeface="Cambria Math" panose="02040503050406030204" pitchFamily="18" charset="0"/>
                                                <a:cs typeface="Arial" panose="020B0604020202020204" pitchFamily="34" charset="0"/>
                                              </a:rPr>
                                            </m:ctrlPr>
                                          </m:dPr>
                                          <m:e>
                                            <m:r>
                                              <a:rPr lang="en-GB" sz="950" b="0" i="1" smtClean="0">
                                                <a:latin typeface="Cambria Math" panose="02040503050406030204" pitchFamily="18" charset="0"/>
                                                <a:cs typeface="Arial" panose="020B0604020202020204" pitchFamily="34" charset="0"/>
                                              </a:rPr>
                                              <m:t>1−</m:t>
                                            </m:r>
                                            <m:sSubSup>
                                              <m:sSubSupPr>
                                                <m:ctrlPr>
                                                  <a:rPr lang="en-GB" sz="950" b="0" i="1" smtClean="0">
                                                    <a:latin typeface="Cambria Math" panose="02040503050406030204" pitchFamily="18" charset="0"/>
                                                    <a:cs typeface="Arial" panose="020B0604020202020204" pitchFamily="34" charset="0"/>
                                                  </a:rPr>
                                                </m:ctrlPr>
                                              </m:sSubSupPr>
                                              <m:e>
                                                <m:r>
                                                  <a:rPr lang="en-GB" sz="950" b="0" i="1" smtClean="0">
                                                    <a:latin typeface="Cambria Math" panose="02040503050406030204" pitchFamily="18" charset="0"/>
                                                    <a:cs typeface="Arial" panose="020B0604020202020204" pitchFamily="34" charset="0"/>
                                                  </a:rPr>
                                                  <m:t>𝑝</m:t>
                                                </m:r>
                                              </m:e>
                                              <m:sub>
                                                <m:r>
                                                  <a:rPr lang="en-GB" sz="950" b="0" i="1" smtClean="0">
                                                    <a:latin typeface="Cambria Math" panose="02040503050406030204" pitchFamily="18" charset="0"/>
                                                    <a:cs typeface="Arial" panose="020B0604020202020204" pitchFamily="34" charset="0"/>
                                                  </a:rPr>
                                                  <m:t>𝑔</m:t>
                                                </m:r>
                                              </m:sub>
                                              <m:sup>
                                                <m:r>
                                                  <a:rPr lang="en-GB" sz="950" b="0" i="1" smtClean="0">
                                                    <a:latin typeface="Cambria Math" panose="02040503050406030204" pitchFamily="18" charset="0"/>
                                                    <a:cs typeface="Arial" panose="020B0604020202020204" pitchFamily="34" charset="0"/>
                                                  </a:rPr>
                                                  <m:t>𝑝𝑟𝑒𝑑</m:t>
                                                </m:r>
                                              </m:sup>
                                            </m:sSubSup>
                                          </m:e>
                                        </m:d>
                                      </m:num>
                                      <m:den>
                                        <m:sSub>
                                          <m:sSubPr>
                                            <m:ctrlPr>
                                              <a:rPr lang="en-GB" sz="95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950" b="0" i="1" smtClean="0">
                                                <a:latin typeface="Cambria Math" panose="02040503050406030204" pitchFamily="18" charset="0"/>
                                                <a:ea typeface="Cambria Math" panose="02040503050406030204" pitchFamily="18" charset="0"/>
                                                <a:cs typeface="Arial" panose="020B0604020202020204" pitchFamily="34" charset="0"/>
                                              </a:rPr>
                                              <m:t>𝑁</m:t>
                                            </m:r>
                                          </m:e>
                                          <m:sub>
                                            <m:r>
                                              <a:rPr lang="en-GB" sz="950" b="0" i="1" smtClean="0">
                                                <a:latin typeface="Cambria Math" panose="02040503050406030204" pitchFamily="18" charset="0"/>
                                                <a:ea typeface="Cambria Math" panose="02040503050406030204" pitchFamily="18" charset="0"/>
                                                <a:cs typeface="Arial" panose="020B0604020202020204" pitchFamily="34" charset="0"/>
                                              </a:rPr>
                                              <m:t>𝑔</m:t>
                                            </m:r>
                                          </m:sub>
                                        </m:sSub>
                                      </m:den>
                                    </m:f>
                                  </m:e>
                                </m:rad>
                                <m:r>
                                  <a:rPr lang="en-GB" sz="950" b="0" i="1" smtClean="0">
                                    <a:latin typeface="Cambria Math" panose="02040503050406030204" pitchFamily="18" charset="0"/>
                                    <a:ea typeface="Cambria Math" panose="02040503050406030204" pitchFamily="18" charset="0"/>
                                    <a:cs typeface="Arial" panose="020B0604020202020204" pitchFamily="34" charset="0"/>
                                  </a:rPr>
                                  <m:t>≤</m:t>
                                </m:r>
                                <m:sSubSup>
                                  <m:sSubSupPr>
                                    <m:ctrlPr>
                                      <a:rPr lang="en-GB" sz="950" b="0" i="1" smtClean="0">
                                        <a:latin typeface="Cambria Math" panose="02040503050406030204" pitchFamily="18" charset="0"/>
                                        <a:cs typeface="Arial" panose="020B0604020202020204" pitchFamily="34" charset="0"/>
                                      </a:rPr>
                                    </m:ctrlPr>
                                  </m:sSubSupPr>
                                  <m:e>
                                    <m:r>
                                      <a:rPr lang="en-GB" sz="950" b="0" i="1" smtClean="0">
                                        <a:latin typeface="Cambria Math" panose="02040503050406030204" pitchFamily="18" charset="0"/>
                                        <a:cs typeface="Arial" panose="020B0604020202020204" pitchFamily="34" charset="0"/>
                                      </a:rPr>
                                      <m:t>𝑝</m:t>
                                    </m:r>
                                  </m:e>
                                  <m:sub>
                                    <m:r>
                                      <a:rPr lang="en-GB" sz="950" b="0" i="1" smtClean="0">
                                        <a:latin typeface="Cambria Math" panose="02040503050406030204" pitchFamily="18" charset="0"/>
                                        <a:cs typeface="Arial" panose="020B0604020202020204" pitchFamily="34" charset="0"/>
                                      </a:rPr>
                                      <m:t>𝑔</m:t>
                                    </m:r>
                                  </m:sub>
                                  <m:sup>
                                    <m:r>
                                      <a:rPr lang="en-GB" sz="950" b="0" i="1" smtClean="0">
                                        <a:latin typeface="Cambria Math" panose="02040503050406030204" pitchFamily="18" charset="0"/>
                                        <a:cs typeface="Arial" panose="020B0604020202020204" pitchFamily="34" charset="0"/>
                                      </a:rPr>
                                      <m:t>𝑜𝑏𝑠</m:t>
                                    </m:r>
                                  </m:sup>
                                </m:sSubSup>
                                <m:r>
                                  <a:rPr lang="en-GB" sz="95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950" b="0" i="1" smtClean="0">
                                        <a:latin typeface="Cambria Math" panose="02040503050406030204" pitchFamily="18" charset="0"/>
                                        <a:cs typeface="Arial" panose="020B0604020202020204" pitchFamily="34" charset="0"/>
                                      </a:rPr>
                                    </m:ctrlPr>
                                  </m:sSupPr>
                                  <m:e>
                                    <m:r>
                                      <a:rPr lang="ru-RU" sz="950" b="0" i="1" smtClean="0">
                                        <a:latin typeface="Cambria Math" panose="02040503050406030204" pitchFamily="18" charset="0"/>
                                        <a:cs typeface="Arial" panose="020B0604020202020204" pitchFamily="34" charset="0"/>
                                      </a:rPr>
                                      <m:t>Ф</m:t>
                                    </m:r>
                                  </m:e>
                                  <m:sup>
                                    <m:r>
                                      <a:rPr lang="ru-RU" sz="950" b="0" i="1" smtClean="0">
                                        <a:latin typeface="Cambria Math" panose="02040503050406030204" pitchFamily="18" charset="0"/>
                                        <a:cs typeface="Arial" panose="020B0604020202020204" pitchFamily="34" charset="0"/>
                                      </a:rPr>
                                      <m:t>−1</m:t>
                                    </m:r>
                                  </m:sup>
                                </m:sSup>
                                <m:d>
                                  <m:dPr>
                                    <m:ctrlPr>
                                      <a:rPr lang="en-GB" sz="950" b="0" i="1" smtClean="0">
                                        <a:latin typeface="Cambria Math" panose="02040503050406030204" pitchFamily="18" charset="0"/>
                                        <a:cs typeface="Arial" panose="020B0604020202020204" pitchFamily="34" charset="0"/>
                                      </a:rPr>
                                    </m:ctrlPr>
                                  </m:dPr>
                                  <m:e>
                                    <m:f>
                                      <m:fPr>
                                        <m:ctrlPr>
                                          <a:rPr lang="en-GB" sz="950" b="0" i="1" smtClean="0">
                                            <a:latin typeface="Cambria Math" panose="02040503050406030204" pitchFamily="18" charset="0"/>
                                            <a:cs typeface="Arial" panose="020B0604020202020204" pitchFamily="34" charset="0"/>
                                          </a:rPr>
                                        </m:ctrlPr>
                                      </m:fPr>
                                      <m:num>
                                        <m:r>
                                          <a:rPr lang="en-GB" sz="950" b="0" i="1" smtClean="0">
                                            <a:latin typeface="Cambria Math" panose="02040503050406030204" pitchFamily="18" charset="0"/>
                                            <a:cs typeface="Arial" panose="020B0604020202020204" pitchFamily="34" charset="0"/>
                                          </a:rPr>
                                          <m:t>𝑞</m:t>
                                        </m:r>
                                        <m:r>
                                          <a:rPr lang="en-GB" sz="950" b="0" i="1" smtClean="0">
                                            <a:latin typeface="Cambria Math" panose="02040503050406030204" pitchFamily="18" charset="0"/>
                                            <a:cs typeface="Arial" panose="020B0604020202020204" pitchFamily="34" charset="0"/>
                                          </a:rPr>
                                          <m:t>+1</m:t>
                                        </m:r>
                                      </m:num>
                                      <m:den>
                                        <m:r>
                                          <a:rPr lang="en-GB" sz="950" b="0" i="1" smtClean="0">
                                            <a:latin typeface="Cambria Math" panose="02040503050406030204" pitchFamily="18" charset="0"/>
                                            <a:cs typeface="Arial" panose="020B0604020202020204" pitchFamily="34" charset="0"/>
                                          </a:rPr>
                                          <m:t>2</m:t>
                                        </m:r>
                                      </m:den>
                                    </m:f>
                                  </m:e>
                                </m:d>
                                <m:r>
                                  <a:rPr lang="en-GB" sz="950" b="0" i="1" smtClean="0">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en-GB" sz="950" b="0" i="1" smtClean="0">
                                        <a:latin typeface="Cambria Math" panose="02040503050406030204" pitchFamily="18" charset="0"/>
                                        <a:ea typeface="Cambria Math" panose="02040503050406030204" pitchFamily="18" charset="0"/>
                                        <a:cs typeface="Arial" panose="020B0604020202020204" pitchFamily="34" charset="0"/>
                                      </a:rPr>
                                    </m:ctrlPr>
                                  </m:radPr>
                                  <m:deg/>
                                  <m:e>
                                    <m:f>
                                      <m:fPr>
                                        <m:ctrlPr>
                                          <a:rPr lang="en-GB" sz="950" b="0" i="1" smtClean="0">
                                            <a:latin typeface="Cambria Math" panose="02040503050406030204" pitchFamily="18" charset="0"/>
                                            <a:ea typeface="Cambria Math" panose="02040503050406030204" pitchFamily="18" charset="0"/>
                                            <a:cs typeface="Arial" panose="020B0604020202020204" pitchFamily="34" charset="0"/>
                                          </a:rPr>
                                        </m:ctrlPr>
                                      </m:fPr>
                                      <m:num>
                                        <m:sSubSup>
                                          <m:sSubSupPr>
                                            <m:ctrlPr>
                                              <a:rPr lang="en-GB" sz="950" b="0" i="1" smtClean="0">
                                                <a:latin typeface="Cambria Math" panose="02040503050406030204" pitchFamily="18" charset="0"/>
                                                <a:cs typeface="Arial" panose="020B0604020202020204" pitchFamily="34" charset="0"/>
                                              </a:rPr>
                                            </m:ctrlPr>
                                          </m:sSubSupPr>
                                          <m:e>
                                            <m:r>
                                              <a:rPr lang="en-GB" sz="950" b="0" i="1" smtClean="0">
                                                <a:latin typeface="Cambria Math" panose="02040503050406030204" pitchFamily="18" charset="0"/>
                                                <a:cs typeface="Arial" panose="020B0604020202020204" pitchFamily="34" charset="0"/>
                                              </a:rPr>
                                              <m:t>𝑝</m:t>
                                            </m:r>
                                          </m:e>
                                          <m:sub>
                                            <m:r>
                                              <a:rPr lang="en-GB" sz="950" b="0" i="1" smtClean="0">
                                                <a:latin typeface="Cambria Math" panose="02040503050406030204" pitchFamily="18" charset="0"/>
                                                <a:cs typeface="Arial" panose="020B0604020202020204" pitchFamily="34" charset="0"/>
                                              </a:rPr>
                                              <m:t>𝑔</m:t>
                                            </m:r>
                                          </m:sub>
                                          <m:sup>
                                            <m:r>
                                              <a:rPr lang="en-GB" sz="950" b="0" i="1" smtClean="0">
                                                <a:latin typeface="Cambria Math" panose="02040503050406030204" pitchFamily="18" charset="0"/>
                                                <a:cs typeface="Arial" panose="020B0604020202020204" pitchFamily="34" charset="0"/>
                                              </a:rPr>
                                              <m:t>𝑝𝑟𝑒𝑑</m:t>
                                            </m:r>
                                          </m:sup>
                                        </m:sSubSup>
                                        <m:r>
                                          <a:rPr lang="en-GB" sz="95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950" b="0" i="1" smtClean="0">
                                                <a:latin typeface="Cambria Math" panose="02040503050406030204" pitchFamily="18" charset="0"/>
                                                <a:cs typeface="Arial" panose="020B0604020202020204" pitchFamily="34" charset="0"/>
                                              </a:rPr>
                                            </m:ctrlPr>
                                          </m:dPr>
                                          <m:e>
                                            <m:r>
                                              <a:rPr lang="en-GB" sz="950" b="0" i="1" smtClean="0">
                                                <a:latin typeface="Cambria Math" panose="02040503050406030204" pitchFamily="18" charset="0"/>
                                                <a:cs typeface="Arial" panose="020B0604020202020204" pitchFamily="34" charset="0"/>
                                              </a:rPr>
                                              <m:t>1−</m:t>
                                            </m:r>
                                            <m:sSubSup>
                                              <m:sSubSupPr>
                                                <m:ctrlPr>
                                                  <a:rPr lang="en-GB" sz="950" b="0" i="1" smtClean="0">
                                                    <a:latin typeface="Cambria Math" panose="02040503050406030204" pitchFamily="18" charset="0"/>
                                                    <a:cs typeface="Arial" panose="020B0604020202020204" pitchFamily="34" charset="0"/>
                                                  </a:rPr>
                                                </m:ctrlPr>
                                              </m:sSubSupPr>
                                              <m:e>
                                                <m:r>
                                                  <a:rPr lang="en-GB" sz="950" b="0" i="1" smtClean="0">
                                                    <a:latin typeface="Cambria Math" panose="02040503050406030204" pitchFamily="18" charset="0"/>
                                                    <a:cs typeface="Arial" panose="020B0604020202020204" pitchFamily="34" charset="0"/>
                                                  </a:rPr>
                                                  <m:t>𝑝</m:t>
                                                </m:r>
                                              </m:e>
                                              <m:sub>
                                                <m:r>
                                                  <a:rPr lang="en-GB" sz="950" b="0" i="1" smtClean="0">
                                                    <a:latin typeface="Cambria Math" panose="02040503050406030204" pitchFamily="18" charset="0"/>
                                                    <a:cs typeface="Arial" panose="020B0604020202020204" pitchFamily="34" charset="0"/>
                                                  </a:rPr>
                                                  <m:t>𝑔</m:t>
                                                </m:r>
                                              </m:sub>
                                              <m:sup>
                                                <m:r>
                                                  <a:rPr lang="en-GB" sz="950" b="0" i="1" smtClean="0">
                                                    <a:latin typeface="Cambria Math" panose="02040503050406030204" pitchFamily="18" charset="0"/>
                                                    <a:cs typeface="Arial" panose="020B0604020202020204" pitchFamily="34" charset="0"/>
                                                  </a:rPr>
                                                  <m:t>𝑝𝑟𝑒𝑑</m:t>
                                                </m:r>
                                              </m:sup>
                                            </m:sSubSup>
                                          </m:e>
                                        </m:d>
                                      </m:num>
                                      <m:den>
                                        <m:sSub>
                                          <m:sSubPr>
                                            <m:ctrlPr>
                                              <a:rPr lang="en-GB" sz="95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950" b="0" i="1" smtClean="0">
                                                <a:latin typeface="Cambria Math" panose="02040503050406030204" pitchFamily="18" charset="0"/>
                                                <a:ea typeface="Cambria Math" panose="02040503050406030204" pitchFamily="18" charset="0"/>
                                                <a:cs typeface="Arial" panose="020B0604020202020204" pitchFamily="34" charset="0"/>
                                              </a:rPr>
                                              <m:t>𝑁</m:t>
                                            </m:r>
                                          </m:e>
                                          <m:sub>
                                            <m:r>
                                              <a:rPr lang="en-GB" sz="950" b="0" i="1" smtClean="0">
                                                <a:latin typeface="Cambria Math" panose="02040503050406030204" pitchFamily="18" charset="0"/>
                                                <a:ea typeface="Cambria Math" panose="02040503050406030204" pitchFamily="18" charset="0"/>
                                                <a:cs typeface="Arial" panose="020B0604020202020204" pitchFamily="34" charset="0"/>
                                              </a:rPr>
                                              <m:t>𝑔</m:t>
                                            </m:r>
                                          </m:sub>
                                        </m:sSub>
                                      </m:den>
                                    </m:f>
                                  </m:e>
                                </m:rad>
                                <m:r>
                                  <a:rPr lang="en-GB" sz="950" b="0" i="1" smtClean="0">
                                    <a:latin typeface="Cambria Math" panose="02040503050406030204" pitchFamily="18" charset="0"/>
                                    <a:ea typeface="Cambria Math" panose="02040503050406030204" pitchFamily="18" charset="0"/>
                                    <a:cs typeface="Arial" panose="020B0604020202020204" pitchFamily="34" charset="0"/>
                                  </a:rPr>
                                  <m:t>+</m:t>
                                </m:r>
                                <m:sSubSup>
                                  <m:sSubSupPr>
                                    <m:ctrlPr>
                                      <a:rPr lang="en-GB" sz="950" b="0" i="1" smtClean="0">
                                        <a:latin typeface="Cambria Math" panose="02040503050406030204" pitchFamily="18" charset="0"/>
                                        <a:cs typeface="Arial" panose="020B0604020202020204" pitchFamily="34" charset="0"/>
                                      </a:rPr>
                                    </m:ctrlPr>
                                  </m:sSubSupPr>
                                  <m:e>
                                    <m:r>
                                      <a:rPr lang="en-GB" sz="950" b="0" i="1" smtClean="0">
                                        <a:latin typeface="Cambria Math" panose="02040503050406030204" pitchFamily="18" charset="0"/>
                                        <a:cs typeface="Arial" panose="020B0604020202020204" pitchFamily="34" charset="0"/>
                                      </a:rPr>
                                      <m:t>𝑝</m:t>
                                    </m:r>
                                  </m:e>
                                  <m:sub>
                                    <m:r>
                                      <a:rPr lang="en-GB" sz="950" b="0" i="1" smtClean="0">
                                        <a:latin typeface="Cambria Math" panose="02040503050406030204" pitchFamily="18" charset="0"/>
                                        <a:cs typeface="Arial" panose="020B0604020202020204" pitchFamily="34" charset="0"/>
                                      </a:rPr>
                                      <m:t>𝑔</m:t>
                                    </m:r>
                                  </m:sub>
                                  <m:sup>
                                    <m:r>
                                      <a:rPr lang="en-GB" sz="950" b="0" i="1" smtClean="0">
                                        <a:latin typeface="Cambria Math" panose="02040503050406030204" pitchFamily="18" charset="0"/>
                                        <a:cs typeface="Arial" panose="020B0604020202020204" pitchFamily="34" charset="0"/>
                                      </a:rPr>
                                      <m:t>𝑝𝑟𝑒𝑑</m:t>
                                    </m:r>
                                  </m:sup>
                                </m:sSubSup>
                              </m:oMath>
                            </m:oMathPara>
                          </a14:m>
                          <a:endParaRPr kumimoji="0" lang="en-US" sz="95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r>
                            <a:rPr kumimoji="0" lang="en-US" sz="1400" b="0" i="0" kern="1200" dirty="0">
                              <a:solidFill>
                                <a:schemeClr val="dk1"/>
                              </a:solidFill>
                              <a:effectLst/>
                              <a:latin typeface="Arial" panose="020B0604020202020204" pitchFamily="34" charset="0"/>
                              <a:ea typeface="+mn-ea"/>
                              <a:cs typeface="Arial" panose="020B0604020202020204" pitchFamily="34" charset="0"/>
                            </a:rPr>
                            <a:t>where,</a:t>
                          </a:r>
                        </a:p>
                        <a:p>
                          <a:pPr marL="0" indent="0" algn="just">
                            <a:lnSpc>
                              <a:spcPct val="100000"/>
                            </a:lnSpc>
                            <a:spcBef>
                              <a:spcPts val="600"/>
                            </a:spcBef>
                            <a:buNone/>
                          </a:pPr>
                          <a14:m>
                            <m:oMath xmlns:m="http://schemas.openxmlformats.org/officeDocument/2006/math">
                              <m:r>
                                <a:rPr lang="en-GB" sz="1400" b="0" i="1" smtClean="0">
                                  <a:latin typeface="Cambria Math" panose="02040503050406030204" pitchFamily="18" charset="0"/>
                                  <a:cs typeface="Arial" panose="020B0604020202020204" pitchFamily="34" charset="0"/>
                                </a:rPr>
                                <m:t>𝑞</m:t>
                              </m:r>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confidence level.</a:t>
                          </a:r>
                        </a:p>
                        <a:p>
                          <a:pPr marL="0" indent="0" algn="just">
                            <a:lnSpc>
                              <a:spcPct val="100000"/>
                            </a:lnSpc>
                            <a:spcBef>
                              <a:spcPts val="600"/>
                            </a:spcBef>
                            <a:buNone/>
                          </a:pPr>
                          <a14:m>
                            <m:oMath xmlns:m="http://schemas.openxmlformats.org/officeDocument/2006/math">
                              <m:sSup>
                                <m:sSupPr>
                                  <m:ctrlPr>
                                    <a:rPr lang="en-GB" sz="1400" b="0" i="1" smtClean="0">
                                      <a:latin typeface="Cambria Math" panose="02040503050406030204" pitchFamily="18" charset="0"/>
                                      <a:cs typeface="Arial" panose="020B0604020202020204" pitchFamily="34" charset="0"/>
                                    </a:rPr>
                                  </m:ctrlPr>
                                </m:sSupPr>
                                <m:e>
                                  <m:r>
                                    <a:rPr lang="ru-RU" sz="1400" b="0" i="1" smtClean="0">
                                      <a:latin typeface="Cambria Math" panose="02040503050406030204" pitchFamily="18" charset="0"/>
                                      <a:cs typeface="Arial" panose="020B0604020202020204" pitchFamily="34" charset="0"/>
                                    </a:rPr>
                                    <m:t>Ф</m:t>
                                  </m:r>
                                </m:e>
                                <m:sup>
                                  <m:r>
                                    <a:rPr lang="ru-RU" sz="1400" b="0" i="1" smtClean="0">
                                      <a:latin typeface="Cambria Math" panose="02040503050406030204" pitchFamily="18" charset="0"/>
                                      <a:cs typeface="Arial" panose="020B0604020202020204" pitchFamily="34" charset="0"/>
                                    </a:rPr>
                                    <m:t>−1</m:t>
                                  </m:r>
                                </m:sup>
                              </m:sSup>
                              <m:d>
                                <m:dPr>
                                  <m:ctrlPr>
                                    <a:rPr lang="en-GB" sz="1400" b="0" i="1" smtClean="0">
                                      <a:latin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cs typeface="Arial" panose="020B0604020202020204" pitchFamily="34" charset="0"/>
                                    </a:rPr>
                                    <m:t>𝑥</m:t>
                                  </m:r>
                                </m:e>
                              </m:d>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 the standard normal inverse cumulative distribution function.</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400" b="0" i="0" kern="1200" dirty="0">
                              <a:solidFill>
                                <a:schemeClr val="dk1"/>
                              </a:solidFill>
                              <a:effectLst/>
                              <a:latin typeface="Arial" panose="020B0604020202020204" pitchFamily="34" charset="0"/>
                              <a:ea typeface="+mn-ea"/>
                              <a:cs typeface="Arial" panose="020B0604020202020204" pitchFamily="34" charset="0"/>
                            </a:rPr>
                            <a:t>The Normal approximation may be sound if </a:t>
                          </a:r>
                          <a14:m>
                            <m:oMath xmlns:m="http://schemas.openxmlformats.org/officeDocument/2006/math">
                              <m:sSub>
                                <m:sSubPr>
                                  <m:ctrlPr>
                                    <a:rPr lang="en-GB" sz="140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1400" b="0" i="1" smtClean="0">
                                      <a:latin typeface="Cambria Math" panose="02040503050406030204" pitchFamily="18" charset="0"/>
                                      <a:ea typeface="Cambria Math" panose="02040503050406030204" pitchFamily="18" charset="0"/>
                                      <a:cs typeface="Arial" panose="020B0604020202020204" pitchFamily="34" charset="0"/>
                                    </a:rPr>
                                    <m:t>𝑁</m:t>
                                  </m:r>
                                </m:e>
                                <m:sub>
                                  <m:r>
                                    <a:rPr lang="en-GB" sz="1400" b="0" i="1" smtClean="0">
                                      <a:latin typeface="Cambria Math" panose="02040503050406030204" pitchFamily="18" charset="0"/>
                                      <a:ea typeface="Cambria Math" panose="02040503050406030204" pitchFamily="18" charset="0"/>
                                      <a:cs typeface="Arial" panose="020B0604020202020204" pitchFamily="34" charset="0"/>
                                    </a:rPr>
                                    <m:t>𝑔</m:t>
                                  </m:r>
                                </m:sub>
                              </m:sSub>
                              <m:r>
                                <a:rPr lang="en-GB" sz="1400" b="0" i="1" smtClean="0">
                                  <a:latin typeface="Cambria Math" panose="02040503050406030204" pitchFamily="18" charset="0"/>
                                  <a:ea typeface="Cambria Math" panose="02040503050406030204" pitchFamily="18" charset="0"/>
                                  <a:cs typeface="Arial" panose="020B0604020202020204" pitchFamily="34" charset="0"/>
                                </a:rPr>
                                <m:t>×</m:t>
                              </m:r>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cs typeface="Arial" panose="020B0604020202020204" pitchFamily="34" charset="0"/>
                                </a:rPr>
                                <m:t>10</m:t>
                              </m:r>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and at the same time </a:t>
                          </a:r>
                          <a14:m>
                            <m:oMath xmlns:m="http://schemas.openxmlformats.org/officeDocument/2006/math">
                              <m:sSub>
                                <m:sSubPr>
                                  <m:ctrlPr>
                                    <a:rPr lang="en-GB" sz="1400" b="0" i="1" smtClean="0">
                                      <a:latin typeface="Cambria Math" panose="02040503050406030204" pitchFamily="18" charset="0"/>
                                      <a:ea typeface="Cambria Math" panose="02040503050406030204" pitchFamily="18" charset="0"/>
                                      <a:cs typeface="Arial" panose="020B0604020202020204" pitchFamily="34" charset="0"/>
                                    </a:rPr>
                                  </m:ctrlPr>
                                </m:sSubPr>
                                <m:e>
                                  <m:r>
                                    <a:rPr lang="en-GB" sz="1400" b="0" i="1" smtClean="0">
                                      <a:latin typeface="Cambria Math" panose="02040503050406030204" pitchFamily="18" charset="0"/>
                                      <a:ea typeface="Cambria Math" panose="02040503050406030204" pitchFamily="18" charset="0"/>
                                      <a:cs typeface="Arial" panose="020B0604020202020204" pitchFamily="34" charset="0"/>
                                    </a:rPr>
                                    <m:t>𝑁</m:t>
                                  </m:r>
                                </m:e>
                                <m:sub>
                                  <m:r>
                                    <a:rPr lang="en-GB" sz="1400" b="0" i="1" smtClean="0">
                                      <a:latin typeface="Cambria Math" panose="02040503050406030204" pitchFamily="18" charset="0"/>
                                      <a:ea typeface="Cambria Math" panose="02040503050406030204" pitchFamily="18" charset="0"/>
                                      <a:cs typeface="Arial" panose="020B0604020202020204" pitchFamily="34" charset="0"/>
                                    </a:rPr>
                                    <m:t>𝑔</m:t>
                                  </m:r>
                                </m:sub>
                              </m:sSub>
                              <m:r>
                                <a:rPr lang="en-GB" sz="1400" b="0" i="1" smtClean="0">
                                  <a:latin typeface="Cambria Math" panose="02040503050406030204" pitchFamily="18" charset="0"/>
                                  <a:ea typeface="Cambria Math" panose="02040503050406030204" pitchFamily="18" charset="0"/>
                                  <a:cs typeface="Arial" panose="020B0604020202020204" pitchFamily="34" charset="0"/>
                                </a:rPr>
                                <m:t>×</m:t>
                              </m:r>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r>
                                <a:rPr lang="en-GB" sz="14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GB" sz="1400" b="0" i="1" smtClean="0">
                                      <a:latin typeface="Cambria Math" panose="02040503050406030204" pitchFamily="18" charset="0"/>
                                      <a:cs typeface="Arial" panose="020B0604020202020204" pitchFamily="34" charset="0"/>
                                    </a:rPr>
                                  </m:ctrlPr>
                                </m:dPr>
                                <m:e>
                                  <m:r>
                                    <a:rPr lang="en-GB" sz="1400" b="0" i="1" smtClean="0">
                                      <a:latin typeface="Cambria Math" panose="02040503050406030204" pitchFamily="18" charset="0"/>
                                      <a:cs typeface="Arial" panose="020B0604020202020204" pitchFamily="34" charset="0"/>
                                    </a:rPr>
                                    <m:t>1−</m:t>
                                  </m:r>
                                  <m:sSubSup>
                                    <m:sSubSupPr>
                                      <m:ctrlPr>
                                        <a:rPr lang="en-GB" sz="1400" b="0" i="1" smtClean="0">
                                          <a:latin typeface="Cambria Math" panose="02040503050406030204" pitchFamily="18" charset="0"/>
                                          <a:cs typeface="Arial" panose="020B0604020202020204" pitchFamily="34" charset="0"/>
                                        </a:rPr>
                                      </m:ctrlPr>
                                    </m:sSubSupPr>
                                    <m:e>
                                      <m:r>
                                        <a:rPr lang="en-GB" sz="1400" b="0" i="1" smtClean="0">
                                          <a:latin typeface="Cambria Math" panose="02040503050406030204" pitchFamily="18" charset="0"/>
                                          <a:cs typeface="Arial" panose="020B0604020202020204" pitchFamily="34" charset="0"/>
                                        </a:rPr>
                                        <m:t>𝑝</m:t>
                                      </m:r>
                                    </m:e>
                                    <m:sub>
                                      <m:r>
                                        <a:rPr lang="en-GB" sz="1400" b="0" i="1" smtClean="0">
                                          <a:latin typeface="Cambria Math" panose="02040503050406030204" pitchFamily="18" charset="0"/>
                                          <a:cs typeface="Arial" panose="020B0604020202020204" pitchFamily="34" charset="0"/>
                                        </a:rPr>
                                        <m:t>𝑔</m:t>
                                      </m:r>
                                    </m:sub>
                                    <m:sup>
                                      <m:r>
                                        <a:rPr lang="en-GB" sz="1400" b="0" i="1" smtClean="0">
                                          <a:latin typeface="Cambria Math" panose="02040503050406030204" pitchFamily="18" charset="0"/>
                                          <a:cs typeface="Arial" panose="020B0604020202020204" pitchFamily="34" charset="0"/>
                                        </a:rPr>
                                        <m:t>𝑝𝑟𝑒𝑑</m:t>
                                      </m:r>
                                    </m:sup>
                                  </m:sSubSup>
                                </m:e>
                              </m:d>
                              <m:r>
                                <a:rPr lang="en-GB" sz="1400" b="0" i="1" smtClean="0">
                                  <a:latin typeface="Cambria Math" panose="02040503050406030204" pitchFamily="18" charset="0"/>
                                  <a:ea typeface="Cambria Math" panose="02040503050406030204" pitchFamily="18" charset="0"/>
                                  <a:cs typeface="Arial" panose="020B0604020202020204" pitchFamily="34" charset="0"/>
                                </a:rPr>
                                <m:t>≥</m:t>
                              </m:r>
                              <m:r>
                                <a:rPr lang="en-GB" sz="1400" b="0" i="1" smtClean="0">
                                  <a:latin typeface="Cambria Math" panose="02040503050406030204" pitchFamily="18" charset="0"/>
                                  <a:cs typeface="Arial" panose="020B0604020202020204" pitchFamily="34" charset="0"/>
                                </a:rPr>
                                <m:t>10</m:t>
                              </m:r>
                            </m:oMath>
                          </a14:m>
                          <a:r>
                            <a:rPr kumimoji="0" lang="en-US" sz="1400" b="0" i="0" kern="1200" dirty="0">
                              <a:solidFill>
                                <a:schemeClr val="dk1"/>
                              </a:solidFill>
                              <a:effectLst/>
                              <a:latin typeface="Arial" panose="020B0604020202020204" pitchFamily="34" charset="0"/>
                              <a:ea typeface="+mn-ea"/>
                              <a:cs typeface="Arial" panose="020B0604020202020204" pitchFamily="34" charset="0"/>
                            </a:rPr>
                            <a:t> holds.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9785652"/>
                      </a:ext>
                    </a:extLst>
                  </a:tr>
                  <a:tr h="1473155">
                    <a:tc gridSpan="2">
                      <a:txBody>
                        <a:bodyPr/>
                        <a:lstStyle/>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pPr marL="0" indent="0" algn="ctr">
                            <a:buNone/>
                          </a:pPr>
                          <a:endParaRPr kumimoji="0" lang="en-US" sz="1400" b="1" i="0" kern="1200" dirty="0">
                            <a:solidFill>
                              <a:schemeClr val="dk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53376761"/>
                      </a:ext>
                    </a:extLst>
                  </a:tr>
                </a:tbl>
              </a:graphicData>
            </a:graphic>
          </p:graphicFrame>
        </mc:Choice>
        <mc:Fallback xmlns="">
          <p:graphicFrame>
            <p:nvGraphicFramePr>
              <p:cNvPr id="3" name="Таблица 10">
                <a:extLst>
                  <a:ext uri="{FF2B5EF4-FFF2-40B4-BE49-F238E27FC236}">
                    <a16:creationId xmlns:a16="http://schemas.microsoft.com/office/drawing/2014/main" id="{795995C1-C0D0-4FF0-B28D-1B036C08AB47}"/>
                  </a:ext>
                </a:extLst>
              </p:cNvPr>
              <p:cNvGraphicFramePr>
                <a:graphicFrameLocks noGrp="1"/>
              </p:cNvGraphicFramePr>
              <p:nvPr>
                <p:extLst>
                  <p:ext uri="{D42A27DB-BD31-4B8C-83A1-F6EECF244321}">
                    <p14:modId xmlns:p14="http://schemas.microsoft.com/office/powerpoint/2010/main" val="2140398795"/>
                  </p:ext>
                </p:extLst>
              </p:nvPr>
            </p:nvGraphicFramePr>
            <p:xfrm>
              <a:off x="609600" y="1469528"/>
              <a:ext cx="10972800" cy="4913642"/>
            </p:xfrm>
            <a:graphic>
              <a:graphicData uri="http://schemas.openxmlformats.org/drawingml/2006/table">
                <a:tbl>
                  <a:tblPr firstRow="1" bandRow="1">
                    <a:tableStyleId>{8EC20E35-A176-4012-BC5E-935CFFF8708E}</a:tableStyleId>
                  </a:tblPr>
                  <a:tblGrid>
                    <a:gridCol w="5486400">
                      <a:extLst>
                        <a:ext uri="{9D8B030D-6E8A-4147-A177-3AD203B41FA5}">
                          <a16:colId xmlns:a16="http://schemas.microsoft.com/office/drawing/2014/main" val="2829400534"/>
                        </a:ext>
                      </a:extLst>
                    </a:gridCol>
                    <a:gridCol w="5486400">
                      <a:extLst>
                        <a:ext uri="{9D8B030D-6E8A-4147-A177-3AD203B41FA5}">
                          <a16:colId xmlns:a16="http://schemas.microsoft.com/office/drawing/2014/main" val="2807346972"/>
                        </a:ext>
                      </a:extLst>
                    </a:gridCol>
                  </a:tblGrid>
                  <a:tr h="373946">
                    <a:tc gridSpan="2">
                      <a:txBody>
                        <a:bodyPr/>
                        <a:lstStyle/>
                        <a:p>
                          <a:pPr algn="ctr"/>
                          <a:r>
                            <a:rPr kumimoji="0" lang="en-US" sz="1800" b="1" i="0" kern="1200" dirty="0">
                              <a:solidFill>
                                <a:schemeClr val="tx1"/>
                              </a:solidFill>
                              <a:effectLst/>
                              <a:latin typeface="+mn-lt"/>
                              <a:ea typeface="+mn-ea"/>
                              <a:cs typeface="+mn-cs"/>
                            </a:rPr>
                            <a:t>The “traffic lights” approach</a:t>
                          </a:r>
                          <a:r>
                            <a:rPr kumimoji="0" lang="en-GB" sz="1800" b="1" i="0" kern="1200" dirty="0">
                              <a:solidFill>
                                <a:schemeClr val="tx1"/>
                              </a:solidFill>
                              <a:effectLst/>
                              <a:latin typeface="+mn-lt"/>
                              <a:ea typeface="+mn-ea"/>
                              <a:cs typeface="+mn-cs"/>
                            </a:rPr>
                            <a:t> (independent defaults)</a:t>
                          </a:r>
                          <a:endParaRPr kumimoji="0" lang="ru-RU" sz="1800" b="1" i="0" kern="1200" dirty="0">
                            <a:solidFill>
                              <a:schemeClr val="tx1"/>
                            </a:solidFill>
                            <a:effectLst/>
                            <a:latin typeface="+mn-lt"/>
                            <a:ea typeface="+mn-ea"/>
                            <a:cs typeface="+mn-cs"/>
                          </a:endParaRPr>
                        </a:p>
                      </a:txBody>
                      <a:tcPr>
                        <a:solidFill>
                          <a:schemeClr val="bg1">
                            <a:lumMod val="85000"/>
                          </a:schemeClr>
                        </a:solidFill>
                      </a:tcPr>
                    </a:tc>
                    <a:tc hMerge="1">
                      <a:txBody>
                        <a:bodyPr/>
                        <a:lstStyle/>
                        <a:p>
                          <a:pPr algn="ctr"/>
                          <a:endParaRPr kumimoji="0" lang="ru-RU" sz="1800" b="1" i="0" kern="1200" dirty="0">
                            <a:solidFill>
                              <a:schemeClr val="tx1"/>
                            </a:solidFill>
                            <a:effectLst/>
                            <a:latin typeface="+mn-lt"/>
                            <a:ea typeface="+mn-ea"/>
                            <a:cs typeface="+mn-cs"/>
                          </a:endParaRPr>
                        </a:p>
                      </a:txBody>
                      <a:tcPr>
                        <a:solidFill>
                          <a:schemeClr val="bg1">
                            <a:lumMod val="85000"/>
                          </a:schemeClr>
                        </a:solidFill>
                      </a:tcPr>
                    </a:tc>
                    <a:extLst>
                      <a:ext uri="{0D108BD9-81ED-4DB2-BD59-A6C34878D82A}">
                        <a16:rowId xmlns:a16="http://schemas.microsoft.com/office/drawing/2014/main" val="605578566"/>
                      </a:ext>
                    </a:extLst>
                  </a:tr>
                  <a:tr h="549991">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kern="1200" dirty="0">
                              <a:solidFill>
                                <a:schemeClr val="dk1"/>
                              </a:solidFill>
                              <a:effectLst/>
                              <a:latin typeface="Arial" panose="020B0604020202020204" pitchFamily="34" charset="0"/>
                              <a:ea typeface="+mn-ea"/>
                              <a:cs typeface="Arial" panose="020B0604020202020204" pitchFamily="34" charset="0"/>
                            </a:rPr>
                            <a:t>The Calibration tests </a:t>
                          </a:r>
                          <a:r>
                            <a:rPr kumimoji="0" lang="en-US" sz="1400" b="0" i="0" kern="1200" dirty="0">
                              <a:solidFill>
                                <a:schemeClr val="dk1"/>
                              </a:solidFill>
                              <a:effectLst/>
                              <a:latin typeface="Arial" panose="020B0604020202020204" pitchFamily="34" charset="0"/>
                              <a:ea typeface="+mn-ea"/>
                              <a:cs typeface="Arial" panose="020B0604020202020204" pitchFamily="34" charset="0"/>
                            </a:rPr>
                            <a:t>check the null hypothesis: “The forecast default probability in a rating class is correct against the alternative hypothesis.”</a:t>
                          </a:r>
                          <a:endParaRPr lang="en-US" sz="1400" dirty="0"/>
                        </a:p>
                      </a:txBody>
                      <a:tcPr>
                        <a:lnB w="12700" cap="flat" cmpd="sng" algn="ctr">
                          <a:solidFill>
                            <a:schemeClr val="tx1"/>
                          </a:solidFill>
                          <a:prstDash val="solid"/>
                          <a:round/>
                          <a:headEnd type="none" w="med" len="med"/>
                          <a:tailEnd type="none" w="med" len="med"/>
                        </a:lnB>
                        <a:noFill/>
                      </a:tcPr>
                    </a:tc>
                    <a:tc hMerge="1">
                      <a:txBody>
                        <a:bodyPr/>
                        <a:lstStyle/>
                        <a:p>
                          <a:pPr marL="0" indent="0" algn="just">
                            <a:buNone/>
                          </a:pPr>
                          <a:endParaRPr lang="en-US" sz="1400" i="1" dirty="0">
                            <a:solidFill>
                              <a:srgbClr val="00206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030387"/>
                      </a:ext>
                    </a:extLst>
                  </a:tr>
                  <a:tr h="2435225">
                    <a:tc>
                      <a:txBody>
                        <a:bodyPr/>
                        <a:lstStyle/>
                        <a:p>
                          <a:endParaRPr lang="ru-RU"/>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39500" r="-100333" b="-64250"/>
                          </a:stretch>
                        </a:blipFill>
                      </a:tcPr>
                    </a:tc>
                    <a:tc>
                      <a:txBody>
                        <a:bodyPr/>
                        <a:lstStyle/>
                        <a:p>
                          <a:endParaRPr lang="ru-RU"/>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39500" r="-333" b="-64250"/>
                          </a:stretch>
                        </a:blipFill>
                      </a:tcPr>
                    </a:tc>
                    <a:extLst>
                      <a:ext uri="{0D108BD9-81ED-4DB2-BD59-A6C34878D82A}">
                        <a16:rowId xmlns:a16="http://schemas.microsoft.com/office/drawing/2014/main" val="2399785652"/>
                      </a:ext>
                    </a:extLst>
                  </a:tr>
                  <a:tr h="1554480">
                    <a:tc gridSpan="2">
                      <a:txBody>
                        <a:bodyPr/>
                        <a:lstStyle/>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p>
                          <a:pPr marL="0" indent="0" algn="just">
                            <a:buNone/>
                          </a:pPr>
                          <a:endParaRPr kumimoji="0" lang="en-US" sz="1200" b="0" i="0" kern="1200" dirty="0">
                            <a:solidFill>
                              <a:schemeClr val="dk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pPr marL="0" indent="0" algn="ctr">
                            <a:buNone/>
                          </a:pPr>
                          <a:endParaRPr kumimoji="0" lang="en-US" sz="1400" b="1" i="0" kern="1200" dirty="0">
                            <a:solidFill>
                              <a:schemeClr val="dk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5337676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Таблица 4">
                <a:extLst>
                  <a:ext uri="{FF2B5EF4-FFF2-40B4-BE49-F238E27FC236}">
                    <a16:creationId xmlns:a16="http://schemas.microsoft.com/office/drawing/2014/main" id="{90161BAC-3616-404F-9E92-FB23A2AD508D}"/>
                  </a:ext>
                </a:extLst>
              </p:cNvPr>
              <p:cNvGraphicFramePr>
                <a:graphicFrameLocks noGrp="1"/>
              </p:cNvGraphicFramePr>
              <p:nvPr>
                <p:extLst>
                  <p:ext uri="{D42A27DB-BD31-4B8C-83A1-F6EECF244321}">
                    <p14:modId xmlns:p14="http://schemas.microsoft.com/office/powerpoint/2010/main" val="4008321451"/>
                  </p:ext>
                </p:extLst>
              </p:nvPr>
            </p:nvGraphicFramePr>
            <p:xfrm>
              <a:off x="1494381" y="4885752"/>
              <a:ext cx="8945019" cy="1438848"/>
            </p:xfrm>
            <a:graphic>
              <a:graphicData uri="http://schemas.openxmlformats.org/drawingml/2006/table">
                <a:tbl>
                  <a:tblPr firstRow="1" bandRow="1">
                    <a:tableStyleId>{5940675A-B579-460E-94D1-54222C63F5DA}</a:tableStyleId>
                  </a:tblPr>
                  <a:tblGrid>
                    <a:gridCol w="787901">
                      <a:extLst>
                        <a:ext uri="{9D8B030D-6E8A-4147-A177-3AD203B41FA5}">
                          <a16:colId xmlns:a16="http://schemas.microsoft.com/office/drawing/2014/main" val="1919612934"/>
                        </a:ext>
                      </a:extLst>
                    </a:gridCol>
                    <a:gridCol w="2091535">
                      <a:extLst>
                        <a:ext uri="{9D8B030D-6E8A-4147-A177-3AD203B41FA5}">
                          <a16:colId xmlns:a16="http://schemas.microsoft.com/office/drawing/2014/main" val="3177854338"/>
                        </a:ext>
                      </a:extLst>
                    </a:gridCol>
                    <a:gridCol w="1863153">
                      <a:extLst>
                        <a:ext uri="{9D8B030D-6E8A-4147-A177-3AD203B41FA5}">
                          <a16:colId xmlns:a16="http://schemas.microsoft.com/office/drawing/2014/main" val="31985740"/>
                        </a:ext>
                      </a:extLst>
                    </a:gridCol>
                    <a:gridCol w="4202430">
                      <a:extLst>
                        <a:ext uri="{9D8B030D-6E8A-4147-A177-3AD203B41FA5}">
                          <a16:colId xmlns:a16="http://schemas.microsoft.com/office/drawing/2014/main" val="192976608"/>
                        </a:ext>
                      </a:extLst>
                    </a:gridCol>
                  </a:tblGrid>
                  <a:tr h="231232">
                    <a:tc rowSpan="2">
                      <a:txBody>
                        <a:bodyPr/>
                        <a:lstStyle/>
                        <a:p>
                          <a:pPr algn="ctr"/>
                          <a:r>
                            <a:rPr kumimoji="0" lang="en-GB" sz="1200" b="1" kern="1200" dirty="0">
                              <a:solidFill>
                                <a:schemeClr val="tx1"/>
                              </a:solidFill>
                              <a:latin typeface="Arial" panose="020B0604020202020204" pitchFamily="34" charset="0"/>
                              <a:ea typeface="+mn-ea"/>
                              <a:cs typeface="Arial" panose="020B0604020202020204" pitchFamily="34" charset="0"/>
                            </a:rPr>
                            <a:t>Testing zone</a:t>
                          </a:r>
                          <a:endParaRPr kumimoji="0" lang="ru-RU" sz="1200" b="1" kern="1200" dirty="0">
                            <a:solidFill>
                              <a:schemeClr val="tx1"/>
                            </a:solidFill>
                            <a:latin typeface="Arial" panose="020B0604020202020204" pitchFamily="34" charset="0"/>
                            <a:ea typeface="+mn-ea"/>
                            <a:cs typeface="Arial" panose="020B0604020202020204" pitchFamily="34" charset="0"/>
                          </a:endParaRPr>
                        </a:p>
                      </a:txBody>
                      <a:tcPr anchor="ctr"/>
                    </a:tc>
                    <a:tc gridSpan="2">
                      <a:txBody>
                        <a:bodyPr/>
                        <a:lstStyle/>
                        <a:p>
                          <a:pPr algn="ctr"/>
                          <a:r>
                            <a:rPr lang="en-GB" sz="1200" b="1" dirty="0">
                              <a:latin typeface="Arial" panose="020B0604020202020204" pitchFamily="34" charset="0"/>
                              <a:cs typeface="Arial" panose="020B0604020202020204" pitchFamily="34" charset="0"/>
                            </a:rPr>
                            <a:t>Target variable</a:t>
                          </a:r>
                          <a:endParaRPr lang="ru-RU" sz="1200" b="1" dirty="0">
                            <a:latin typeface="Arial" panose="020B0604020202020204" pitchFamily="34" charset="0"/>
                            <a:cs typeface="Arial" panose="020B0604020202020204" pitchFamily="34" charset="0"/>
                          </a:endParaRPr>
                        </a:p>
                      </a:txBody>
                      <a:tcPr anchor="ctr"/>
                    </a:tc>
                    <a:tc hMerge="1">
                      <a:txBody>
                        <a:bodyPr/>
                        <a:lstStyle/>
                        <a:p>
                          <a:endParaRPr lang="ru-RU"/>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Rules</a:t>
                          </a:r>
                          <a:endParaRPr lang="ru-RU"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8561331"/>
                      </a:ext>
                    </a:extLst>
                  </a:tr>
                  <a:tr h="231232">
                    <a:tc vMerge="1">
                      <a:txBody>
                        <a:bodyPr/>
                        <a:lstStyle/>
                        <a:p>
                          <a:pPr algn="ctr"/>
                          <a:endParaRPr kumimoji="0" lang="ru-RU" sz="12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en-GB" sz="1200" b="1" dirty="0">
                              <a:latin typeface="Arial" panose="020B0604020202020204" pitchFamily="34" charset="0"/>
                              <a:cs typeface="Arial" panose="020B0604020202020204" pitchFamily="34" charset="0"/>
                            </a:rPr>
                            <a:t>Binomial Calibration Test</a:t>
                          </a:r>
                          <a:endParaRPr lang="ru-RU" sz="1200" b="1"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GB" sz="1200" b="1" dirty="0">
                              <a:latin typeface="Arial" panose="020B0604020202020204" pitchFamily="34" charset="0"/>
                              <a:cs typeface="Arial" panose="020B0604020202020204" pitchFamily="34" charset="0"/>
                            </a:rPr>
                            <a:t>Normal Approximation</a:t>
                          </a:r>
                          <a:endParaRPr lang="ru-RU" sz="1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vMerge="1">
                      <a:txBody>
                        <a:bodyPr/>
                        <a:lstStyle/>
                        <a:p>
                          <a:pPr algn="ctr"/>
                          <a:endParaRPr lang="ru-RU"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05626240"/>
                      </a:ext>
                    </a:extLst>
                  </a:tr>
                  <a:tr h="206835">
                    <a:tc>
                      <a:txBody>
                        <a:bodyPr/>
                        <a:lstStyle/>
                        <a:p>
                          <a:pPr algn="ctr"/>
                          <a:r>
                            <a:rPr lang="en-GB" sz="1200" dirty="0">
                              <a:latin typeface="Arial" panose="020B0604020202020204" pitchFamily="34" charset="0"/>
                              <a:cs typeface="Arial" panose="020B0604020202020204" pitchFamily="34" charset="0"/>
                            </a:rPr>
                            <a:t>Green</a:t>
                          </a:r>
                          <a:endParaRPr lang="ru-RU" sz="1200" dirty="0">
                            <a:latin typeface="Arial" panose="020B0604020202020204" pitchFamily="34" charset="0"/>
                            <a:cs typeface="Arial" panose="020B0604020202020204" pitchFamily="34" charset="0"/>
                          </a:endParaRPr>
                        </a:p>
                      </a:txBody>
                      <a:tcPr anchor="ctr"/>
                    </a:tc>
                    <a:tc>
                      <a:txBody>
                        <a:bodyPr/>
                        <a:lstStyle/>
                        <a:p>
                          <a:pPr algn="just"/>
                          <a14:m>
                            <m:oMathPara xmlns:m="http://schemas.openxmlformats.org/officeDocument/2006/math">
                              <m:oMathParaPr>
                                <m:jc m:val="centerGroup"/>
                              </m:oMathParaPr>
                              <m:oMath xmlns:m="http://schemas.openxmlformats.org/officeDocument/2006/math">
                                <m:sSub>
                                  <m:sSubPr>
                                    <m:ctrlPr>
                                      <a:rPr kumimoji="0" lang="en-GB" sz="1200" b="0" i="1" kern="1200" smtClean="0">
                                        <a:solidFill>
                                          <a:schemeClr val="dk1"/>
                                        </a:solidFill>
                                        <a:effectLst/>
                                        <a:latin typeface="Cambria Math" panose="02040503050406030204" pitchFamily="18" charset="0"/>
                                        <a:ea typeface="+mn-ea"/>
                                        <a:cs typeface="Arial" panose="020B0604020202020204" pitchFamily="34" charset="0"/>
                                      </a:rPr>
                                    </m:ctrlPr>
                                  </m:sSubPr>
                                  <m:e>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𝑁</m:t>
                                    </m:r>
                                  </m:e>
                                  <m: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𝑔</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𝑦</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=1</m:t>
                                    </m:r>
                                  </m:sub>
                                </m:sSub>
                              </m:oMath>
                            </m:oMathPara>
                          </a14:m>
                          <a:endParaRPr lang="ru-RU" sz="12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just"/>
                          <a14:m>
                            <m:oMathPara xmlns:m="http://schemas.openxmlformats.org/officeDocument/2006/math">
                              <m:oMathParaPr>
                                <m:jc m:val="centerGroup"/>
                              </m:oMathParaPr>
                              <m:oMath xmlns:m="http://schemas.openxmlformats.org/officeDocument/2006/math">
                                <m:sSubSup>
                                  <m:sSubSupPr>
                                    <m:ctrlPr>
                                      <a:rPr lang="en-GB" sz="1200" b="0" i="1" smtClean="0">
                                        <a:latin typeface="Cambria Math" panose="02040503050406030204" pitchFamily="18" charset="0"/>
                                        <a:cs typeface="Arial" panose="020B0604020202020204" pitchFamily="34" charset="0"/>
                                      </a:rPr>
                                    </m:ctrlPr>
                                  </m:sSubSupPr>
                                  <m:e>
                                    <m:r>
                                      <a:rPr lang="en-GB" sz="1200" b="0" i="1" smtClean="0">
                                        <a:latin typeface="Cambria Math" panose="02040503050406030204" pitchFamily="18" charset="0"/>
                                        <a:cs typeface="Arial" panose="020B0604020202020204" pitchFamily="34" charset="0"/>
                                      </a:rPr>
                                      <m:t>𝑝</m:t>
                                    </m:r>
                                  </m:e>
                                  <m:sub>
                                    <m:r>
                                      <a:rPr lang="en-GB" sz="1200" b="0" i="1" smtClean="0">
                                        <a:latin typeface="Cambria Math" panose="02040503050406030204" pitchFamily="18" charset="0"/>
                                        <a:cs typeface="Arial" panose="020B0604020202020204" pitchFamily="34" charset="0"/>
                                      </a:rPr>
                                      <m:t>𝑔</m:t>
                                    </m:r>
                                  </m:sub>
                                  <m:sup>
                                    <m:r>
                                      <a:rPr lang="en-GB" sz="1200" b="0" i="1" smtClean="0">
                                        <a:latin typeface="Cambria Math" panose="02040503050406030204" pitchFamily="18" charset="0"/>
                                        <a:cs typeface="Arial" panose="020B0604020202020204" pitchFamily="34" charset="0"/>
                                      </a:rPr>
                                      <m:t>𝑜𝑏𝑠</m:t>
                                    </m:r>
                                  </m:sup>
                                </m:sSubSup>
                              </m:oMath>
                            </m:oMathPara>
                          </a14:m>
                          <a:endParaRPr lang="ru-RU"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just"/>
                          <a:r>
                            <a:rPr lang="en-GB" sz="1200" dirty="0">
                              <a:latin typeface="Arial" panose="020B0604020202020204" pitchFamily="34" charset="0"/>
                              <a:cs typeface="Arial" panose="020B0604020202020204" pitchFamily="34" charset="0"/>
                            </a:rPr>
                            <a:t>is within the</a:t>
                          </a:r>
                          <a:r>
                            <a:rPr kumimoji="0" lang="en-US" sz="1200" b="0" i="0" kern="1200" dirty="0">
                              <a:solidFill>
                                <a:schemeClr val="dk1"/>
                              </a:solidFill>
                              <a:effectLst/>
                              <a:latin typeface="Arial" panose="020B0604020202020204" pitchFamily="34" charset="0"/>
                              <a:ea typeface="+mn-ea"/>
                              <a:cs typeface="Arial" panose="020B0604020202020204" pitchFamily="34" charset="0"/>
                            </a:rPr>
                            <a:t> confidence level of 95%.</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18580455"/>
                      </a:ext>
                    </a:extLst>
                  </a:tr>
                  <a:tr h="0">
                    <a:tc>
                      <a:txBody>
                        <a:bodyPr/>
                        <a:lstStyle/>
                        <a:p>
                          <a:pPr algn="ctr"/>
                          <a:r>
                            <a:rPr lang="en-GB" sz="1200" dirty="0">
                              <a:latin typeface="Arial" panose="020B0604020202020204" pitchFamily="34" charset="0"/>
                              <a:cs typeface="Arial" panose="020B0604020202020204" pitchFamily="34" charset="0"/>
                            </a:rPr>
                            <a:t>Amber</a:t>
                          </a:r>
                          <a:endParaRPr lang="ru-RU" sz="1200" dirty="0">
                            <a:latin typeface="Arial" panose="020B0604020202020204" pitchFamily="34" charset="0"/>
                            <a:cs typeface="Arial" panose="020B0604020202020204" pitchFamily="34" charset="0"/>
                          </a:endParaRPr>
                        </a:p>
                      </a:txBody>
                      <a:tcPr anchor="ctr"/>
                    </a:tc>
                    <a:tc>
                      <a:txBody>
                        <a:bodyPr/>
                        <a:lstStyle/>
                        <a:p>
                          <a:pPr algn="just"/>
                          <a14:m>
                            <m:oMathPara xmlns:m="http://schemas.openxmlformats.org/officeDocument/2006/math">
                              <m:oMathParaPr>
                                <m:jc m:val="centerGroup"/>
                              </m:oMathParaPr>
                              <m:oMath xmlns:m="http://schemas.openxmlformats.org/officeDocument/2006/math">
                                <m:sSub>
                                  <m:sSubPr>
                                    <m:ctrlPr>
                                      <a:rPr kumimoji="0" lang="en-GB" sz="1200" b="0" i="1" kern="1200" smtClean="0">
                                        <a:solidFill>
                                          <a:schemeClr val="dk1"/>
                                        </a:solidFill>
                                        <a:effectLst/>
                                        <a:latin typeface="Cambria Math" panose="02040503050406030204" pitchFamily="18" charset="0"/>
                                        <a:ea typeface="+mn-ea"/>
                                        <a:cs typeface="Arial" panose="020B0604020202020204" pitchFamily="34" charset="0"/>
                                      </a:rPr>
                                    </m:ctrlPr>
                                  </m:sSubPr>
                                  <m:e>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𝑁</m:t>
                                    </m:r>
                                  </m:e>
                                  <m: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𝑔</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𝑦</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=1</m:t>
                                    </m:r>
                                  </m:sub>
                                </m:sSub>
                              </m:oMath>
                            </m:oMathPara>
                          </a14:m>
                          <a:endParaRPr lang="ru-RU" sz="12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just"/>
                          <a14:m>
                            <m:oMathPara xmlns:m="http://schemas.openxmlformats.org/officeDocument/2006/math">
                              <m:oMathParaPr>
                                <m:jc m:val="centerGroup"/>
                              </m:oMathParaPr>
                              <m:oMath xmlns:m="http://schemas.openxmlformats.org/officeDocument/2006/math">
                                <m:sSubSup>
                                  <m:sSubSup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𝑔</m:t>
                                    </m:r>
                                  </m:sub>
                                  <m:sup>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𝑜𝑏𝑠</m:t>
                                    </m:r>
                                  </m:sup>
                                </m:sSubSup>
                              </m:oMath>
                            </m:oMathPara>
                          </a14:m>
                          <a:endParaRPr lang="ru-RU"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just"/>
                          <a:r>
                            <a:rPr lang="en-GB" sz="1200" dirty="0">
                              <a:latin typeface="Arial" panose="020B0604020202020204" pitchFamily="34" charset="0"/>
                              <a:cs typeface="Arial" panose="020B0604020202020204" pitchFamily="34" charset="0"/>
                            </a:rPr>
                            <a:t>is within the </a:t>
                          </a:r>
                          <a:r>
                            <a:rPr kumimoji="0" lang="en-US" sz="1200" b="0" i="0" kern="1200" dirty="0">
                              <a:solidFill>
                                <a:schemeClr val="dk1"/>
                              </a:solidFill>
                              <a:effectLst/>
                              <a:latin typeface="Arial" panose="020B0604020202020204" pitchFamily="34" charset="0"/>
                              <a:ea typeface="+mn-ea"/>
                              <a:cs typeface="Arial" panose="020B0604020202020204" pitchFamily="34" charset="0"/>
                            </a:rPr>
                            <a:t>confidence levels between 95% and 99.9%.</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5938726"/>
                      </a:ext>
                    </a:extLst>
                  </a:tr>
                  <a:tr h="226152">
                    <a:tc>
                      <a:txBody>
                        <a:bodyPr/>
                        <a:lstStyle/>
                        <a:p>
                          <a:pPr algn="ctr"/>
                          <a:r>
                            <a:rPr lang="en-GB" sz="1200" dirty="0">
                              <a:latin typeface="Arial" panose="020B0604020202020204" pitchFamily="34" charset="0"/>
                              <a:cs typeface="Arial" panose="020B0604020202020204" pitchFamily="34" charset="0"/>
                            </a:rPr>
                            <a:t>Red</a:t>
                          </a:r>
                          <a:endParaRPr lang="ru-RU" sz="1200" dirty="0">
                            <a:latin typeface="Arial" panose="020B0604020202020204" pitchFamily="34" charset="0"/>
                            <a:cs typeface="Arial" panose="020B0604020202020204" pitchFamily="34" charset="0"/>
                          </a:endParaRPr>
                        </a:p>
                      </a:txBody>
                      <a:tcPr anchor="ctr"/>
                    </a:tc>
                    <a:tc>
                      <a:txBody>
                        <a:bodyPr/>
                        <a:lstStyle/>
                        <a:p>
                          <a:pPr algn="just"/>
                          <a14:m>
                            <m:oMathPara xmlns:m="http://schemas.openxmlformats.org/officeDocument/2006/math">
                              <m:oMathParaPr>
                                <m:jc m:val="centerGroup"/>
                              </m:oMathParaPr>
                              <m:oMath xmlns:m="http://schemas.openxmlformats.org/officeDocument/2006/math">
                                <m:sSub>
                                  <m:sSubPr>
                                    <m:ctrlPr>
                                      <a:rPr kumimoji="0" lang="en-GB" sz="1200" b="0" i="1" kern="1200" smtClean="0">
                                        <a:solidFill>
                                          <a:schemeClr val="dk1"/>
                                        </a:solidFill>
                                        <a:effectLst/>
                                        <a:latin typeface="Cambria Math" panose="02040503050406030204" pitchFamily="18" charset="0"/>
                                        <a:ea typeface="+mn-ea"/>
                                        <a:cs typeface="Arial" panose="020B0604020202020204" pitchFamily="34" charset="0"/>
                                      </a:rPr>
                                    </m:ctrlPr>
                                  </m:sSubPr>
                                  <m:e>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𝑁</m:t>
                                    </m:r>
                                  </m:e>
                                  <m:sub>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𝑔</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𝑦</m:t>
                                    </m:r>
                                    <m:r>
                                      <a:rPr kumimoji="0" lang="en-GB" sz="1200" b="0" i="1" kern="1200" smtClean="0">
                                        <a:solidFill>
                                          <a:schemeClr val="dk1"/>
                                        </a:solidFill>
                                        <a:effectLst/>
                                        <a:latin typeface="Cambria Math" panose="02040503050406030204" pitchFamily="18" charset="0"/>
                                        <a:ea typeface="+mn-ea"/>
                                        <a:cs typeface="Arial" panose="020B0604020202020204" pitchFamily="34" charset="0"/>
                                      </a:rPr>
                                      <m:t>=1</m:t>
                                    </m:r>
                                  </m:sub>
                                </m:sSub>
                              </m:oMath>
                            </m:oMathPara>
                          </a14:m>
                          <a:endParaRPr lang="ru-RU" sz="12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just"/>
                          <a14:m>
                            <m:oMathPara xmlns:m="http://schemas.openxmlformats.org/officeDocument/2006/math">
                              <m:oMathParaPr>
                                <m:jc m:val="centerGroup"/>
                              </m:oMathParaPr>
                              <m:oMath xmlns:m="http://schemas.openxmlformats.org/officeDocument/2006/math">
                                <m:sSubSup>
                                  <m:sSubSupPr>
                                    <m:ctrlP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𝑔</m:t>
                                    </m:r>
                                  </m:sub>
                                  <m:sup>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𝑜𝑏𝑠</m:t>
                                    </m:r>
                                  </m:sup>
                                </m:sSubSup>
                              </m:oMath>
                            </m:oMathPara>
                          </a14:m>
                          <a:endParaRPr lang="ru-RU"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just"/>
                          <a:r>
                            <a:rPr lang="en-GB" sz="1200" dirty="0">
                              <a:latin typeface="Arial" panose="020B0604020202020204" pitchFamily="34" charset="0"/>
                              <a:cs typeface="Arial" panose="020B0604020202020204" pitchFamily="34" charset="0"/>
                            </a:rPr>
                            <a:t>is outside the confidence</a:t>
                          </a:r>
                          <a:r>
                            <a:rPr kumimoji="0" lang="en-US" sz="1200" b="0" i="0" kern="1200" dirty="0">
                              <a:solidFill>
                                <a:schemeClr val="dk1"/>
                              </a:solidFill>
                              <a:effectLst/>
                              <a:latin typeface="Arial" panose="020B0604020202020204" pitchFamily="34" charset="0"/>
                              <a:ea typeface="+mn-ea"/>
                              <a:cs typeface="Arial" panose="020B0604020202020204" pitchFamily="34" charset="0"/>
                            </a:rPr>
                            <a:t> level of 99.9%.</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3799619"/>
                      </a:ext>
                    </a:extLst>
                  </a:tr>
                </a:tbl>
              </a:graphicData>
            </a:graphic>
          </p:graphicFrame>
        </mc:Choice>
        <mc:Fallback xmlns="">
          <p:graphicFrame>
            <p:nvGraphicFramePr>
              <p:cNvPr id="4" name="Таблица 4">
                <a:extLst>
                  <a:ext uri="{FF2B5EF4-FFF2-40B4-BE49-F238E27FC236}">
                    <a16:creationId xmlns:a16="http://schemas.microsoft.com/office/drawing/2014/main" id="{90161BAC-3616-404F-9E92-FB23A2AD508D}"/>
                  </a:ext>
                </a:extLst>
              </p:cNvPr>
              <p:cNvGraphicFramePr>
                <a:graphicFrameLocks noGrp="1"/>
              </p:cNvGraphicFramePr>
              <p:nvPr>
                <p:extLst>
                  <p:ext uri="{D42A27DB-BD31-4B8C-83A1-F6EECF244321}">
                    <p14:modId xmlns:p14="http://schemas.microsoft.com/office/powerpoint/2010/main" val="4008321451"/>
                  </p:ext>
                </p:extLst>
              </p:nvPr>
            </p:nvGraphicFramePr>
            <p:xfrm>
              <a:off x="1494381" y="4885752"/>
              <a:ext cx="8945019" cy="1438848"/>
            </p:xfrm>
            <a:graphic>
              <a:graphicData uri="http://schemas.openxmlformats.org/drawingml/2006/table">
                <a:tbl>
                  <a:tblPr firstRow="1" bandRow="1">
                    <a:tableStyleId>{5940675A-B579-460E-94D1-54222C63F5DA}</a:tableStyleId>
                  </a:tblPr>
                  <a:tblGrid>
                    <a:gridCol w="787901">
                      <a:extLst>
                        <a:ext uri="{9D8B030D-6E8A-4147-A177-3AD203B41FA5}">
                          <a16:colId xmlns:a16="http://schemas.microsoft.com/office/drawing/2014/main" val="1919612934"/>
                        </a:ext>
                      </a:extLst>
                    </a:gridCol>
                    <a:gridCol w="2091535">
                      <a:extLst>
                        <a:ext uri="{9D8B030D-6E8A-4147-A177-3AD203B41FA5}">
                          <a16:colId xmlns:a16="http://schemas.microsoft.com/office/drawing/2014/main" val="3177854338"/>
                        </a:ext>
                      </a:extLst>
                    </a:gridCol>
                    <a:gridCol w="1863153">
                      <a:extLst>
                        <a:ext uri="{9D8B030D-6E8A-4147-A177-3AD203B41FA5}">
                          <a16:colId xmlns:a16="http://schemas.microsoft.com/office/drawing/2014/main" val="31985740"/>
                        </a:ext>
                      </a:extLst>
                    </a:gridCol>
                    <a:gridCol w="4202430">
                      <a:extLst>
                        <a:ext uri="{9D8B030D-6E8A-4147-A177-3AD203B41FA5}">
                          <a16:colId xmlns:a16="http://schemas.microsoft.com/office/drawing/2014/main" val="192976608"/>
                        </a:ext>
                      </a:extLst>
                    </a:gridCol>
                  </a:tblGrid>
                  <a:tr h="274320">
                    <a:tc rowSpan="2">
                      <a:txBody>
                        <a:bodyPr/>
                        <a:lstStyle/>
                        <a:p>
                          <a:pPr algn="ctr"/>
                          <a:r>
                            <a:rPr kumimoji="0" lang="en-GB" sz="1200" b="1" kern="1200" dirty="0">
                              <a:solidFill>
                                <a:schemeClr val="tx1"/>
                              </a:solidFill>
                              <a:latin typeface="Arial" panose="020B0604020202020204" pitchFamily="34" charset="0"/>
                              <a:ea typeface="+mn-ea"/>
                              <a:cs typeface="Arial" panose="020B0604020202020204" pitchFamily="34" charset="0"/>
                            </a:rPr>
                            <a:t>Testing zone</a:t>
                          </a:r>
                          <a:endParaRPr kumimoji="0" lang="ru-RU" sz="1200" b="1" kern="1200" dirty="0">
                            <a:solidFill>
                              <a:schemeClr val="tx1"/>
                            </a:solidFill>
                            <a:latin typeface="Arial" panose="020B0604020202020204" pitchFamily="34" charset="0"/>
                            <a:ea typeface="+mn-ea"/>
                            <a:cs typeface="Arial" panose="020B0604020202020204" pitchFamily="34" charset="0"/>
                          </a:endParaRPr>
                        </a:p>
                      </a:txBody>
                      <a:tcPr anchor="ctr"/>
                    </a:tc>
                    <a:tc gridSpan="2">
                      <a:txBody>
                        <a:bodyPr/>
                        <a:lstStyle/>
                        <a:p>
                          <a:pPr algn="ctr"/>
                          <a:r>
                            <a:rPr lang="en-GB" sz="1200" b="1" dirty="0">
                              <a:latin typeface="Arial" panose="020B0604020202020204" pitchFamily="34" charset="0"/>
                              <a:cs typeface="Arial" panose="020B0604020202020204" pitchFamily="34" charset="0"/>
                            </a:rPr>
                            <a:t>Target variable</a:t>
                          </a:r>
                          <a:endParaRPr lang="ru-RU" sz="1200" b="1" dirty="0">
                            <a:latin typeface="Arial" panose="020B0604020202020204" pitchFamily="34" charset="0"/>
                            <a:cs typeface="Arial" panose="020B0604020202020204" pitchFamily="34" charset="0"/>
                          </a:endParaRPr>
                        </a:p>
                      </a:txBody>
                      <a:tcPr anchor="ctr"/>
                    </a:tc>
                    <a:tc hMerge="1">
                      <a:txBody>
                        <a:bodyPr/>
                        <a:lstStyle/>
                        <a:p>
                          <a:endParaRPr lang="ru-RU"/>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Rules</a:t>
                          </a:r>
                          <a:endParaRPr lang="ru-RU"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8561331"/>
                      </a:ext>
                    </a:extLst>
                  </a:tr>
                  <a:tr h="274320">
                    <a:tc vMerge="1">
                      <a:txBody>
                        <a:bodyPr/>
                        <a:lstStyle/>
                        <a:p>
                          <a:pPr algn="ctr"/>
                          <a:endParaRPr kumimoji="0" lang="ru-RU" sz="12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en-GB" sz="1200" b="1" dirty="0">
                              <a:latin typeface="Arial" panose="020B0604020202020204" pitchFamily="34" charset="0"/>
                              <a:cs typeface="Arial" panose="020B0604020202020204" pitchFamily="34" charset="0"/>
                            </a:rPr>
                            <a:t>Binomial Calibration Test</a:t>
                          </a:r>
                          <a:endParaRPr lang="ru-RU" sz="1200" b="1"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GB" sz="1200" b="1" dirty="0">
                              <a:latin typeface="Arial" panose="020B0604020202020204" pitchFamily="34" charset="0"/>
                              <a:cs typeface="Arial" panose="020B0604020202020204" pitchFamily="34" charset="0"/>
                            </a:rPr>
                            <a:t>Normal Approximation</a:t>
                          </a:r>
                          <a:endParaRPr lang="ru-RU" sz="1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vMerge="1">
                      <a:txBody>
                        <a:bodyPr/>
                        <a:lstStyle/>
                        <a:p>
                          <a:pPr algn="ctr"/>
                          <a:endParaRPr lang="ru-RU"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05626240"/>
                      </a:ext>
                    </a:extLst>
                  </a:tr>
                  <a:tr h="296736">
                    <a:tc>
                      <a:txBody>
                        <a:bodyPr/>
                        <a:lstStyle/>
                        <a:p>
                          <a:pPr algn="ctr"/>
                          <a:r>
                            <a:rPr lang="en-GB" sz="1200" dirty="0">
                              <a:latin typeface="Arial" panose="020B0604020202020204" pitchFamily="34" charset="0"/>
                              <a:cs typeface="Arial" panose="020B0604020202020204" pitchFamily="34" charset="0"/>
                            </a:rPr>
                            <a:t>Green</a:t>
                          </a:r>
                          <a:endParaRPr lang="ru-RU" sz="1200" dirty="0">
                            <a:latin typeface="Arial" panose="020B0604020202020204" pitchFamily="34" charset="0"/>
                            <a:cs typeface="Arial" panose="020B0604020202020204" pitchFamily="34" charset="0"/>
                          </a:endParaRPr>
                        </a:p>
                      </a:txBody>
                      <a:tcPr anchor="ctr"/>
                    </a:tc>
                    <a:tc>
                      <a:txBody>
                        <a:bodyPr/>
                        <a:lstStyle/>
                        <a:p>
                          <a:endParaRPr lang="ru-RU"/>
                        </a:p>
                      </a:txBody>
                      <a:tcPr>
                        <a:lnR w="12700" cap="flat" cmpd="sng" algn="ctr">
                          <a:solidFill>
                            <a:schemeClr val="tx1"/>
                          </a:solidFill>
                          <a:prstDash val="solid"/>
                          <a:round/>
                          <a:headEnd type="none" w="med" len="med"/>
                          <a:tailEnd type="none" w="med" len="med"/>
                        </a:lnR>
                        <a:blipFill>
                          <a:blip r:embed="rId4"/>
                          <a:stretch>
                            <a:fillRect l="-37791" t="-185714" r="-289826" b="-210204"/>
                          </a:stretch>
                        </a:blipFill>
                      </a:tcPr>
                    </a:tc>
                    <a:tc>
                      <a:txBody>
                        <a:bodyPr/>
                        <a:lstStyle/>
                        <a:p>
                          <a:endParaRPr lang="ru-RU"/>
                        </a:p>
                      </a:txBody>
                      <a:tcPr>
                        <a:lnL w="12700" cap="flat" cmpd="sng" algn="ctr">
                          <a:solidFill>
                            <a:schemeClr val="tx1"/>
                          </a:solidFill>
                          <a:prstDash val="solid"/>
                          <a:round/>
                          <a:headEnd type="none" w="med" len="med"/>
                          <a:tailEnd type="none" w="med" len="med"/>
                        </a:lnL>
                        <a:blipFill>
                          <a:blip r:embed="rId4"/>
                          <a:stretch>
                            <a:fillRect l="-155410" t="-185714" r="-226885" b="-210204"/>
                          </a:stretch>
                        </a:blipFill>
                      </a:tcPr>
                    </a:tc>
                    <a:tc>
                      <a:txBody>
                        <a:bodyPr/>
                        <a:lstStyle/>
                        <a:p>
                          <a:pPr algn="just"/>
                          <a:r>
                            <a:rPr lang="en-GB" sz="1200" dirty="0">
                              <a:latin typeface="Arial" panose="020B0604020202020204" pitchFamily="34" charset="0"/>
                              <a:cs typeface="Arial" panose="020B0604020202020204" pitchFamily="34" charset="0"/>
                            </a:rPr>
                            <a:t>is within the</a:t>
                          </a:r>
                          <a:r>
                            <a:rPr kumimoji="0" lang="en-US" sz="1200" b="0" i="0" kern="1200" dirty="0">
                              <a:solidFill>
                                <a:schemeClr val="dk1"/>
                              </a:solidFill>
                              <a:effectLst/>
                              <a:latin typeface="Arial" panose="020B0604020202020204" pitchFamily="34" charset="0"/>
                              <a:ea typeface="+mn-ea"/>
                              <a:cs typeface="Arial" panose="020B0604020202020204" pitchFamily="34" charset="0"/>
                            </a:rPr>
                            <a:t> confidence level of 95%.</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18580455"/>
                      </a:ext>
                    </a:extLst>
                  </a:tr>
                  <a:tr h="296736">
                    <a:tc>
                      <a:txBody>
                        <a:bodyPr/>
                        <a:lstStyle/>
                        <a:p>
                          <a:pPr algn="ctr"/>
                          <a:r>
                            <a:rPr lang="en-GB" sz="1200" dirty="0">
                              <a:latin typeface="Arial" panose="020B0604020202020204" pitchFamily="34" charset="0"/>
                              <a:cs typeface="Arial" panose="020B0604020202020204" pitchFamily="34" charset="0"/>
                            </a:rPr>
                            <a:t>Amber</a:t>
                          </a:r>
                          <a:endParaRPr lang="ru-RU" sz="1200" dirty="0">
                            <a:latin typeface="Arial" panose="020B0604020202020204" pitchFamily="34" charset="0"/>
                            <a:cs typeface="Arial" panose="020B0604020202020204" pitchFamily="34" charset="0"/>
                          </a:endParaRPr>
                        </a:p>
                      </a:txBody>
                      <a:tcPr anchor="ctr"/>
                    </a:tc>
                    <a:tc>
                      <a:txBody>
                        <a:bodyPr/>
                        <a:lstStyle/>
                        <a:p>
                          <a:endParaRPr lang="ru-RU"/>
                        </a:p>
                      </a:txBody>
                      <a:tcPr>
                        <a:lnR w="12700" cap="flat" cmpd="sng" algn="ctr">
                          <a:solidFill>
                            <a:schemeClr val="tx1"/>
                          </a:solidFill>
                          <a:prstDash val="solid"/>
                          <a:round/>
                          <a:headEnd type="none" w="med" len="med"/>
                          <a:tailEnd type="none" w="med" len="med"/>
                        </a:lnR>
                        <a:blipFill>
                          <a:blip r:embed="rId4"/>
                          <a:stretch>
                            <a:fillRect l="-37791" t="-285714" r="-289826" b="-110204"/>
                          </a:stretch>
                        </a:blipFill>
                      </a:tcPr>
                    </a:tc>
                    <a:tc>
                      <a:txBody>
                        <a:bodyPr/>
                        <a:lstStyle/>
                        <a:p>
                          <a:endParaRPr lang="ru-RU"/>
                        </a:p>
                      </a:txBody>
                      <a:tcPr>
                        <a:lnL w="12700" cap="flat" cmpd="sng" algn="ctr">
                          <a:solidFill>
                            <a:schemeClr val="tx1"/>
                          </a:solidFill>
                          <a:prstDash val="solid"/>
                          <a:round/>
                          <a:headEnd type="none" w="med" len="med"/>
                          <a:tailEnd type="none" w="med" len="med"/>
                        </a:lnL>
                        <a:blipFill>
                          <a:blip r:embed="rId4"/>
                          <a:stretch>
                            <a:fillRect l="-155410" t="-285714" r="-226885" b="-110204"/>
                          </a:stretch>
                        </a:blipFill>
                      </a:tcPr>
                    </a:tc>
                    <a:tc>
                      <a:txBody>
                        <a:bodyPr/>
                        <a:lstStyle/>
                        <a:p>
                          <a:pPr algn="just"/>
                          <a:r>
                            <a:rPr lang="en-GB" sz="1200" dirty="0">
                              <a:latin typeface="Arial" panose="020B0604020202020204" pitchFamily="34" charset="0"/>
                              <a:cs typeface="Arial" panose="020B0604020202020204" pitchFamily="34" charset="0"/>
                            </a:rPr>
                            <a:t>is within the </a:t>
                          </a:r>
                          <a:r>
                            <a:rPr kumimoji="0" lang="en-US" sz="1200" b="0" i="0" kern="1200" dirty="0">
                              <a:solidFill>
                                <a:schemeClr val="dk1"/>
                              </a:solidFill>
                              <a:effectLst/>
                              <a:latin typeface="Arial" panose="020B0604020202020204" pitchFamily="34" charset="0"/>
                              <a:ea typeface="+mn-ea"/>
                              <a:cs typeface="Arial" panose="020B0604020202020204" pitchFamily="34" charset="0"/>
                            </a:rPr>
                            <a:t>confidence levels between 95% and 99.9%.</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5938726"/>
                      </a:ext>
                    </a:extLst>
                  </a:tr>
                  <a:tr h="296736">
                    <a:tc>
                      <a:txBody>
                        <a:bodyPr/>
                        <a:lstStyle/>
                        <a:p>
                          <a:pPr algn="ctr"/>
                          <a:r>
                            <a:rPr lang="en-GB" sz="1200" dirty="0">
                              <a:latin typeface="Arial" panose="020B0604020202020204" pitchFamily="34" charset="0"/>
                              <a:cs typeface="Arial" panose="020B0604020202020204" pitchFamily="34" charset="0"/>
                            </a:rPr>
                            <a:t>Red</a:t>
                          </a:r>
                          <a:endParaRPr lang="ru-RU" sz="1200" dirty="0">
                            <a:latin typeface="Arial" panose="020B0604020202020204" pitchFamily="34" charset="0"/>
                            <a:cs typeface="Arial" panose="020B0604020202020204" pitchFamily="34" charset="0"/>
                          </a:endParaRPr>
                        </a:p>
                      </a:txBody>
                      <a:tcPr anchor="ctr"/>
                    </a:tc>
                    <a:tc>
                      <a:txBody>
                        <a:bodyPr/>
                        <a:lstStyle/>
                        <a:p>
                          <a:endParaRPr lang="ru-RU"/>
                        </a:p>
                      </a:txBody>
                      <a:tcPr>
                        <a:lnR w="12700" cap="flat" cmpd="sng" algn="ctr">
                          <a:solidFill>
                            <a:schemeClr val="tx1"/>
                          </a:solidFill>
                          <a:prstDash val="solid"/>
                          <a:round/>
                          <a:headEnd type="none" w="med" len="med"/>
                          <a:tailEnd type="none" w="med" len="med"/>
                        </a:lnR>
                        <a:blipFill>
                          <a:blip r:embed="rId4"/>
                          <a:stretch>
                            <a:fillRect l="-37791" t="-385714" r="-289826" b="-10204"/>
                          </a:stretch>
                        </a:blipFill>
                      </a:tcPr>
                    </a:tc>
                    <a:tc>
                      <a:txBody>
                        <a:bodyPr/>
                        <a:lstStyle/>
                        <a:p>
                          <a:endParaRPr lang="ru-RU"/>
                        </a:p>
                      </a:txBody>
                      <a:tcPr>
                        <a:lnL w="12700" cap="flat" cmpd="sng" algn="ctr">
                          <a:solidFill>
                            <a:schemeClr val="tx1"/>
                          </a:solidFill>
                          <a:prstDash val="solid"/>
                          <a:round/>
                          <a:headEnd type="none" w="med" len="med"/>
                          <a:tailEnd type="none" w="med" len="med"/>
                        </a:lnL>
                        <a:blipFill>
                          <a:blip r:embed="rId4"/>
                          <a:stretch>
                            <a:fillRect l="-155410" t="-385714" r="-226885" b="-10204"/>
                          </a:stretch>
                        </a:blipFill>
                      </a:tcPr>
                    </a:tc>
                    <a:tc>
                      <a:txBody>
                        <a:bodyPr/>
                        <a:lstStyle/>
                        <a:p>
                          <a:pPr algn="just"/>
                          <a:r>
                            <a:rPr lang="en-GB" sz="1200" dirty="0">
                              <a:latin typeface="Arial" panose="020B0604020202020204" pitchFamily="34" charset="0"/>
                              <a:cs typeface="Arial" panose="020B0604020202020204" pitchFamily="34" charset="0"/>
                            </a:rPr>
                            <a:t>is outside the confidence</a:t>
                          </a:r>
                          <a:r>
                            <a:rPr kumimoji="0" lang="en-US" sz="1200" b="0" i="0" kern="1200" dirty="0">
                              <a:solidFill>
                                <a:schemeClr val="dk1"/>
                              </a:solidFill>
                              <a:effectLst/>
                              <a:latin typeface="Arial" panose="020B0604020202020204" pitchFamily="34" charset="0"/>
                              <a:ea typeface="+mn-ea"/>
                              <a:cs typeface="Arial" panose="020B0604020202020204" pitchFamily="34" charset="0"/>
                            </a:rPr>
                            <a:t> level of 99.9%.</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3799619"/>
                      </a:ext>
                    </a:extLst>
                  </a:tr>
                </a:tbl>
              </a:graphicData>
            </a:graphic>
          </p:graphicFrame>
        </mc:Fallback>
      </mc:AlternateContent>
    </p:spTree>
    <p:extLst>
      <p:ext uri="{BB962C8B-B14F-4D97-AF65-F5344CB8AC3E}">
        <p14:creationId xmlns:p14="http://schemas.microsoft.com/office/powerpoint/2010/main" val="3537984628"/>
      </p:ext>
    </p:extLst>
  </p:cSld>
  <p:clrMapOvr>
    <a:masterClrMapping/>
  </p:clrMapOvr>
</p:sld>
</file>

<file path=ppt/theme/theme1.xml><?xml version="1.0" encoding="utf-8"?>
<a:theme xmlns:a="http://schemas.openxmlformats.org/drawingml/2006/main" name="HSBC PowerPoint 16x9">
  <a:themeElements>
    <a:clrScheme name="Custom 17">
      <a:dk1>
        <a:srgbClr val="333333"/>
      </a:dk1>
      <a:lt1>
        <a:sysClr val="window" lastClr="FFFFFF"/>
      </a:lt1>
      <a:dk2>
        <a:srgbClr val="767676"/>
      </a:dk2>
      <a:lt2>
        <a:srgbClr val="D7D8D6"/>
      </a:lt2>
      <a:accent1>
        <a:srgbClr val="A8384F"/>
      </a:accent1>
      <a:accent2>
        <a:srgbClr val="EC7046"/>
      </a:accent2>
      <a:accent3>
        <a:srgbClr val="3E701A"/>
      </a:accent3>
      <a:accent4>
        <a:srgbClr val="469CBE"/>
      </a:accent4>
      <a:accent5>
        <a:srgbClr val="E76E84"/>
      </a:accent5>
      <a:accent6>
        <a:srgbClr val="9B4822"/>
      </a:accent6>
      <a:hlink>
        <a:srgbClr val="9B4822"/>
      </a:hlink>
      <a:folHlink>
        <a:srgbClr val="EC7046"/>
      </a:folHlink>
    </a:clrScheme>
    <a:fontScheme name="Custom 21">
      <a:majorFont>
        <a:latin typeface="Univers Next for HSBC Light"/>
        <a:ea typeface=""/>
        <a:cs typeface=""/>
      </a:majorFont>
      <a:minorFont>
        <a:latin typeface="Univers Next for HSB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chor="ctr" anchorCtr="1">
        <a:spAutoFit/>
      </a:bodyPr>
      <a:lstStyle>
        <a:defPPr marL="0" indent="0" algn="ctr">
          <a:spcBef>
            <a:spcPts val="0"/>
          </a:spcBef>
          <a:spcAft>
            <a:spcPts val="0"/>
          </a:spcAft>
          <a:buClr>
            <a:srgbClr val="DB0011"/>
          </a:buClr>
          <a:buSzPct val="80000"/>
          <a:buFont typeface="Wingdings" panose="05000000000000000000" pitchFamily="2" charset="2"/>
          <a:buNone/>
          <a:defRPr sz="1000" dirty="0" smtClean="0">
            <a:solidFill>
              <a:srgbClr val="000000"/>
            </a:solidFill>
            <a:latin typeface="Calibri" panose="020F0502020204030204" pitchFamily="34" charset="0"/>
          </a:defRPr>
        </a:defPPr>
      </a:lstStyle>
    </a:txDef>
  </a:objectDefaults>
  <a:extraClrSchemeLst/>
  <a:custClrLst>
    <a:custClr name="Pink 1">
      <a:srgbClr val="A8384F"/>
    </a:custClr>
    <a:custClr name="Pink 2">
      <a:srgbClr val="C03954"/>
    </a:custClr>
    <a:custClr name="Pink 3">
      <a:srgbClr val="F14E73"/>
    </a:custClr>
    <a:custClr name="Pink 4">
      <a:srgbClr val="E76E84"/>
    </a:custClr>
    <a:custClr name="White">
      <a:srgbClr val="FFFFFF"/>
    </a:custClr>
    <a:custClr name="White">
      <a:srgbClr val="FFFFFF"/>
    </a:custClr>
    <a:custClr name="Orange 1">
      <a:srgbClr val="9B4822"/>
    </a:custClr>
    <a:custClr name="Orange 2">
      <a:srgbClr val="C64D24"/>
    </a:custClr>
    <a:custClr name="Orange 3">
      <a:srgbClr val="ED6335"/>
    </a:custClr>
    <a:custClr name="Orange 4">
      <a:srgbClr val="EC7046"/>
    </a:custClr>
    <a:custClr name="Green 1">
      <a:srgbClr val="3E701A"/>
    </a:custClr>
    <a:custClr name="Green 2">
      <a:srgbClr val="4C7C27"/>
    </a:custClr>
    <a:custClr name="Green 3">
      <a:srgbClr val="5D9438"/>
    </a:custClr>
    <a:custClr name="Green 4">
      <a:srgbClr val="739F56"/>
    </a:custClr>
    <a:custClr name="White">
      <a:srgbClr val="FFFFFF"/>
    </a:custClr>
    <a:custClr name="White">
      <a:srgbClr val="FFFFFF"/>
    </a:custClr>
    <a:custClr name="Blue 1">
      <a:srgbClr val="2D6980"/>
    </a:custClr>
    <a:custClr name="Blue 2">
      <a:srgbClr val="347893"/>
    </a:custClr>
    <a:custClr name="Blue 3">
      <a:srgbClr val="3D8EAE"/>
    </a:custClr>
    <a:custClr name="Blue 4">
      <a:srgbClr val="469CBE"/>
    </a:custClr>
    <a:custClr name="HSBC Red">
      <a:srgbClr val="DB0011"/>
    </a:custClr>
    <a:custClr name="Red 1">
      <a:srgbClr val="E31E22"/>
    </a:custClr>
    <a:custClr name="Red 2">
      <a:srgbClr val="BA1110"/>
    </a:custClr>
    <a:custClr name="Red 3">
      <a:srgbClr val="730014"/>
    </a:custClr>
    <a:custClr name="Black">
      <a:srgbClr val="000000"/>
    </a:custClr>
    <a:custClr name="HSBC Black">
      <a:srgbClr val="333333"/>
    </a:custClr>
    <a:custClr name="Grey 1">
      <a:srgbClr val="F3F3F3"/>
    </a:custClr>
    <a:custClr name="Grey 2">
      <a:srgbClr val="EDEDED"/>
    </a:custClr>
    <a:custClr name="Grey 3">
      <a:srgbClr val="D7D8D6"/>
    </a:custClr>
    <a:custClr name="Grey 4">
      <a:srgbClr val="767676"/>
    </a:custClr>
    <a:custClr name="Red">
      <a:srgbClr val="A8000B"/>
    </a:custClr>
    <a:custClr name="Amber">
      <a:srgbClr val="FFBB33"/>
    </a:custClr>
    <a:custClr name="Green">
      <a:srgbClr val="00847F"/>
    </a:custClr>
    <a:custClr name="Blue">
      <a:srgbClr val="305A85"/>
    </a:custClr>
  </a:custClrLst>
  <a:extLst>
    <a:ext uri="{05A4C25C-085E-4340-85A3-A5531E510DB2}">
      <thm15:themeFamily xmlns:thm15="http://schemas.microsoft.com/office/thememl/2012/main" name="HSBC UK PowerPoint 16x9" id="{A908A9F7-95D8-C442-888C-16EEE4AD5A1D}" vid="{7A83A9E7-ECF8-B149-A87D-B7D69CB6408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a2ddf8-75d4-4da5-95ab-bbe1a03c6da7">
      <Terms xmlns="http://schemas.microsoft.com/office/infopath/2007/PartnerControls"/>
    </lcf76f155ced4ddcb4097134ff3c332f>
    <TaxCatchAll xmlns="ff6651a1-ab10-4f32-93cc-a7973033b4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03C8976AC984438DB7D6BEF474BAD0" ma:contentTypeVersion="15" ma:contentTypeDescription="Create a new document." ma:contentTypeScope="" ma:versionID="fa68215a2d63eac7ade06029cce03ab1">
  <xsd:schema xmlns:xsd="http://www.w3.org/2001/XMLSchema" xmlns:xs="http://www.w3.org/2001/XMLSchema" xmlns:p="http://schemas.microsoft.com/office/2006/metadata/properties" xmlns:ns2="a4a2ddf8-75d4-4da5-95ab-bbe1a03c6da7" xmlns:ns3="ff6651a1-ab10-4f32-93cc-a7973033b4df" targetNamespace="http://schemas.microsoft.com/office/2006/metadata/properties" ma:root="true" ma:fieldsID="f03c164d380420fc24e99a6ec2ac852a" ns2:_="" ns3:_="">
    <xsd:import namespace="a4a2ddf8-75d4-4da5-95ab-bbe1a03c6da7"/>
    <xsd:import namespace="ff6651a1-ab10-4f32-93cc-a7973033b4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2ddf8-75d4-4da5-95ab-bbe1a03c6d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a2de840-3029-43ea-90f2-31ad5ba2155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6651a1-ab10-4f32-93cc-a7973033b4d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cdae74-117e-480a-b036-28e6cabe363b}" ma:internalName="TaxCatchAll" ma:showField="CatchAllData" ma:web="ff6651a1-ab10-4f32-93cc-a7973033b4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280264-945B-4DCA-8043-22466124EA99}">
  <ds:schemaRefs>
    <ds:schemaRef ds:uri="http://schemas.microsoft.com/sharepoint/v3/contenttype/forms"/>
  </ds:schemaRefs>
</ds:datastoreItem>
</file>

<file path=customXml/itemProps2.xml><?xml version="1.0" encoding="utf-8"?>
<ds:datastoreItem xmlns:ds="http://schemas.openxmlformats.org/officeDocument/2006/customXml" ds:itemID="{D6766BDE-37F9-476F-A9CC-B7EEBA1B7865}">
  <ds:schemaRefs>
    <ds:schemaRef ds:uri="http://schemas.microsoft.com/office/2006/metadata/properties"/>
    <ds:schemaRef ds:uri="http://schemas.microsoft.com/office/infopath/2007/PartnerControls"/>
    <ds:schemaRef ds:uri="a4a2ddf8-75d4-4da5-95ab-bbe1a03c6da7"/>
    <ds:schemaRef ds:uri="ff6651a1-ab10-4f32-93cc-a7973033b4df"/>
  </ds:schemaRefs>
</ds:datastoreItem>
</file>

<file path=customXml/itemProps3.xml><?xml version="1.0" encoding="utf-8"?>
<ds:datastoreItem xmlns:ds="http://schemas.openxmlformats.org/officeDocument/2006/customXml" ds:itemID="{B456C215-6238-434E-B09F-C5A5D39E5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a2ddf8-75d4-4da5-95ab-bbe1a03c6da7"/>
    <ds:schemaRef ds:uri="ff6651a1-ab10-4f32-93cc-a7973033b4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HSBC PowerPoint 16x9</Template>
  <TotalTime>31944</TotalTime>
  <Words>7616</Words>
  <Application>Microsoft Office PowerPoint</Application>
  <PresentationFormat>Widescreen</PresentationFormat>
  <Paragraphs>1318</Paragraphs>
  <Slides>50</Slides>
  <Notes>40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Arial</vt:lpstr>
      <vt:lpstr>Calibri</vt:lpstr>
      <vt:lpstr>Cambria</vt:lpstr>
      <vt:lpstr>Cambria Math</vt:lpstr>
      <vt:lpstr>Open Sans</vt:lpstr>
      <vt:lpstr>Times-Roman</vt:lpstr>
      <vt:lpstr>Univers Next for HSBC Bold</vt:lpstr>
      <vt:lpstr>Univers Next for HSBC Light</vt:lpstr>
      <vt:lpstr>Univers Next for HSBC Medium</vt:lpstr>
      <vt:lpstr>Univers Next for HSBC Regular</vt:lpstr>
      <vt:lpstr>Univers Next for HSBC Thin</vt:lpstr>
      <vt:lpstr>Wingdings</vt:lpstr>
      <vt:lpstr>Wingdings 3</vt:lpstr>
      <vt:lpstr>HSBC PowerPoint 16x9</vt:lpstr>
      <vt:lpstr>PowerPoint Presentation</vt:lpstr>
      <vt:lpstr>Credit risk-based pricing</vt:lpstr>
      <vt:lpstr>PowerPoint Presentation</vt:lpstr>
      <vt:lpstr>Credit risk-based pricing PD, LGD and EAD model building: overview</vt:lpstr>
      <vt:lpstr>PowerPoint Presentation</vt:lpstr>
      <vt:lpstr>Credit risk-based pricing PD model VS Credit Rating System performance assessment</vt:lpstr>
      <vt:lpstr>Credit risk-based pricing PD model VS Credit Rating System performance assessment</vt:lpstr>
      <vt:lpstr>Credit risk-based pricing PD model VS Credit Rating System performance assessment</vt:lpstr>
      <vt:lpstr>Credit risk-based pricing PD model VS Credit Rating System performance assessment</vt:lpstr>
      <vt:lpstr>Credit risk-based pricing PD model VS Credit Rating System performance assessment</vt:lpstr>
      <vt:lpstr>Credit risk-based pricing PD model VS Credit Rating System performance assessment</vt:lpstr>
      <vt:lpstr>Credit risk-based pricing PD model VS Credit Rating System performance assessment</vt:lpstr>
      <vt:lpstr> </vt:lpstr>
      <vt:lpstr> </vt:lpstr>
      <vt:lpstr> </vt:lpstr>
      <vt:lpstr>Credit risk-based pricing PD model VS Credit Rating System performance assessment</vt:lpstr>
      <vt:lpstr> </vt:lpstr>
      <vt:lpstr> </vt:lpstr>
      <vt:lpstr>Credit risk-based pricing PD model VS Credit Rating System performance assessment</vt:lpstr>
      <vt:lpstr> </vt:lpstr>
      <vt:lpstr>Credit risk-based pricing PD model VS Credit Rating System performance assessment</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Credit risk-based pricing Risk-adjusted return on capital (RAROC)</vt:lpstr>
      <vt:lpstr> </vt:lpstr>
      <vt:lpstr>PowerPoint Presentation</vt:lpstr>
      <vt:lpstr>Credit risk-based pricing Credit Risk pricing: Model Validation</vt:lpstr>
      <vt:lpstr>Credit risk-based pricing Credit Risk pricing: Model Validation</vt:lpstr>
      <vt:lpstr>Disclaimer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Роман</dc:creator>
  <cp:lastModifiedBy>Agnieszka LAGOWSKA</cp:lastModifiedBy>
  <cp:revision>3845</cp:revision>
  <cp:lastPrinted>1601-01-01T00:00:00Z</cp:lastPrinted>
  <dcterms:created xsi:type="dcterms:W3CDTF">1601-01-01T00:00:00Z</dcterms:created>
  <dcterms:modified xsi:type="dcterms:W3CDTF">2026-03-27T09:07:41Z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SIP_Label_3486a02c-2dfb-4efe-823f-aa2d1f0e6ab7_Enabled">
    <vt:lpwstr>true</vt:lpwstr>
  </property>
  <property fmtid="{D5CDD505-2E9C-101B-9397-08002B2CF9AE}" pid="4" name="MSIP_Label_3486a02c-2dfb-4efe-823f-aa2d1f0e6ab7_SetDate">
    <vt:lpwstr>2023-04-05T07:33:52Z</vt:lpwstr>
  </property>
  <property fmtid="{D5CDD505-2E9C-101B-9397-08002B2CF9AE}" pid="5" name="MSIP_Label_3486a02c-2dfb-4efe-823f-aa2d1f0e6ab7_Method">
    <vt:lpwstr>Privileged</vt:lpwstr>
  </property>
  <property fmtid="{D5CDD505-2E9C-101B-9397-08002B2CF9AE}" pid="6" name="MSIP_Label_3486a02c-2dfb-4efe-823f-aa2d1f0e6ab7_Name">
    <vt:lpwstr>CLAPUBLIC</vt:lpwstr>
  </property>
  <property fmtid="{D5CDD505-2E9C-101B-9397-08002B2CF9AE}" pid="7" name="MSIP_Label_3486a02c-2dfb-4efe-823f-aa2d1f0e6ab7_SiteId">
    <vt:lpwstr>e0fd434d-ba64-497b-90d2-859c472e1a92</vt:lpwstr>
  </property>
  <property fmtid="{D5CDD505-2E9C-101B-9397-08002B2CF9AE}" pid="8" name="MSIP_Label_3486a02c-2dfb-4efe-823f-aa2d1f0e6ab7_ActionId">
    <vt:lpwstr>1f74976c-51d9-4394-9f96-b275f110250e</vt:lpwstr>
  </property>
  <property fmtid="{D5CDD505-2E9C-101B-9397-08002B2CF9AE}" pid="9" name="MSIP_Label_3486a02c-2dfb-4efe-823f-aa2d1f0e6ab7_ContentBits">
    <vt:lpwstr>2</vt:lpwstr>
  </property>
  <property fmtid="{D5CDD505-2E9C-101B-9397-08002B2CF9AE}" pid="10" name="Classification">
    <vt:lpwstr>PUBLIC</vt:lpwstr>
  </property>
  <property fmtid="{D5CDD505-2E9C-101B-9397-08002B2CF9AE}" pid="11" name="ContentTypeId">
    <vt:lpwstr>0x010100FC03C8976AC984438DB7D6BEF474BAD0</vt:lpwstr>
  </property>
  <property fmtid="{D5CDD505-2E9C-101B-9397-08002B2CF9AE}" pid="12" name="MediaServiceImageTags">
    <vt:lpwstr/>
  </property>
</Properties>
</file>